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3" r:id="rId1"/>
  </p:sldMasterIdLst>
  <p:sldIdLst>
    <p:sldId id="256" r:id="rId2"/>
    <p:sldId id="257" r:id="rId3"/>
    <p:sldId id="258" r:id="rId4"/>
    <p:sldId id="259" r:id="rId5"/>
    <p:sldId id="329" r:id="rId6"/>
    <p:sldId id="261" r:id="rId7"/>
    <p:sldId id="262" r:id="rId8"/>
    <p:sldId id="328" r:id="rId9"/>
    <p:sldId id="308" r:id="rId10"/>
    <p:sldId id="369" r:id="rId11"/>
    <p:sldId id="370" r:id="rId12"/>
    <p:sldId id="371" r:id="rId13"/>
    <p:sldId id="335" r:id="rId14"/>
    <p:sldId id="356" r:id="rId15"/>
    <p:sldId id="357" r:id="rId16"/>
    <p:sldId id="372" r:id="rId17"/>
    <p:sldId id="373" r:id="rId18"/>
    <p:sldId id="374" r:id="rId19"/>
    <p:sldId id="375" r:id="rId20"/>
    <p:sldId id="362" r:id="rId21"/>
    <p:sldId id="363" r:id="rId22"/>
    <p:sldId id="366" r:id="rId23"/>
    <p:sldId id="376" r:id="rId24"/>
    <p:sldId id="377" r:id="rId25"/>
    <p:sldId id="378" r:id="rId26"/>
    <p:sldId id="379" r:id="rId27"/>
    <p:sldId id="326" r:id="rId28"/>
    <p:sldId id="380" r:id="rId29"/>
    <p:sldId id="381" r:id="rId30"/>
    <p:sldId id="382" r:id="rId31"/>
  </p:sldIdLst>
  <p:sldSz cx="9144000" cy="6858000" type="screen4x3"/>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73" autoAdjust="0"/>
  </p:normalViewPr>
  <p:slideViewPr>
    <p:cSldViewPr>
      <p:cViewPr varScale="1">
        <p:scale>
          <a:sx n="82" d="100"/>
          <a:sy n="82" d="100"/>
        </p:scale>
        <p:origin x="1474"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95BC83E-F170-4319-A11D-9E0E958E8259}" type="datetimeFigureOut">
              <a:rPr lang="ro-RO" smtClean="0"/>
              <a:pPr/>
              <a:t>17.07.2025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989443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5BC83E-F170-4319-A11D-9E0E958E8259}" type="datetimeFigureOut">
              <a:rPr lang="ro-RO" smtClean="0"/>
              <a:pPr/>
              <a:t>17.07.2025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3668896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17.07.2025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2612982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95BC83E-F170-4319-A11D-9E0E958E8259}" type="datetimeFigureOut">
              <a:rPr lang="ro-RO" smtClean="0"/>
              <a:pPr/>
              <a:t>17.07.2025</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360375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5BC83E-F170-4319-A11D-9E0E958E8259}" type="datetimeFigureOut">
              <a:rPr lang="ro-RO" smtClean="0"/>
              <a:pPr/>
              <a:t>17.07.2025</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793514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95BC83E-F170-4319-A11D-9E0E958E8259}" type="datetimeFigureOut">
              <a:rPr lang="ro-RO" smtClean="0"/>
              <a:pPr/>
              <a:t>17.07.2025</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3380444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5BC83E-F170-4319-A11D-9E0E958E8259}" type="datetimeFigureOut">
              <a:rPr lang="ro-RO" smtClean="0"/>
              <a:pPr/>
              <a:t>17.07.2025</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165674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D95BC83E-F170-4319-A11D-9E0E958E8259}" type="datetimeFigureOut">
              <a:rPr lang="ro-RO" smtClean="0"/>
              <a:pPr/>
              <a:t>17.07.2025</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75716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95BC83E-F170-4319-A11D-9E0E958E8259}" type="datetimeFigureOut">
              <a:rPr lang="ro-RO" smtClean="0"/>
              <a:pPr/>
              <a:t>17.07.2025</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968508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17.07.2025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844717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17.07.2025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107164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17.07.2025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653442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17.07.2025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272034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17.07.2025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15049273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5BC83E-F170-4319-A11D-9E0E958E8259}" type="datetimeFigureOut">
              <a:rPr lang="ro-RO" smtClean="0"/>
              <a:pPr/>
              <a:t>17.07.2025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5622608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5BC83E-F170-4319-A11D-9E0E958E8259}" type="datetimeFigureOut">
              <a:rPr lang="ro-RO" smtClean="0"/>
              <a:pPr/>
              <a:t>17.07.2025</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extLst>
      <p:ext uri="{BB962C8B-B14F-4D97-AF65-F5344CB8AC3E}">
        <p14:creationId xmlns:p14="http://schemas.microsoft.com/office/powerpoint/2010/main" val="971797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95BC83E-F170-4319-A11D-9E0E958E8259}" type="datetimeFigureOut">
              <a:rPr lang="ro-RO" smtClean="0"/>
              <a:pPr/>
              <a:t>17.07.2025</a:t>
            </a:fld>
            <a:endParaRPr lang="ro-RO"/>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o-RO"/>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870667BC-1F01-4E72-80F7-85950967E824}" type="slidenum">
              <a:rPr lang="ro-RO" smtClean="0"/>
              <a:pPr/>
              <a:t>‹#›</a:t>
            </a:fld>
            <a:endParaRPr lang="ro-RO"/>
          </a:p>
        </p:txBody>
      </p:sp>
    </p:spTree>
    <p:extLst>
      <p:ext uri="{BB962C8B-B14F-4D97-AF65-F5344CB8AC3E}">
        <p14:creationId xmlns:p14="http://schemas.microsoft.com/office/powerpoint/2010/main" val="1286400468"/>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 id="2147483807" r:id="rId14"/>
    <p:sldLayoutId id="2147483808" r:id="rId15"/>
    <p:sldLayoutId id="214748380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madr.ro/docs/cercetare/Anunt-licitatie.docx"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0" y="181960"/>
            <a:ext cx="9144000" cy="6494085"/>
          </a:xfrm>
          <a:prstGeom prst="rect">
            <a:avLst/>
          </a:prstGeom>
          <a:solidFill>
            <a:srgbClr val="0070C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800" b="1" i="0" u="sng" strike="noStrike" cap="none" normalizeH="0" baseline="0" dirty="0">
                <a:ln>
                  <a:noFill/>
                </a:ln>
                <a:solidFill>
                  <a:srgbClr val="00B0F0"/>
                </a:solidFill>
                <a:effectLst/>
                <a:latin typeface="Arial" pitchFamily="34" charset="0"/>
                <a:ea typeface="Calibri" pitchFamily="34" charset="0"/>
                <a:cs typeface="Arial" pitchFamily="34" charset="0"/>
              </a:rPr>
              <a:t> </a:t>
            </a:r>
            <a:r>
              <a:rPr kumimoji="0" lang="ro-RO" sz="2800" b="1" i="0" strike="noStrike" normalizeH="0" baseline="0" dirty="0">
                <a:solidFill>
                  <a:srgbClr val="FFFF00"/>
                </a:solidFill>
                <a:latin typeface="Times New Roman" panose="02020603050405020304" pitchFamily="18" charset="0"/>
                <a:ea typeface="Calibri" pitchFamily="34" charset="0"/>
                <a:cs typeface="Times New Roman" panose="02020603050405020304" pitchFamily="18" charset="0"/>
                <a:hlinkClick r:id="rId2"/>
              </a:rPr>
              <a:t>PLANUL SECTORIAL PENTRU CERCETARE-DEZVOLTARE DIN DOMENIUL AGRICOL ȘI DE DEZVOLTARE RURALĂ AL MINISTERULUI AGRICULTURII ȘI DEZVOLTĂRII RURALE, PE ANII 2023-2026, "AGRICULTURĂ ȘI DEZVOLTARE RURALĂ - ADER 2026“</a:t>
            </a:r>
            <a:endParaRPr kumimoji="0" lang="en-US" sz="2800" b="1" i="0" strike="noStrike" normalizeH="0" baseline="0" dirty="0">
              <a:solidFill>
                <a:srgbClr val="FFFF00"/>
              </a:solidFill>
              <a:latin typeface="Times New Roman" panose="02020603050405020304" pitchFamily="18" charset="0"/>
              <a:ea typeface="Calibri" pitchFamily="34"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a:ln>
                <a:noFill/>
              </a:ln>
              <a:solidFill>
                <a:srgbClr val="00B0F0"/>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2800" b="1" dirty="0">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3200" b="1" i="0" u="none" strike="noStrike" cap="none" normalizeH="0" baseline="0" dirty="0">
                <a:ln>
                  <a:noFill/>
                </a:ln>
                <a:solidFill>
                  <a:srgbClr val="FFFF00"/>
                </a:solidFill>
                <a:effectLst/>
                <a:latin typeface="Times New Roman" pitchFamily="18" charset="0"/>
                <a:ea typeface="Calibri" pitchFamily="34" charset="0"/>
                <a:cs typeface="Times New Roman" pitchFamily="18" charset="0"/>
              </a:rPr>
              <a:t>Cod proiect: ADER 15.2.3.</a:t>
            </a:r>
            <a:endParaRPr kumimoji="0" lang="ro-RO" sz="3200" b="1" i="0" u="none" strike="noStrike" cap="none" normalizeH="0" baseline="0" dirty="0">
              <a:ln>
                <a:noFill/>
              </a:ln>
              <a:solidFill>
                <a:srgbClr val="FFFF00"/>
              </a:solidFill>
              <a:effectLst/>
              <a:latin typeface="Arial" pitchFamily="34" charset="0"/>
              <a:cs typeface="Arial" pitchFamily="34" charset="0"/>
            </a:endParaRPr>
          </a:p>
          <a:p>
            <a:pPr algn="ctr"/>
            <a:r>
              <a:rPr lang="en-US" sz="2800" b="1" dirty="0" err="1">
                <a:solidFill>
                  <a:srgbClr val="FFFF00"/>
                </a:solidFill>
                <a:latin typeface="Times New Roman" panose="02020603050405020304" pitchFamily="18" charset="0"/>
                <a:cs typeface="Times New Roman" panose="02020603050405020304" pitchFamily="18" charset="0"/>
              </a:rPr>
              <a:t>Cercetări</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privind</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îmbunătățirea</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cantitativă</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și</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calitativă</a:t>
            </a:r>
            <a:r>
              <a:rPr lang="en-US" sz="2800" b="1" dirty="0">
                <a:solidFill>
                  <a:srgbClr val="FFFF00"/>
                </a:solidFill>
                <a:latin typeface="Times New Roman" panose="02020603050405020304" pitchFamily="18" charset="0"/>
                <a:cs typeface="Times New Roman" panose="02020603050405020304" pitchFamily="18" charset="0"/>
              </a:rPr>
              <a:t> a </a:t>
            </a:r>
            <a:r>
              <a:rPr lang="en-US" sz="2800" b="1" dirty="0" err="1">
                <a:solidFill>
                  <a:srgbClr val="FFFF00"/>
                </a:solidFill>
                <a:latin typeface="Times New Roman" panose="02020603050405020304" pitchFamily="18" charset="0"/>
                <a:cs typeface="Times New Roman" panose="02020603050405020304" pitchFamily="18" charset="0"/>
              </a:rPr>
              <a:t>producției</a:t>
            </a:r>
            <a:r>
              <a:rPr lang="en-US" sz="2800" b="1" dirty="0">
                <a:solidFill>
                  <a:srgbClr val="FFFF00"/>
                </a:solidFill>
                <a:latin typeface="Times New Roman" panose="02020603050405020304" pitchFamily="18" charset="0"/>
                <a:cs typeface="Times New Roman" panose="02020603050405020304" pitchFamily="18" charset="0"/>
              </a:rPr>
              <a:t> de </a:t>
            </a:r>
            <a:r>
              <a:rPr lang="en-US" sz="2800" b="1" dirty="0" err="1">
                <a:solidFill>
                  <a:srgbClr val="FFFF00"/>
                </a:solidFill>
                <a:latin typeface="Times New Roman" panose="02020603050405020304" pitchFamily="18" charset="0"/>
                <a:cs typeface="Times New Roman" panose="02020603050405020304" pitchFamily="18" charset="0"/>
              </a:rPr>
              <a:t>furaje</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și</a:t>
            </a:r>
            <a:r>
              <a:rPr lang="en-US" sz="2800" b="1" dirty="0">
                <a:solidFill>
                  <a:srgbClr val="FFFF00"/>
                </a:solidFill>
                <a:latin typeface="Times New Roman" panose="02020603050405020304" pitchFamily="18" charset="0"/>
                <a:cs typeface="Times New Roman" panose="02020603050405020304" pitchFamily="18" charset="0"/>
              </a:rPr>
              <a:t> a </a:t>
            </a:r>
            <a:r>
              <a:rPr lang="en-US" sz="2800" b="1" dirty="0" err="1">
                <a:solidFill>
                  <a:srgbClr val="FFFF00"/>
                </a:solidFill>
                <a:latin typeface="Times New Roman" panose="02020603050405020304" pitchFamily="18" charset="0"/>
                <a:cs typeface="Times New Roman" panose="02020603050405020304" pitchFamily="18" charset="0"/>
              </a:rPr>
              <a:t>eficienței</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economice</a:t>
            </a:r>
            <a:r>
              <a:rPr lang="en-US" sz="2800" b="1" dirty="0">
                <a:solidFill>
                  <a:srgbClr val="FFFF00"/>
                </a:solidFill>
                <a:latin typeface="Times New Roman" panose="02020603050405020304" pitchFamily="18" charset="0"/>
                <a:cs typeface="Times New Roman" panose="02020603050405020304" pitchFamily="18" charset="0"/>
              </a:rPr>
              <a:t> a </a:t>
            </a:r>
            <a:r>
              <a:rPr lang="en-US" sz="2800" b="1" dirty="0" err="1">
                <a:solidFill>
                  <a:srgbClr val="FFFF00"/>
                </a:solidFill>
                <a:latin typeface="Times New Roman" panose="02020603050405020304" pitchFamily="18" charset="0"/>
                <a:cs typeface="Times New Roman" panose="02020603050405020304" pitchFamily="18" charset="0"/>
              </a:rPr>
              <a:t>pajiștilor</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permanente</a:t>
            </a:r>
            <a:r>
              <a:rPr lang="en-US" sz="2800" b="1" dirty="0">
                <a:solidFill>
                  <a:srgbClr val="FFFF00"/>
                </a:solidFill>
                <a:latin typeface="Times New Roman" panose="02020603050405020304" pitchFamily="18" charset="0"/>
                <a:cs typeface="Times New Roman" panose="02020603050405020304" pitchFamily="18" charset="0"/>
              </a:rPr>
              <a:t> din zona de </a:t>
            </a:r>
            <a:r>
              <a:rPr lang="en-US" sz="2800" b="1" dirty="0" err="1">
                <a:solidFill>
                  <a:srgbClr val="FFFF00"/>
                </a:solidFill>
                <a:latin typeface="Times New Roman" panose="02020603050405020304" pitchFamily="18" charset="0"/>
                <a:cs typeface="Times New Roman" panose="02020603050405020304" pitchFamily="18" charset="0"/>
              </a:rPr>
              <a:t>Podiș</a:t>
            </a:r>
            <a:r>
              <a:rPr lang="en-US" sz="2800" b="1" dirty="0">
                <a:solidFill>
                  <a:srgbClr val="FFFF00"/>
                </a:solidFill>
                <a:latin typeface="Times New Roman" panose="02020603050405020304" pitchFamily="18" charset="0"/>
                <a:cs typeface="Times New Roman" panose="02020603050405020304" pitchFamily="18" charset="0"/>
              </a:rPr>
              <a:t> a </a:t>
            </a:r>
            <a:r>
              <a:rPr lang="en-US" sz="2800" b="1" dirty="0" err="1">
                <a:solidFill>
                  <a:srgbClr val="FFFF00"/>
                </a:solidFill>
                <a:latin typeface="Times New Roman" panose="02020603050405020304" pitchFamily="18" charset="0"/>
                <a:cs typeface="Times New Roman" panose="02020603050405020304" pitchFamily="18" charset="0"/>
              </a:rPr>
              <a:t>Moldovei</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și</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utilizarea</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acestora</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prin</a:t>
            </a:r>
            <a:r>
              <a:rPr lang="en-US" sz="2800" b="1" dirty="0">
                <a:solidFill>
                  <a:srgbClr val="FFFF00"/>
                </a:solidFill>
                <a:latin typeface="Times New Roman" panose="02020603050405020304" pitchFamily="18" charset="0"/>
                <a:cs typeface="Times New Roman" panose="02020603050405020304" pitchFamily="18" charset="0"/>
              </a:rPr>
              <a:t> </a:t>
            </a:r>
            <a:r>
              <a:rPr lang="en-US" sz="2800" b="1" dirty="0" err="1">
                <a:solidFill>
                  <a:srgbClr val="FFFF00"/>
                </a:solidFill>
                <a:latin typeface="Times New Roman" panose="02020603050405020304" pitchFamily="18" charset="0"/>
                <a:cs typeface="Times New Roman" panose="02020603050405020304" pitchFamily="18" charset="0"/>
              </a:rPr>
              <a:t>pășunatul</a:t>
            </a:r>
            <a:r>
              <a:rPr lang="en-US" sz="2800" b="1" dirty="0">
                <a:solidFill>
                  <a:srgbClr val="FFFF00"/>
                </a:solidFill>
                <a:latin typeface="Times New Roman" panose="02020603050405020304" pitchFamily="18" charset="0"/>
                <a:cs typeface="Times New Roman" panose="02020603050405020304" pitchFamily="18" charset="0"/>
              </a:rPr>
              <a:t> cu ovine</a:t>
            </a:r>
          </a:p>
          <a:p>
            <a:r>
              <a:rPr lang="ro-RO" dirty="0"/>
              <a:t> </a:t>
            </a:r>
            <a:endParaRPr lang="en-US" dirty="0"/>
          </a:p>
          <a:p>
            <a:pPr marL="0" marR="0" lvl="0" indent="0" algn="ctr" defTabSz="914400" rtl="0" eaLnBrk="0" fontAlgn="base" latinLnBrk="0" hangingPunct="0">
              <a:lnSpc>
                <a:spcPct val="100000"/>
              </a:lnSpc>
              <a:spcBef>
                <a:spcPct val="0"/>
              </a:spcBef>
              <a:spcAft>
                <a:spcPct val="0"/>
              </a:spcAft>
              <a:buClrTx/>
              <a:buSzTx/>
              <a:buFontTx/>
              <a:buNone/>
              <a:tabLst/>
            </a:pPr>
            <a:r>
              <a:rPr lang="ro-RO" sz="2000" b="1" dirty="0">
                <a:solidFill>
                  <a:srgbClr val="FFFF00"/>
                </a:solidFill>
                <a:latin typeface="Times New Roman" pitchFamily="18" charset="0"/>
                <a:cs typeface="Times New Roman" pitchFamily="18" charset="0"/>
              </a:rPr>
              <a:t>Iulie</a:t>
            </a:r>
            <a:r>
              <a:rPr kumimoji="0" lang="ro-RO" sz="2000" b="1" i="0" u="none" strike="noStrike" cap="none" normalizeH="0" baseline="0" dirty="0">
                <a:ln>
                  <a:noFill/>
                </a:ln>
                <a:solidFill>
                  <a:srgbClr val="FFFF00"/>
                </a:solidFill>
                <a:effectLst/>
                <a:latin typeface="Times New Roman" pitchFamily="18" charset="0"/>
                <a:cs typeface="Times New Roman" pitchFamily="18" charset="0"/>
              </a:rPr>
              <a:t> </a:t>
            </a:r>
            <a:r>
              <a:rPr kumimoji="0" lang="en-US" sz="2000" b="1" i="0" u="none" strike="noStrike" cap="none" normalizeH="0" baseline="0" dirty="0">
                <a:ln>
                  <a:noFill/>
                </a:ln>
                <a:solidFill>
                  <a:srgbClr val="FFFF00"/>
                </a:solidFill>
                <a:effectLst/>
                <a:latin typeface="Times New Roman" pitchFamily="18" charset="0"/>
                <a:cs typeface="Times New Roman" pitchFamily="18" charset="0"/>
              </a:rPr>
              <a:t>20</a:t>
            </a:r>
            <a:r>
              <a:rPr kumimoji="0" lang="ro-RO" sz="2000" b="1" i="0" u="none" strike="noStrike" cap="none" normalizeH="0" baseline="0" dirty="0">
                <a:ln>
                  <a:noFill/>
                </a:ln>
                <a:solidFill>
                  <a:srgbClr val="FFFF00"/>
                </a:solidFill>
                <a:effectLst/>
                <a:latin typeface="Times New Roman" pitchFamily="18" charset="0"/>
                <a:cs typeface="Times New Roman" pitchFamily="18" charset="0"/>
              </a:rPr>
              <a:t>25</a:t>
            </a:r>
            <a:endParaRPr kumimoji="0" lang="ro-RO" sz="2000" b="1" i="0" u="none" strike="noStrike" cap="none" normalizeH="0" baseline="0" dirty="0">
              <a:ln>
                <a:noFill/>
              </a:ln>
              <a:solidFill>
                <a:srgbClr val="FFFF00"/>
              </a:solidFill>
              <a:effectLst/>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179512" y="1012953"/>
            <a:ext cx="8784976" cy="4832092"/>
          </a:xfrm>
          <a:prstGeom prst="rect">
            <a:avLst/>
          </a:prstGeom>
          <a:solidFill>
            <a:srgbClr val="00B0F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ro-RO" sz="2800" b="1" dirty="0">
                <a:solidFill>
                  <a:srgbClr val="000000"/>
                </a:solidFill>
                <a:latin typeface="Times New Roman" pitchFamily="18" charset="0"/>
                <a:ea typeface="Calibri" pitchFamily="34" charset="0"/>
                <a:cs typeface="Times New Roman" pitchFamily="18" charset="0"/>
              </a:rPr>
              <a:t>FAZA IV</a:t>
            </a:r>
          </a:p>
          <a:p>
            <a:pPr lvl="0" algn="ctr" fontAlgn="base">
              <a:spcBef>
                <a:spcPct val="0"/>
              </a:spcBef>
              <a:spcAft>
                <a:spcPct val="0"/>
              </a:spcAft>
            </a:pPr>
            <a:endParaRPr lang="ro-RO" sz="2800" b="1" dirty="0">
              <a:solidFill>
                <a:srgbClr val="000000"/>
              </a:solidFill>
              <a:latin typeface="Times New Roman" pitchFamily="18" charset="0"/>
              <a:ea typeface="Calibri" pitchFamily="34" charset="0"/>
              <a:cs typeface="Times New Roman" pitchFamily="18" charset="0"/>
            </a:endParaRPr>
          </a:p>
          <a:p>
            <a:pPr algn="ctr"/>
            <a:r>
              <a:rPr lang="en-US" sz="3200" dirty="0" err="1">
                <a:latin typeface="Times New Roman" panose="02020603050405020304" pitchFamily="18" charset="0"/>
                <a:cs typeface="Times New Roman" panose="02020603050405020304" pitchFamily="18" charset="0"/>
              </a:rPr>
              <a:t>Influența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fertilizării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pajiștilor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asupra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indicilor</a:t>
            </a:r>
            <a:r>
              <a:rPr lang="en-US" sz="3200" dirty="0">
                <a:latin typeface="Times New Roman" panose="02020603050405020304" pitchFamily="18" charset="0"/>
                <a:cs typeface="Times New Roman" panose="02020603050405020304" pitchFamily="18" charset="0"/>
              </a:rPr>
              <a:t> de </a:t>
            </a:r>
            <a:r>
              <a:rPr lang="en-US" sz="3200" dirty="0" err="1">
                <a:latin typeface="Times New Roman" panose="02020603050405020304" pitchFamily="18" charset="0"/>
                <a:cs typeface="Times New Roman" panose="02020603050405020304" pitchFamily="18" charset="0"/>
              </a:rPr>
              <a:t>reproducție</a:t>
            </a:r>
            <a:r>
              <a:rPr lang="en-US" sz="3200" dirty="0">
                <a:latin typeface="Times New Roman" panose="02020603050405020304" pitchFamily="18" charset="0"/>
                <a:cs typeface="Times New Roman" panose="02020603050405020304" pitchFamily="18" charset="0"/>
              </a:rPr>
              <a:t> la </a:t>
            </a:r>
            <a:r>
              <a:rPr lang="en-US" sz="3200" dirty="0" err="1">
                <a:latin typeface="Times New Roman" panose="02020603050405020304" pitchFamily="18" charset="0"/>
                <a:cs typeface="Times New Roman" panose="02020603050405020304" pitchFamily="18" charset="0"/>
              </a:rPr>
              <a:t>oile</a:t>
            </a:r>
            <a:r>
              <a:rPr lang="en-US" sz="3200" dirty="0">
                <a:latin typeface="Times New Roman" panose="02020603050405020304" pitchFamily="18" charset="0"/>
                <a:cs typeface="Times New Roman" panose="02020603050405020304" pitchFamily="18" charset="0"/>
              </a:rPr>
              <a:t> din rasa </a:t>
            </a:r>
            <a:r>
              <a:rPr lang="en-US" sz="3200" dirty="0" err="1">
                <a:latin typeface="Times New Roman" panose="02020603050405020304" pitchFamily="18" charset="0"/>
                <a:cs typeface="Times New Roman" panose="02020603050405020304" pitchFamily="18" charset="0"/>
              </a:rPr>
              <a:t>Țigaie</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ruginie</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organizarea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experiențelor</a:t>
            </a:r>
            <a:r>
              <a:rPr lang="en-US" sz="3200" dirty="0">
                <a:latin typeface="Times New Roman" panose="02020603050405020304" pitchFamily="18" charset="0"/>
                <a:cs typeface="Times New Roman" panose="02020603050405020304" pitchFamily="18" charset="0"/>
              </a:rPr>
              <a:t> de </a:t>
            </a:r>
            <a:r>
              <a:rPr lang="en-US" sz="3200" dirty="0" err="1">
                <a:latin typeface="Times New Roman" panose="02020603050405020304" pitchFamily="18" charset="0"/>
                <a:cs typeface="Times New Roman" panose="02020603050405020304" pitchFamily="18" charset="0"/>
              </a:rPr>
              <a:t>îngrășare</a:t>
            </a:r>
            <a:r>
              <a:rPr lang="en-US" sz="3200" dirty="0">
                <a:latin typeface="Times New Roman" panose="02020603050405020304" pitchFamily="18" charset="0"/>
                <a:cs typeface="Times New Roman" panose="02020603050405020304" pitchFamily="18" charset="0"/>
              </a:rPr>
              <a:t> a </a:t>
            </a:r>
            <a:r>
              <a:rPr lang="en-US" sz="3200" dirty="0" err="1">
                <a:latin typeface="Times New Roman" panose="02020603050405020304" pitchFamily="18" charset="0"/>
                <a:cs typeface="Times New Roman" panose="02020603050405020304" pitchFamily="18" charset="0"/>
              </a:rPr>
              <a:t>tineretului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ovin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în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sistem</a:t>
            </a:r>
            <a:r>
              <a:rPr lang="en-US" sz="3200" dirty="0">
                <a:latin typeface="Times New Roman" panose="02020603050405020304" pitchFamily="18" charset="0"/>
                <a:cs typeface="Times New Roman" panose="02020603050405020304" pitchFamily="18" charset="0"/>
              </a:rPr>
              <a:t> semi</a:t>
            </a:r>
            <a:r>
              <a:rPr lang="ro-RO" sz="3200" dirty="0">
                <a:latin typeface="Times New Roman" panose="02020603050405020304" pitchFamily="18" charset="0"/>
                <a:cs typeface="Times New Roman" panose="02020603050405020304" pitchFamily="18" charset="0"/>
              </a:rPr>
              <a:t>-</a:t>
            </a:r>
            <a:r>
              <a:rPr lang="en-US" sz="3200" dirty="0" err="1">
                <a:latin typeface="Times New Roman" panose="02020603050405020304" pitchFamily="18" charset="0"/>
                <a:cs typeface="Times New Roman" panose="02020603050405020304" pitchFamily="18" charset="0"/>
              </a:rPr>
              <a:t>intensiv</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și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studiul</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compoziției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floristice</a:t>
            </a:r>
            <a:r>
              <a:rPr lang="en-US" sz="3200" dirty="0">
                <a:latin typeface="Times New Roman" panose="02020603050405020304" pitchFamily="18" charset="0"/>
                <a:cs typeface="Times New Roman" panose="02020603050405020304" pitchFamily="18" charset="0"/>
              </a:rPr>
              <a:t> a </a:t>
            </a:r>
            <a:r>
              <a:rPr lang="en-US" sz="3200" dirty="0" err="1">
                <a:latin typeface="Times New Roman" panose="02020603050405020304" pitchFamily="18" charset="0"/>
                <a:cs typeface="Times New Roman" panose="02020603050405020304" pitchFamily="18" charset="0"/>
              </a:rPr>
              <a:t>pajiștilor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permanente</a:t>
            </a:r>
            <a:r>
              <a:rPr lang="en-US" sz="3200" dirty="0">
                <a:latin typeface="Times New Roman" panose="02020603050405020304" pitchFamily="18" charset="0"/>
                <a:cs typeface="Times New Roman" panose="02020603050405020304" pitchFamily="18" charset="0"/>
              </a:rPr>
              <a:t> pe </a:t>
            </a:r>
            <a:r>
              <a:rPr lang="en-US" sz="3200" dirty="0" err="1">
                <a:latin typeface="Times New Roman" panose="02020603050405020304" pitchFamily="18" charset="0"/>
                <a:cs typeface="Times New Roman" panose="02020603050405020304" pitchFamily="18" charset="0"/>
              </a:rPr>
              <a:t>variante</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experimentale</a:t>
            </a:r>
            <a:endParaRPr lang="ro-RO" sz="3200" dirty="0">
              <a:latin typeface="Times New Roman" panose="02020603050405020304" pitchFamily="18" charset="0"/>
              <a:cs typeface="Times New Roman" panose="02020603050405020304" pitchFamily="18" charset="0"/>
            </a:endParaRPr>
          </a:p>
          <a:p>
            <a:pPr algn="ctr"/>
            <a:endParaRPr lang="en-US" sz="3200" dirty="0">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251520" y="908142"/>
            <a:ext cx="8712968" cy="4893647"/>
          </a:xfrm>
          <a:prstGeom prst="rect">
            <a:avLst/>
          </a:prstGeom>
          <a:solidFill>
            <a:srgbClr val="00B0F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a:lnSpc>
                <a:spcPct val="150000"/>
              </a:lnSpc>
            </a:pPr>
            <a:r>
              <a:rPr lang="ro-RO" sz="2400" b="1" dirty="0">
                <a:solidFill>
                  <a:srgbClr val="FFFF00"/>
                </a:solidFill>
                <a:latin typeface="Times New Roman" pitchFamily="18" charset="0"/>
                <a:ea typeface="Calibri" pitchFamily="34" charset="0"/>
                <a:cs typeface="Times New Roman" pitchFamily="18" charset="0"/>
              </a:rPr>
              <a:t>Activități asociate obiectivului acestei etape</a:t>
            </a:r>
          </a:p>
          <a:p>
            <a:pPr lvl="0" algn="ctr">
              <a:lnSpc>
                <a:spcPct val="150000"/>
              </a:lnSpc>
            </a:pPr>
            <a:endParaRPr lang="ro-RO" sz="2400" b="1" dirty="0">
              <a:solidFill>
                <a:srgbClr val="FFFF00"/>
              </a:solidFill>
              <a:latin typeface="Times New Roman" pitchFamily="18" charset="0"/>
              <a:ea typeface="Calibri" pitchFamily="34" charset="0"/>
              <a:cs typeface="Times New Roman" pitchFamily="18" charset="0"/>
            </a:endParaRPr>
          </a:p>
          <a:p>
            <a:pPr algn="just"/>
            <a:r>
              <a:rPr lang="ro-RO" sz="2000" b="1" dirty="0">
                <a:latin typeface="Times New Roman" panose="02020603050405020304" pitchFamily="18" charset="0"/>
                <a:cs typeface="Times New Roman" panose="02020603050405020304" pitchFamily="18" charset="0"/>
              </a:rPr>
              <a:t>Activitate 4.1. Efectuarea lucrărilor agro-ecologice de întreținere a pășunilor</a:t>
            </a:r>
          </a:p>
          <a:p>
            <a:pPr algn="just"/>
            <a:endParaRPr lang="ro-RO" sz="2000" b="1" dirty="0">
              <a:latin typeface="Times New Roman" panose="02020603050405020304" pitchFamily="18" charset="0"/>
              <a:cs typeface="Times New Roman" panose="02020603050405020304" pitchFamily="18" charset="0"/>
            </a:endParaRPr>
          </a:p>
          <a:p>
            <a:pPr algn="just"/>
            <a:r>
              <a:rPr lang="ro-RO" sz="2000" b="1" dirty="0">
                <a:latin typeface="Times New Roman" panose="02020603050405020304" pitchFamily="18" charset="0"/>
                <a:cs typeface="Times New Roman" panose="02020603050405020304" pitchFamily="18" charset="0"/>
              </a:rPr>
              <a:t>Activitate 4.2. Influența fertilizării pajiștilor permanente asupra indicilor de reproducție la oile din rasa Țigaie ruginie</a:t>
            </a:r>
          </a:p>
          <a:p>
            <a:pPr algn="just"/>
            <a:endParaRPr lang="ro-RO" sz="2000" b="1" dirty="0">
              <a:latin typeface="Times New Roman" panose="02020603050405020304" pitchFamily="18" charset="0"/>
              <a:cs typeface="Times New Roman" panose="02020603050405020304" pitchFamily="18" charset="0"/>
            </a:endParaRPr>
          </a:p>
          <a:p>
            <a:pPr algn="just"/>
            <a:r>
              <a:rPr lang="ro-RO" sz="2000" b="1" dirty="0">
                <a:latin typeface="Times New Roman" panose="02020603050405020304" pitchFamily="18" charset="0"/>
                <a:cs typeface="Times New Roman" panose="02020603050405020304" pitchFamily="18" charset="0"/>
              </a:rPr>
              <a:t>Activitate 4.3. Organizarea experienței de îngrășare a tineretului ovin în sistem semi-intensiv (constituire loturi, parametrii urmăriți, derulare experiență)</a:t>
            </a:r>
          </a:p>
          <a:p>
            <a:pPr algn="just"/>
            <a:endParaRPr lang="ro-RO" sz="2000" b="1" dirty="0">
              <a:latin typeface="Times New Roman" panose="02020603050405020304" pitchFamily="18" charset="0"/>
              <a:cs typeface="Times New Roman" panose="02020603050405020304" pitchFamily="18" charset="0"/>
            </a:endParaRPr>
          </a:p>
          <a:p>
            <a:pPr algn="just"/>
            <a:r>
              <a:rPr lang="ro-RO" sz="2000" b="1" dirty="0">
                <a:latin typeface="Times New Roman" panose="02020603050405020304" pitchFamily="18" charset="0"/>
                <a:cs typeface="Times New Roman" panose="02020603050405020304" pitchFamily="18" charset="0"/>
              </a:rPr>
              <a:t>Activitate 4.4. Studiul compoziției floristice a pajiștilor permanente pe variante experimentale (relevee floristice, valoare pastorală)</a:t>
            </a:r>
          </a:p>
          <a:p>
            <a:pPr marL="0" marR="0" lvl="0" indent="0" algn="just" defTabSz="914400" rtl="0" eaLnBrk="1" fontAlgn="base" latinLnBrk="0" hangingPunct="1">
              <a:lnSpc>
                <a:spcPct val="100000"/>
              </a:lnSpc>
              <a:spcBef>
                <a:spcPct val="0"/>
              </a:spcBef>
              <a:spcAft>
                <a:spcPct val="0"/>
              </a:spcAft>
              <a:buClrTx/>
              <a:buSzTx/>
              <a:buFontTx/>
              <a:buNone/>
              <a:tabLst/>
            </a:pPr>
            <a:endParaRPr lang="en-US" sz="2000" b="1" dirty="0">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o-RO" sz="20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215516" y="174531"/>
            <a:ext cx="8712968" cy="498663"/>
          </a:xfrm>
          <a:prstGeom prst="rect">
            <a:avLst/>
          </a:prstGeom>
          <a:ln>
            <a:noFill/>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algn="ctr">
              <a:lnSpc>
                <a:spcPct val="150000"/>
              </a:lnSpc>
              <a:spcAft>
                <a:spcPts val="0"/>
              </a:spcAft>
            </a:pPr>
            <a:r>
              <a:rPr kumimoji="0" lang="ro-RO" sz="2000" b="1" i="0" u="none" strike="noStrike" cap="none" normalizeH="0" baseline="0" dirty="0">
                <a:ln>
                  <a:noFill/>
                </a:ln>
                <a:solidFill>
                  <a:srgbClr val="0070C0"/>
                </a:solidFill>
                <a:effectLst/>
                <a:latin typeface="Times New Roman" pitchFamily="18" charset="0"/>
                <a:ea typeface="Calibri" pitchFamily="34" charset="0"/>
                <a:cs typeface="Times New Roman" pitchFamily="18" charset="0"/>
              </a:rPr>
              <a:t>CUPRINS</a:t>
            </a:r>
            <a:endParaRPr lang="en-US" sz="2000" b="1"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DABFA7F1-B73F-4342-A9E6-5029213C2262}"/>
              </a:ext>
            </a:extLst>
          </p:cNvPr>
          <p:cNvPicPr>
            <a:picLocks noChangeAspect="1"/>
          </p:cNvPicPr>
          <p:nvPr/>
        </p:nvPicPr>
        <p:blipFill>
          <a:blip r:embed="rId2"/>
          <a:stretch>
            <a:fillRect/>
          </a:stretch>
        </p:blipFill>
        <p:spPr>
          <a:xfrm>
            <a:off x="395536" y="1124744"/>
            <a:ext cx="8352928" cy="530939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83768" y="116632"/>
            <a:ext cx="4488027" cy="400110"/>
          </a:xfrm>
          <a:prstGeom prst="rect">
            <a:avLst/>
          </a:prstGeom>
        </p:spPr>
        <p:txBody>
          <a:bodyPr wrap="square">
            <a:spAutoFit/>
          </a:bodyPr>
          <a:lstStyle/>
          <a:p>
            <a:pPr algn="just"/>
            <a:r>
              <a:rPr lang="ro-RO" sz="2000" b="1" dirty="0">
                <a:solidFill>
                  <a:srgbClr val="0070C0"/>
                </a:solidFill>
                <a:latin typeface="Times New Roman" pitchFamily="18" charset="0"/>
                <a:ea typeface="Calibri" pitchFamily="34" charset="0"/>
                <a:cs typeface="Times New Roman" pitchFamily="18" charset="0"/>
              </a:rPr>
              <a:t>1. IMPORTANȚA</a:t>
            </a:r>
            <a:r>
              <a:rPr lang="ro-RO" b="1" dirty="0">
                <a:latin typeface="Times New Roman" panose="02020603050405020304" pitchFamily="18" charset="0"/>
                <a:cs typeface="Times New Roman" panose="02020603050405020304" pitchFamily="18" charset="0"/>
              </a:rPr>
              <a:t> </a:t>
            </a:r>
            <a:r>
              <a:rPr lang="ro-RO" sz="2000" b="1" dirty="0">
                <a:solidFill>
                  <a:srgbClr val="0070C0"/>
                </a:solidFill>
                <a:latin typeface="Times New Roman" pitchFamily="18" charset="0"/>
                <a:ea typeface="Calibri" pitchFamily="34" charset="0"/>
                <a:cs typeface="Times New Roman" pitchFamily="18" charset="0"/>
              </a:rPr>
              <a:t>CERCETĂRILOR</a:t>
            </a:r>
            <a:endParaRPr lang="en-US" sz="2000" b="1" dirty="0">
              <a:solidFill>
                <a:srgbClr val="0070C0"/>
              </a:solidFill>
              <a:latin typeface="Times New Roman" pitchFamily="18" charset="0"/>
              <a:ea typeface="Calibri" pitchFamily="34" charset="0"/>
              <a:cs typeface="Times New Roman" pitchFamily="18" charset="0"/>
            </a:endParaRPr>
          </a:p>
        </p:txBody>
      </p:sp>
      <p:sp>
        <p:nvSpPr>
          <p:cNvPr id="3" name="TextBox 2"/>
          <p:cNvSpPr txBox="1"/>
          <p:nvPr/>
        </p:nvSpPr>
        <p:spPr>
          <a:xfrm>
            <a:off x="323528" y="764704"/>
            <a:ext cx="8640960" cy="5632311"/>
          </a:xfrm>
          <a:prstGeom prst="rect">
            <a:avLst/>
          </a:prstGeom>
          <a:noFill/>
        </p:spPr>
        <p:txBody>
          <a:bodyPr wrap="square" rtlCol="0">
            <a:spAutoFit/>
          </a:bodyPr>
          <a:lstStyle/>
          <a:p>
            <a:pPr algn="just"/>
            <a:r>
              <a:rPr lang="ro-RO" b="1" dirty="0">
                <a:latin typeface="Times New Roman" panose="02020603050405020304" pitchFamily="18" charset="0"/>
                <a:cs typeface="Times New Roman" panose="02020603050405020304" pitchFamily="18" charset="0"/>
              </a:rPr>
              <a:t>	</a:t>
            </a:r>
            <a:r>
              <a:rPr lang="ro-RO" dirty="0">
                <a:latin typeface="Times New Roman" panose="02020603050405020304" pitchFamily="18" charset="0"/>
                <a:cs typeface="Times New Roman" panose="02020603050405020304" pitchFamily="18" charset="0"/>
              </a:rPr>
              <a:t>În contextul unei agriculturi moderne și sustenabile, creșterea animalelor are un rol esențial, întrucât contribuie semnificativ la asigurarea necesarului alimentar al populației. Dezvoltarea acestui sector agricol este strâns legată de disponibilitatea furajelor necesare hrănirii animalelor. În prezent, producția de furaje obținute din pajiști permanente, pajiști temporare și culturi furajere reprezintă un pilon central în gestionarea eficientă a terenurilor agricole. Aceasta susține nu doar durabilitatea sistemelor agricole, ci și viabilitatea economică și socială a activităților din mediul rural, contribuind totodată la dezvoltarea sustenabilă a acestor zone într-o lume tot mai urbanizată.</a:t>
            </a:r>
          </a:p>
          <a:p>
            <a:pPr algn="just"/>
            <a:r>
              <a:rPr lang="ro-RO" dirty="0">
                <a:latin typeface="Times New Roman" panose="02020603050405020304" pitchFamily="18" charset="0"/>
                <a:cs typeface="Times New Roman" panose="02020603050405020304" pitchFamily="18" charset="0"/>
              </a:rPr>
              <a:t>	Din aceste considerente, tema proiectului nostru de cercetare este una de actualitate și se aliniază direcțiilor majore de cercetare naționale și internaționale. Pentru atingerea obiectivelor de valorificare durabilă a pajiștilor, sunt necesare cercetări aprofundate asupra relației dintre climă, sol, plante, animale, produse animaliere, biodiversitate și mediu. Pe baza rezultatelor experimentale, vor fi identificate cele mai eficiente soluții tehnologice pentru conservarea și utilizarea rațională a resurselor pastorale din zona analizată.</a:t>
            </a:r>
          </a:p>
          <a:p>
            <a:pPr algn="just"/>
            <a:r>
              <a:rPr lang="ro-RO" dirty="0">
                <a:latin typeface="Times New Roman" panose="02020603050405020304" pitchFamily="18" charset="0"/>
                <a:cs typeface="Times New Roman" panose="02020603050405020304" pitchFamily="18" charset="0"/>
              </a:rPr>
              <a:t>	Aceste obiective pot fi atinse doar printr-o cercetare interdisciplinară, care să permită o analiză integrată a stării ecosistemelor de pajiște, identificarea factorilor care contribuie la degradarea acestora și elaborarea de soluții pentru eliminarea sau diminuarea factorilor limitativi ai productivității. Această abordare va permite formularea unor strategii complexe pentru îmbunătățirea, conservarea și, unde este necesar, restaurarea pajiștilor.</a:t>
            </a:r>
          </a:p>
        </p:txBody>
      </p:sp>
    </p:spTree>
    <p:extLst>
      <p:ext uri="{BB962C8B-B14F-4D97-AF65-F5344CB8AC3E}">
        <p14:creationId xmlns:p14="http://schemas.microsoft.com/office/powerpoint/2010/main" val="3343061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323528" y="427312"/>
            <a:ext cx="8496944" cy="5878532"/>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1" i="0" u="none" strike="noStrike" cap="none" normalizeH="0" baseline="0" dirty="0">
                <a:ln>
                  <a:noFill/>
                </a:ln>
                <a:solidFill>
                  <a:srgbClr val="0070C0"/>
                </a:solidFill>
                <a:effectLst/>
                <a:latin typeface="Times New Roman" pitchFamily="18" charset="0"/>
                <a:ea typeface="Calibri" pitchFamily="34" charset="0"/>
                <a:cs typeface="Times New Roman" pitchFamily="18" charset="0"/>
              </a:rPr>
              <a:t>2. SCOPUL CERCETĂRILOR, MATERIALUL BIOLOGIC STUDIAT ȘI METODĂ DE LUCRU</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000" b="1"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1" i="0" u="none" strike="noStrike" cap="none" normalizeH="0" baseline="0" dirty="0">
                <a:ln>
                  <a:noFill/>
                </a:ln>
                <a:solidFill>
                  <a:srgbClr val="0070C0"/>
                </a:solidFill>
                <a:effectLst/>
                <a:latin typeface="Times New Roman" pitchFamily="18" charset="0"/>
                <a:ea typeface="Calibri" pitchFamily="34" charset="0"/>
                <a:cs typeface="Times New Roman" pitchFamily="18" charset="0"/>
              </a:rPr>
              <a:t>2.1. SCOPUL CERCETĂRILOR</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o-RO" sz="800" b="1" i="0" u="none" strike="noStrike" cap="none" normalizeH="0" baseline="0" dirty="0">
              <a:ln>
                <a:noFill/>
              </a:ln>
              <a:solidFill>
                <a:schemeClr val="tx1"/>
              </a:solidFill>
              <a:effectLst/>
              <a:latin typeface="Arial" pitchFamily="34" charset="0"/>
              <a:cs typeface="Arial" pitchFamily="34" charset="0"/>
            </a:endParaRPr>
          </a:p>
          <a:p>
            <a:pPr algn="just"/>
            <a:r>
              <a:rPr kumimoji="0" lang="ro-RO" sz="20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r>
              <a:rPr lang="ro-RO" sz="2000" dirty="0">
                <a:latin typeface="Times New Roman" panose="02020603050405020304" pitchFamily="18" charset="0"/>
                <a:cs typeface="Times New Roman" panose="02020603050405020304" pitchFamily="18" charset="0"/>
              </a:rPr>
              <a:t>Scopul principal al cercetărilor din cadrul acestui proiect constă în elaborarea soluțiilor de îmbunătățire și de valorificare eficientă și sustenabilă a pajiștilor permanente din zona Podișului Moldovei cu ovinele</a:t>
            </a:r>
            <a:r>
              <a:rPr lang="ro-RO" sz="2000" b="1" dirty="0">
                <a:latin typeface="Times New Roman" panose="02020603050405020304" pitchFamily="18" charset="0"/>
                <a:cs typeface="Times New Roman" panose="02020603050405020304" pitchFamily="18" charset="0"/>
              </a:rPr>
              <a:t>.</a:t>
            </a:r>
            <a:endParaRPr lang="vi-VN" sz="2000" b="1" dirty="0">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1" i="0" u="none" strike="noStrike" cap="none" normalizeH="0" baseline="0" dirty="0">
                <a:ln>
                  <a:noFill/>
                </a:ln>
                <a:solidFill>
                  <a:srgbClr val="0070C0"/>
                </a:solidFill>
                <a:effectLst/>
                <a:latin typeface="Times New Roman" pitchFamily="18" charset="0"/>
                <a:ea typeface="Calibri" pitchFamily="34" charset="0"/>
                <a:cs typeface="Times New Roman" pitchFamily="18" charset="0"/>
              </a:rPr>
              <a:t>2.2. OBIECTIVE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o-RO" sz="800" b="1" i="0" u="none" strike="noStrike" cap="none" normalizeH="0" baseline="0" dirty="0">
              <a:ln>
                <a:noFill/>
              </a:ln>
              <a:solidFill>
                <a:schemeClr val="tx1"/>
              </a:solidFill>
              <a:effectLst/>
              <a:latin typeface="Arial" pitchFamily="34" charset="0"/>
              <a:cs typeface="Arial" pitchFamily="34" charset="0"/>
            </a:endParaRPr>
          </a:p>
          <a:p>
            <a:r>
              <a:rPr lang="ro-RO" sz="2000" b="1" dirty="0">
                <a:latin typeface="Times New Roman" pitchFamily="18" charset="0"/>
                <a:cs typeface="Times New Roman" pitchFamily="18" charset="0"/>
              </a:rPr>
              <a:t>	</a:t>
            </a:r>
            <a:r>
              <a:rPr lang="ro-RO" sz="2000" dirty="0">
                <a:latin typeface="Times New Roman" panose="02020603050405020304" pitchFamily="18" charset="0"/>
                <a:cs typeface="Times New Roman" panose="02020603050405020304" pitchFamily="18" charset="0"/>
              </a:rPr>
              <a:t>Pentru atingerea scopului principal al cercetărilor pentru această a doua fază a proiectului au fost fixate următoarele obiective:</a:t>
            </a:r>
            <a:endParaRPr lang="en-US" sz="2000" dirty="0">
              <a:latin typeface="Times New Roman" panose="02020603050405020304" pitchFamily="18" charset="0"/>
              <a:cs typeface="Times New Roman" panose="02020603050405020304" pitchFamily="18" charset="0"/>
            </a:endParaRPr>
          </a:p>
          <a:p>
            <a:pPr lvl="0"/>
            <a:r>
              <a:rPr lang="ro-RO" sz="2000" i="1" dirty="0">
                <a:latin typeface="Times New Roman" panose="02020603050405020304" pitchFamily="18" charset="0"/>
                <a:cs typeface="Times New Roman" panose="02020603050405020304" pitchFamily="18" charset="0"/>
              </a:rPr>
              <a:t>- Efectuarea lucrărilor agroecologice de întreținere a pășunilor;</a:t>
            </a:r>
          </a:p>
          <a:p>
            <a:pPr lvl="0" algn="just"/>
            <a:r>
              <a:rPr lang="ro-RO" sz="2000" i="1" dirty="0">
                <a:latin typeface="Times New Roman" panose="02020603050405020304" pitchFamily="18" charset="0"/>
                <a:cs typeface="Times New Roman" panose="02020603050405020304" pitchFamily="18" charset="0"/>
              </a:rPr>
              <a:t>- Influența fertilizării pajiștilor permanente asupra indicilor de reproducție la oile din rasa Țigaie ruginie;</a:t>
            </a:r>
          </a:p>
          <a:p>
            <a:pPr lvl="0" algn="just"/>
            <a:r>
              <a:rPr lang="ro-RO" sz="2000" i="1" dirty="0">
                <a:latin typeface="Times New Roman" panose="02020603050405020304" pitchFamily="18" charset="0"/>
                <a:cs typeface="Times New Roman" panose="02020603050405020304" pitchFamily="18" charset="0"/>
              </a:rPr>
              <a:t>- Organizarea experiențelor de îngrășare a tineretului ovin în sistem semi-intensiv (constituire loturi, parametrii urmăriți, derulare experiență);</a:t>
            </a:r>
          </a:p>
          <a:p>
            <a:pPr lvl="0" algn="just"/>
            <a:r>
              <a:rPr lang="ro-RO" sz="2000" i="1" dirty="0">
                <a:latin typeface="Times New Roman" panose="02020603050405020304" pitchFamily="18" charset="0"/>
                <a:cs typeface="Times New Roman" panose="02020603050405020304" pitchFamily="18" charset="0"/>
              </a:rPr>
              <a:t>- Studiul compoziției floristice a pajiștilor permanente pe variante experimentale (relevee floristice, valoare pastorală).</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5516" y="574372"/>
            <a:ext cx="8712968" cy="5709255"/>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lvl="0" algn="ctr" eaLnBrk="0" fontAlgn="base" hangingPunct="0">
              <a:spcBef>
                <a:spcPct val="0"/>
              </a:spcBef>
              <a:spcAft>
                <a:spcPct val="0"/>
              </a:spcAft>
            </a:pPr>
            <a:r>
              <a:rPr kumimoji="0" lang="ro-RO" b="1" i="0" u="none" strike="noStrike" cap="none" normalizeH="0" baseline="0" dirty="0">
                <a:ln>
                  <a:noFill/>
                </a:ln>
                <a:solidFill>
                  <a:srgbClr val="0070C0"/>
                </a:solidFill>
                <a:effectLst/>
                <a:latin typeface="Times New Roman" pitchFamily="18" charset="0"/>
                <a:ea typeface="Calibri" pitchFamily="34" charset="0"/>
                <a:cs typeface="Times New Roman" pitchFamily="18" charset="0"/>
              </a:rPr>
              <a:t>2.3. MATERIALUL BIOLOGIC STUDIAT ȘI METODE DE LUCRU</a:t>
            </a:r>
          </a:p>
          <a:p>
            <a:pPr lvl="0" algn="ctr" eaLnBrk="0" fontAlgn="base" hangingPunct="0">
              <a:spcBef>
                <a:spcPct val="0"/>
              </a:spcBef>
              <a:spcAft>
                <a:spcPct val="0"/>
              </a:spcAft>
            </a:pPr>
            <a:endParaRPr kumimoji="0" lang="en-US" b="1" i="0" u="none" strike="noStrike" cap="none" normalizeH="0" baseline="0" dirty="0">
              <a:ln>
                <a:noFill/>
              </a:ln>
              <a:solidFill>
                <a:srgbClr val="0070C0"/>
              </a:solidFill>
              <a:effectLst/>
              <a:latin typeface="Times New Roman" pitchFamily="18" charset="0"/>
              <a:ea typeface="Calibri" pitchFamily="34" charset="0"/>
              <a:cs typeface="Times New Roman" pitchFamily="18" charset="0"/>
            </a:endParaRPr>
          </a:p>
          <a:p>
            <a:pPr lvl="0" algn="just" eaLnBrk="0" fontAlgn="base" hangingPunct="0">
              <a:spcBef>
                <a:spcPct val="0"/>
              </a:spcBef>
              <a:spcAft>
                <a:spcPct val="0"/>
              </a:spcAft>
            </a:pPr>
            <a:endParaRPr kumimoji="0" lang="ro-RO" sz="500" b="0" i="0" u="none" strike="noStrike" cap="none" normalizeH="0" baseline="0" dirty="0">
              <a:ln>
                <a:noFill/>
              </a:ln>
              <a:solidFill>
                <a:schemeClr val="tx1"/>
              </a:solidFill>
              <a:effectLst/>
              <a:latin typeface="Arial" pitchFamily="34" charset="0"/>
              <a:cs typeface="Arial" pitchFamily="34" charset="0"/>
            </a:endParaRPr>
          </a:p>
          <a:p>
            <a:pPr algn="just"/>
            <a:r>
              <a:rPr lang="ro-RO" dirty="0">
                <a:latin typeface="Times New Roman" panose="02020603050405020304" pitchFamily="18" charset="0"/>
                <a:cs typeface="Times New Roman" panose="02020603050405020304" pitchFamily="18" charset="0"/>
              </a:rPr>
              <a:t>Faza IV a demarat cu </a:t>
            </a:r>
            <a:r>
              <a:rPr lang="ro-RO" b="1" i="1" dirty="0">
                <a:latin typeface="Times New Roman" panose="02020603050405020304" pitchFamily="18" charset="0"/>
                <a:cs typeface="Times New Roman" panose="02020603050405020304" pitchFamily="18" charset="0"/>
              </a:rPr>
              <a:t>efectuarea lucrărilor agroecologice de întreținere</a:t>
            </a:r>
            <a:r>
              <a:rPr lang="ro-RO" i="1" dirty="0">
                <a:latin typeface="Times New Roman" panose="02020603050405020304" pitchFamily="18" charset="0"/>
                <a:cs typeface="Times New Roman" panose="02020603050405020304" pitchFamily="18" charset="0"/>
              </a:rPr>
              <a:t> a loturilor 2, 3 și 4 de pășune </a:t>
            </a:r>
            <a:r>
              <a:rPr lang="ro-RO" dirty="0">
                <a:latin typeface="Times New Roman" panose="02020603050405020304" pitchFamily="18" charset="0"/>
                <a:cs typeface="Times New Roman" panose="02020603050405020304" pitchFamily="18" charset="0"/>
              </a:rPr>
              <a:t>(îndepărtarea pietrelor, combaterea buruienilor etc.), pentru o mai bună punere în valoare a masei verzi. </a:t>
            </a:r>
          </a:p>
          <a:p>
            <a:pPr algn="just"/>
            <a:r>
              <a:rPr lang="ro-RO" dirty="0">
                <a:latin typeface="Times New Roman" panose="02020603050405020304" pitchFamily="18" charset="0"/>
                <a:cs typeface="Times New Roman" panose="02020603050405020304" pitchFamily="18" charset="0"/>
              </a:rPr>
              <a:t>Pentru determinarea </a:t>
            </a:r>
            <a:r>
              <a:rPr lang="ro-RO" b="1" i="1" dirty="0">
                <a:latin typeface="Times New Roman" panose="02020603050405020304" pitchFamily="18" charset="0"/>
                <a:cs typeface="Times New Roman" panose="02020603050405020304" pitchFamily="18" charset="0"/>
              </a:rPr>
              <a:t>indicilor de reproducție</a:t>
            </a:r>
            <a:r>
              <a:rPr lang="ro-RO" dirty="0">
                <a:latin typeface="Times New Roman" panose="02020603050405020304" pitchFamily="18" charset="0"/>
                <a:cs typeface="Times New Roman" panose="02020603050405020304" pitchFamily="18" charset="0"/>
              </a:rPr>
              <a:t> s-au utilizat formulele clasice de calcul existente în literatura de specialitate, calculându-se următorii indici reproductivi: fertilitatea, fecunditatea, prolificitatea, natalitatea, mortalitatea mieilor, indicele numeric de productivitate, procentul de avorturi și procentul de miei înțărcați.</a:t>
            </a:r>
          </a:p>
          <a:p>
            <a:pPr algn="just"/>
            <a:r>
              <a:rPr lang="ro-RO" b="1" i="1" dirty="0">
                <a:latin typeface="Times New Roman" panose="02020603050405020304" pitchFamily="18" charset="0"/>
                <a:cs typeface="Times New Roman" panose="02020603050405020304" pitchFamily="18" charset="0"/>
              </a:rPr>
              <a:t>Determinarea compoziției floristice </a:t>
            </a:r>
            <a:r>
              <a:rPr lang="ro-RO" dirty="0">
                <a:latin typeface="Times New Roman" panose="02020603050405020304" pitchFamily="18" charset="0"/>
                <a:cs typeface="Times New Roman" panose="02020603050405020304" pitchFamily="18" charset="0"/>
              </a:rPr>
              <a:t>s-a făcut prin metoda geobotanică într-o suprafață de probă pătrată, numărul suprafețelor de probă fiind de 3-5 așa cum este stipulat în metodologie pentru suprafețele de pajiște de până la 100 de hectare. După delimitarea suprafețelor de probă s-a trecut la identificarea speciilor de plante (cu rama metrică) întâlnite în cadrul fiecărei suprafețe de probă fiind apoi înregistrate în fișa geobotanică pe grupe după criteriul botanico-economic, respectiv graminee, leguminoase și alte familii botanice. În dreptul fiecărei specii s-au trecut principalele caracteristici și anume abundența,  dominanța, frecvența și fenofaza. </a:t>
            </a:r>
          </a:p>
          <a:p>
            <a:pPr algn="just"/>
            <a:r>
              <a:rPr lang="ro-RO" dirty="0">
                <a:latin typeface="Times New Roman" panose="02020603050405020304" pitchFamily="18" charset="0"/>
                <a:cs typeface="Times New Roman" panose="02020603050405020304" pitchFamily="18" charset="0"/>
              </a:rPr>
              <a:t>Prin echivalarea scării de apreciere fitosociologice în procente de participare se pot utiliza cu bune rezultate datele deja adunate, care se pot folosi astfel în continuare la aprecierea </a:t>
            </a:r>
            <a:r>
              <a:rPr lang="ro-RO" i="1" dirty="0">
                <a:latin typeface="Times New Roman" panose="02020603050405020304" pitchFamily="18" charset="0"/>
                <a:cs typeface="Times New Roman" panose="02020603050405020304" pitchFamily="18" charset="0"/>
              </a:rPr>
              <a:t>valorii pastorale </a:t>
            </a:r>
            <a:r>
              <a:rPr lang="ro-RO" dirty="0">
                <a:latin typeface="Times New Roman" panose="02020603050405020304" pitchFamily="18" charset="0"/>
                <a:cs typeface="Times New Roman" panose="02020603050405020304" pitchFamily="18" charset="0"/>
              </a:rPr>
              <a:t>a pajiștii respective.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7524" y="335845"/>
            <a:ext cx="8568952" cy="6186309"/>
          </a:xfrm>
          <a:prstGeom prst="rect">
            <a:avLst/>
          </a:prstGeom>
        </p:spPr>
        <p:txBody>
          <a:bodyPr wrap="square">
            <a:spAutoFit/>
          </a:bodyPr>
          <a:lstStyle/>
          <a:p>
            <a:pPr algn="just"/>
            <a:r>
              <a:rPr lang="en-US" b="1" i="1" dirty="0" err="1">
                <a:latin typeface="Times New Roman" panose="02020603050405020304" pitchFamily="18" charset="0"/>
                <a:cs typeface="Times New Roman" panose="02020603050405020304" pitchFamily="18" charset="0"/>
              </a:rPr>
              <a:t>Organizarea</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loturilor</a:t>
            </a:r>
            <a:r>
              <a:rPr lang="en-US" b="1" i="1" dirty="0">
                <a:latin typeface="Times New Roman" panose="02020603050405020304" pitchFamily="18" charset="0"/>
                <a:cs typeface="Times New Roman" panose="02020603050405020304" pitchFamily="18" charset="0"/>
              </a:rPr>
              <a:t> de </a:t>
            </a:r>
            <a:r>
              <a:rPr lang="en-US" b="1" i="1" dirty="0" err="1">
                <a:latin typeface="Times New Roman" panose="02020603050405020304" pitchFamily="18" charset="0"/>
                <a:cs typeface="Times New Roman" panose="02020603050405020304" pitchFamily="18" charset="0"/>
              </a:rPr>
              <a:t>tineret</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ovin</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pentru</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îngrășare</a:t>
            </a:r>
            <a:r>
              <a:rPr lang="en-US" dirty="0">
                <a:latin typeface="Times New Roman" panose="02020603050405020304" pitchFamily="18" charset="0"/>
                <a:cs typeface="Times New Roman" panose="02020603050405020304" pitchFamily="18" charset="0"/>
              </a:rPr>
              <a:t>. </a:t>
            </a:r>
            <a:r>
              <a:rPr lang="ro-RO" dirty="0">
                <a:latin typeface="Times New Roman" panose="02020603050405020304" pitchFamily="18" charset="0"/>
                <a:cs typeface="Times New Roman" panose="02020603050405020304" pitchFamily="18" charset="0"/>
              </a:rPr>
              <a:t>O importanță deosebită s-a acordat organizării cercetărilor cu caracter zootehnic pentru atingerea scopului principal al cercetărilor întreprinse în cadrul proiectului. În scopul realizării valorificării eficiente a ierbii (masei verzi), cercetările au fost organizate pe 4 loturi de tineret ovin, respectiv 1 lot martor şi 3 loturi experimentale. La stabilirea mărimii loturilor s-a ținut seama de producția de masă verde estimată a se obține de pe cele patru suprafețe de pajiști permanente, precum și de factorii următori: vârstă, greutate corporală. Au fost selectați miei înțărcați din rasa Țigaie varietatea ruginie, uniformi sub aspectul stării de întreținere și cu o greutate corporală medie la începutul experienței de cca. 20 kg (diferențe de maximum 1-4 kg în interiorul unui lot și diferențe între mediile loturilor de max. 1,0 kg). Numărul de animale - 66 capete miei, din care: 12 miei/lot martor și 18 miei/fiecare lot experimental (3 x 18 capete), raportate la suprafața totală de pășune 5,6 ha (1,4 ha/parcelă x 4 parcele).</a:t>
            </a:r>
          </a:p>
          <a:p>
            <a:pPr algn="just"/>
            <a:r>
              <a:rPr lang="ro-RO" b="1" i="1" dirty="0">
                <a:latin typeface="Times New Roman" panose="02020603050405020304" pitchFamily="18" charset="0"/>
                <a:cs typeface="Times New Roman" panose="02020603050405020304" pitchFamily="18" charset="0"/>
              </a:rPr>
              <a:t>Compoziția chimică brută </a:t>
            </a:r>
            <a:r>
              <a:rPr lang="ro-RO" dirty="0">
                <a:latin typeface="Times New Roman" panose="02020603050405020304" pitchFamily="18" charset="0"/>
                <a:cs typeface="Times New Roman" panose="02020603050405020304" pitchFamily="18" charset="0"/>
              </a:rPr>
              <a:t>a plantelor de pe pășune. Compoziția chimică brută a plantelor a fost efectuată în cadrul laboratorului de analize </a:t>
            </a:r>
            <a:r>
              <a:rPr lang="ro-RO" dirty="0" err="1">
                <a:latin typeface="Times New Roman" panose="02020603050405020304" pitchFamily="18" charset="0"/>
                <a:cs typeface="Times New Roman" panose="02020603050405020304" pitchFamily="18" charset="0"/>
              </a:rPr>
              <a:t>fizico</a:t>
            </a:r>
            <a:r>
              <a:rPr lang="ro-RO" dirty="0">
                <a:latin typeface="Times New Roman" panose="02020603050405020304" pitchFamily="18" charset="0"/>
                <a:cs typeface="Times New Roman" panose="02020603050405020304" pitchFamily="18" charset="0"/>
              </a:rPr>
              <a:t>-chimice și biochimice din cadrul IBNA Balotești. Laboratorul în care sunt realizate aceste analize este avizat ANSVSA și are o bogată experiență în elaborarea de standarde de analiză a nutrețurilor, de experimentare și adaptare a metodologiilor de analiză biochimică. Determinarea compoziției chimice brute a masei verzi a fost efectuată la fiecare lot de pășune în parte, fiind necesară pentru calcularea rațiilor de hrană la </a:t>
            </a:r>
            <a:r>
              <a:rPr lang="ro-RO" dirty="0" err="1">
                <a:latin typeface="Times New Roman" panose="02020603050405020304" pitchFamily="18" charset="0"/>
                <a:cs typeface="Times New Roman" panose="02020603050405020304" pitchFamily="18" charset="0"/>
              </a:rPr>
              <a:t>aniamlele</a:t>
            </a:r>
            <a:r>
              <a:rPr lang="ro-RO" dirty="0">
                <a:latin typeface="Times New Roman" panose="02020603050405020304" pitchFamily="18" charset="0"/>
                <a:cs typeface="Times New Roman" panose="02020603050405020304" pitchFamily="18" charset="0"/>
              </a:rPr>
              <a:t> din experiența </a:t>
            </a:r>
            <a:r>
              <a:rPr lang="ro-RO" dirty="0" err="1">
                <a:latin typeface="Times New Roman" panose="02020603050405020304" pitchFamily="18" charset="0"/>
                <a:cs typeface="Times New Roman" panose="02020603050405020304" pitchFamily="18" charset="0"/>
              </a:rPr>
              <a:t>oraganizată</a:t>
            </a:r>
            <a:r>
              <a:rPr lang="ro-RO" dirty="0">
                <a:latin typeface="Times New Roman" panose="02020603050405020304" pitchFamily="18" charset="0"/>
                <a:cs typeface="Times New Roman" panose="02020603050405020304" pitchFamily="18" charset="0"/>
              </a:rPr>
              <a:t> în anul 2024.</a:t>
            </a:r>
            <a:endParaRPr lang="en-US"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        Datele obținute în urma determinărilor efectuate au fost prelucrate conform metodologiei clasice fiecărui tip de determinare, iar ulterior acestea au fost interpretate prin comparare cu datele din literatura de specialitate.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46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692696"/>
            <a:ext cx="8712968" cy="5478423"/>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3. REZULTATE OBȚINUTE</a:t>
            </a:r>
            <a:endParaRPr lang="en-US"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algn="ctr"/>
            <a:endPar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3.1. Efectuarea lucrărilor </a:t>
            </a:r>
            <a:r>
              <a:rPr lang="ro-RO"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agro</a:t>
            </a:r>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-ecologice de întreținere a pajiștilor</a:t>
            </a:r>
          </a:p>
          <a:p>
            <a:pPr algn="just"/>
            <a:endParaRPr lang="ro-RO" dirty="0">
              <a:solidFill>
                <a:schemeClr val="tx1"/>
              </a:solidFill>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În cadrul loturilor experimentale 2, 3 și 4 au fost efectuate lucrări agro-ecologice de întreținere (îndepărtarea pietrelor, combaterea buruienilor etc.), în scopul valorificării optime a biomasei de pe pășune și al refacerii parțiale a covorului vegetal al lotului 4, prin supraînsămânțare. Această intervenție urmărește totodată facilitarea mecanizării lucrărilor viitoare de întreținere și exploatare a pajiștilor.</a:t>
            </a:r>
          </a:p>
          <a:p>
            <a:pPr algn="just"/>
            <a:endParaRPr lang="ro-RO" sz="800"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Curățarea pajiștilor a presupus îndepărtarea pietrelor, resturilor vegetale și a deșeurilor aduse de vânt sau ploi, toate fiind adunate manual, cu unelte specifice. În ceea ce privește buruienile, cele mai frecvent întâlnite specii pe loturile experimentale au fost: ștevia (toxică prin conținutul ridicat de oxalați), ciulinii (care se prind de lâna oilor), brusturele și urzica. </a:t>
            </a:r>
          </a:p>
          <a:p>
            <a:pPr algn="just"/>
            <a:endParaRPr lang="ro-RO" sz="800"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Combaterea acestora s-a realizat manual, individual, folosind sapa și coasa. Această metodă este considerată cea mai eficientă, necesitând monitorizarea constantă a compoziției botanice și intervenții prompte atunci când buruienile încep să se instaleze și să domine covorul ierbos.</a:t>
            </a:r>
          </a:p>
          <a:p>
            <a:pPr algn="just"/>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0971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35756A5-98CD-407D-BD10-39F8ADFCF09F}"/>
              </a:ext>
            </a:extLst>
          </p:cNvPr>
          <p:cNvSpPr/>
          <p:nvPr/>
        </p:nvSpPr>
        <p:spPr>
          <a:xfrm>
            <a:off x="395536" y="332656"/>
            <a:ext cx="8568952" cy="646331"/>
          </a:xfrm>
          <a:prstGeom prst="rect">
            <a:avLst/>
          </a:prstGeom>
        </p:spPr>
        <p:txBody>
          <a:bodyPr wrap="square">
            <a:spAutoFit/>
          </a:bodyPr>
          <a:lstStyle/>
          <a:p>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3.2.</a:t>
            </a:r>
            <a:r>
              <a:rPr lang="ro-RO" i="1" dirty="0">
                <a:latin typeface="Times New Roman" panose="02020603050405020304" pitchFamily="18" charset="0"/>
                <a:cs typeface="Times New Roman" panose="02020603050405020304" pitchFamily="18" charset="0"/>
              </a:rPr>
              <a:t> </a:t>
            </a:r>
            <a:r>
              <a:rPr lang="ro-RO" b="1" dirty="0">
                <a:solidFill>
                  <a:srgbClr val="0070C0"/>
                </a:solidFill>
                <a:latin typeface="Times New Roman" panose="02020603050405020304" pitchFamily="18" charset="0"/>
                <a:cs typeface="Times New Roman" panose="02020603050405020304" pitchFamily="18" charset="0"/>
              </a:rPr>
              <a:t>Influența fertilizării pajiștilor permanente asupra indicilor de reproducție la oile din rasa Țigaie ruginie </a:t>
            </a:r>
          </a:p>
        </p:txBody>
      </p:sp>
      <p:pic>
        <p:nvPicPr>
          <p:cNvPr id="3" name="Picture 2">
            <a:extLst>
              <a:ext uri="{FF2B5EF4-FFF2-40B4-BE49-F238E27FC236}">
                <a16:creationId xmlns:a16="http://schemas.microsoft.com/office/drawing/2014/main" id="{EECB4F5D-7F35-45A8-B730-C006471C48DB}"/>
              </a:ext>
            </a:extLst>
          </p:cNvPr>
          <p:cNvPicPr>
            <a:picLocks noChangeAspect="1"/>
          </p:cNvPicPr>
          <p:nvPr/>
        </p:nvPicPr>
        <p:blipFill>
          <a:blip r:embed="rId2"/>
          <a:stretch>
            <a:fillRect/>
          </a:stretch>
        </p:blipFill>
        <p:spPr>
          <a:xfrm>
            <a:off x="107504" y="998054"/>
            <a:ext cx="8712968" cy="2168649"/>
          </a:xfrm>
          <a:prstGeom prst="rect">
            <a:avLst/>
          </a:prstGeom>
        </p:spPr>
      </p:pic>
      <p:pic>
        <p:nvPicPr>
          <p:cNvPr id="4" name="Picture 3">
            <a:extLst>
              <a:ext uri="{FF2B5EF4-FFF2-40B4-BE49-F238E27FC236}">
                <a16:creationId xmlns:a16="http://schemas.microsoft.com/office/drawing/2014/main" id="{3BB00C68-4809-4967-8E20-F971823554E7}"/>
              </a:ext>
            </a:extLst>
          </p:cNvPr>
          <p:cNvPicPr>
            <a:picLocks noChangeAspect="1"/>
          </p:cNvPicPr>
          <p:nvPr/>
        </p:nvPicPr>
        <p:blipFill>
          <a:blip r:embed="rId3"/>
          <a:stretch>
            <a:fillRect/>
          </a:stretch>
        </p:blipFill>
        <p:spPr>
          <a:xfrm>
            <a:off x="700087" y="3185770"/>
            <a:ext cx="7743825" cy="3438525"/>
          </a:xfrm>
          <a:prstGeom prst="rect">
            <a:avLst/>
          </a:prstGeom>
        </p:spPr>
      </p:pic>
    </p:spTree>
    <p:extLst>
      <p:ext uri="{BB962C8B-B14F-4D97-AF65-F5344CB8AC3E}">
        <p14:creationId xmlns:p14="http://schemas.microsoft.com/office/powerpoint/2010/main" val="14655635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CF9FE18-D649-4916-847D-14E578EF101E}"/>
              </a:ext>
            </a:extLst>
          </p:cNvPr>
          <p:cNvPicPr>
            <a:picLocks noChangeAspect="1"/>
          </p:cNvPicPr>
          <p:nvPr/>
        </p:nvPicPr>
        <p:blipFill>
          <a:blip r:embed="rId2"/>
          <a:stretch>
            <a:fillRect/>
          </a:stretch>
        </p:blipFill>
        <p:spPr>
          <a:xfrm>
            <a:off x="467544" y="785812"/>
            <a:ext cx="8280920" cy="5286375"/>
          </a:xfrm>
          <a:prstGeom prst="rect">
            <a:avLst/>
          </a:prstGeom>
        </p:spPr>
      </p:pic>
    </p:spTree>
    <p:extLst>
      <p:ext uri="{BB962C8B-B14F-4D97-AF65-F5344CB8AC3E}">
        <p14:creationId xmlns:p14="http://schemas.microsoft.com/office/powerpoint/2010/main" val="2136755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C697DB0-3F6E-4843-9E21-99860167499C}"/>
              </a:ext>
            </a:extLst>
          </p:cNvPr>
          <p:cNvPicPr>
            <a:picLocks noChangeAspect="1"/>
          </p:cNvPicPr>
          <p:nvPr/>
        </p:nvPicPr>
        <p:blipFill>
          <a:blip r:embed="rId2"/>
          <a:stretch>
            <a:fillRect/>
          </a:stretch>
        </p:blipFill>
        <p:spPr>
          <a:xfrm>
            <a:off x="287524" y="332656"/>
            <a:ext cx="8568952" cy="6192688"/>
          </a:xfrm>
          <a:prstGeom prst="rect">
            <a:avLst/>
          </a:prstGeom>
        </p:spPr>
      </p:pic>
    </p:spTree>
    <p:extLst>
      <p:ext uri="{BB962C8B-B14F-4D97-AF65-F5344CB8AC3E}">
        <p14:creationId xmlns:p14="http://schemas.microsoft.com/office/powerpoint/2010/main" val="3471789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5536" y="260648"/>
            <a:ext cx="8352928" cy="646331"/>
          </a:xfrm>
          <a:prstGeom prst="rect">
            <a:avLst/>
          </a:prstGeom>
        </p:spPr>
        <p:txBody>
          <a:bodyPr wrap="square">
            <a:spAutoFit/>
          </a:bodyPr>
          <a:lstStyle/>
          <a:p>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3.3. </a:t>
            </a:r>
            <a:r>
              <a:rPr lang="ro-RO" b="1" dirty="0">
                <a:solidFill>
                  <a:srgbClr val="0070C0"/>
                </a:solidFill>
                <a:latin typeface="Times New Roman" panose="02020603050405020304" pitchFamily="18" charset="0"/>
                <a:cs typeface="Times New Roman" panose="02020603050405020304" pitchFamily="18" charset="0"/>
              </a:rPr>
              <a:t>Organizarea experienței de îngrășare a tineretului ovin în sistem semi-intensiv (constituire loturi, parametrii urmăriți, derulare experiență)</a:t>
            </a:r>
            <a:endParaRPr lang="en-US" dirty="0"/>
          </a:p>
        </p:txBody>
      </p:sp>
      <p:pic>
        <p:nvPicPr>
          <p:cNvPr id="5" name="Picture 4">
            <a:extLst>
              <a:ext uri="{FF2B5EF4-FFF2-40B4-BE49-F238E27FC236}">
                <a16:creationId xmlns:a16="http://schemas.microsoft.com/office/drawing/2014/main" id="{808A903D-F703-4C77-8652-2C894E70B225}"/>
              </a:ext>
            </a:extLst>
          </p:cNvPr>
          <p:cNvPicPr>
            <a:picLocks noChangeAspect="1"/>
          </p:cNvPicPr>
          <p:nvPr/>
        </p:nvPicPr>
        <p:blipFill rotWithShape="1">
          <a:blip r:embed="rId2"/>
          <a:srcRect l="2521"/>
          <a:stretch/>
        </p:blipFill>
        <p:spPr>
          <a:xfrm>
            <a:off x="354563" y="1052735"/>
            <a:ext cx="8465909" cy="5544617"/>
          </a:xfrm>
          <a:prstGeom prst="rect">
            <a:avLst/>
          </a:prstGeom>
        </p:spPr>
      </p:pic>
    </p:spTree>
    <p:extLst>
      <p:ext uri="{BB962C8B-B14F-4D97-AF65-F5344CB8AC3E}">
        <p14:creationId xmlns:p14="http://schemas.microsoft.com/office/powerpoint/2010/main" val="2982343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E556D27-7501-4071-B04C-CFBBF41D1467}"/>
              </a:ext>
            </a:extLst>
          </p:cNvPr>
          <p:cNvPicPr>
            <a:picLocks noChangeAspect="1"/>
          </p:cNvPicPr>
          <p:nvPr/>
        </p:nvPicPr>
        <p:blipFill>
          <a:blip r:embed="rId2"/>
          <a:stretch>
            <a:fillRect/>
          </a:stretch>
        </p:blipFill>
        <p:spPr>
          <a:xfrm>
            <a:off x="1043608" y="-32049"/>
            <a:ext cx="7200800" cy="6669360"/>
          </a:xfrm>
          <a:prstGeom prst="rect">
            <a:avLst/>
          </a:prstGeom>
        </p:spPr>
      </p:pic>
    </p:spTree>
    <p:extLst>
      <p:ext uri="{BB962C8B-B14F-4D97-AF65-F5344CB8AC3E}">
        <p14:creationId xmlns:p14="http://schemas.microsoft.com/office/powerpoint/2010/main" val="3412430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8E09BAD-69D0-4D8E-85A3-B963AAE165FC}"/>
              </a:ext>
            </a:extLst>
          </p:cNvPr>
          <p:cNvPicPr>
            <a:picLocks noChangeAspect="1"/>
          </p:cNvPicPr>
          <p:nvPr/>
        </p:nvPicPr>
        <p:blipFill>
          <a:blip r:embed="rId2"/>
          <a:stretch>
            <a:fillRect/>
          </a:stretch>
        </p:blipFill>
        <p:spPr>
          <a:xfrm>
            <a:off x="1043608" y="476672"/>
            <a:ext cx="7128792" cy="6192688"/>
          </a:xfrm>
          <a:prstGeom prst="rect">
            <a:avLst/>
          </a:prstGeom>
        </p:spPr>
      </p:pic>
    </p:spTree>
    <p:extLst>
      <p:ext uri="{BB962C8B-B14F-4D97-AF65-F5344CB8AC3E}">
        <p14:creationId xmlns:p14="http://schemas.microsoft.com/office/powerpoint/2010/main" val="5990137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0D4B84-65A3-41D1-94B1-26C45A5E0642}"/>
              </a:ext>
            </a:extLst>
          </p:cNvPr>
          <p:cNvPicPr>
            <a:picLocks noChangeAspect="1"/>
          </p:cNvPicPr>
          <p:nvPr/>
        </p:nvPicPr>
        <p:blipFill>
          <a:blip r:embed="rId2"/>
          <a:stretch>
            <a:fillRect/>
          </a:stretch>
        </p:blipFill>
        <p:spPr>
          <a:xfrm>
            <a:off x="1259632" y="260648"/>
            <a:ext cx="6624736" cy="6120680"/>
          </a:xfrm>
          <a:prstGeom prst="rect">
            <a:avLst/>
          </a:prstGeom>
        </p:spPr>
      </p:pic>
    </p:spTree>
    <p:extLst>
      <p:ext uri="{BB962C8B-B14F-4D97-AF65-F5344CB8AC3E}">
        <p14:creationId xmlns:p14="http://schemas.microsoft.com/office/powerpoint/2010/main" val="3158200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47DD9CA-4F92-443B-B6E3-77300BA89FBA}"/>
              </a:ext>
            </a:extLst>
          </p:cNvPr>
          <p:cNvPicPr>
            <a:picLocks noChangeAspect="1"/>
          </p:cNvPicPr>
          <p:nvPr/>
        </p:nvPicPr>
        <p:blipFill>
          <a:blip r:embed="rId2"/>
          <a:stretch>
            <a:fillRect/>
          </a:stretch>
        </p:blipFill>
        <p:spPr>
          <a:xfrm>
            <a:off x="1331640" y="260648"/>
            <a:ext cx="6768752" cy="6264696"/>
          </a:xfrm>
          <a:prstGeom prst="rect">
            <a:avLst/>
          </a:prstGeom>
        </p:spPr>
      </p:pic>
    </p:spTree>
    <p:extLst>
      <p:ext uri="{BB962C8B-B14F-4D97-AF65-F5344CB8AC3E}">
        <p14:creationId xmlns:p14="http://schemas.microsoft.com/office/powerpoint/2010/main" val="1810653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C1B66DF-3692-4A07-B007-DD294F62CD80}"/>
              </a:ext>
            </a:extLst>
          </p:cNvPr>
          <p:cNvPicPr>
            <a:picLocks noChangeAspect="1"/>
          </p:cNvPicPr>
          <p:nvPr/>
        </p:nvPicPr>
        <p:blipFill>
          <a:blip r:embed="rId2"/>
          <a:stretch>
            <a:fillRect/>
          </a:stretch>
        </p:blipFill>
        <p:spPr>
          <a:xfrm>
            <a:off x="467544" y="85725"/>
            <a:ext cx="7920880" cy="6686550"/>
          </a:xfrm>
          <a:prstGeom prst="rect">
            <a:avLst/>
          </a:prstGeom>
        </p:spPr>
      </p:pic>
    </p:spTree>
    <p:extLst>
      <p:ext uri="{BB962C8B-B14F-4D97-AF65-F5344CB8AC3E}">
        <p14:creationId xmlns:p14="http://schemas.microsoft.com/office/powerpoint/2010/main" val="14729135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61C4CD-4D11-4B46-8E8E-A776E8E37179}"/>
              </a:ext>
            </a:extLst>
          </p:cNvPr>
          <p:cNvPicPr>
            <a:picLocks noChangeAspect="1"/>
          </p:cNvPicPr>
          <p:nvPr/>
        </p:nvPicPr>
        <p:blipFill>
          <a:blip r:embed="rId2"/>
          <a:stretch>
            <a:fillRect/>
          </a:stretch>
        </p:blipFill>
        <p:spPr>
          <a:xfrm>
            <a:off x="827584" y="188640"/>
            <a:ext cx="7704856" cy="6552728"/>
          </a:xfrm>
          <a:prstGeom prst="rect">
            <a:avLst/>
          </a:prstGeom>
        </p:spPr>
      </p:pic>
    </p:spTree>
    <p:extLst>
      <p:ext uri="{BB962C8B-B14F-4D97-AF65-F5344CB8AC3E}">
        <p14:creationId xmlns:p14="http://schemas.microsoft.com/office/powerpoint/2010/main" val="22494951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3F43A5-6B40-4212-B243-5F574F14D7CC}"/>
              </a:ext>
            </a:extLst>
          </p:cNvPr>
          <p:cNvSpPr/>
          <p:nvPr/>
        </p:nvSpPr>
        <p:spPr>
          <a:xfrm>
            <a:off x="467544" y="181957"/>
            <a:ext cx="8424936" cy="6494085"/>
          </a:xfrm>
          <a:prstGeom prst="rect">
            <a:avLst/>
          </a:prstGeom>
        </p:spPr>
        <p:txBody>
          <a:bodyPr wrap="square">
            <a:spAutoFit/>
          </a:bodyPr>
          <a:lstStyle/>
          <a:p>
            <a:pPr indent="457200" algn="ctr">
              <a:spcAft>
                <a:spcPts val="0"/>
              </a:spcAft>
            </a:pPr>
            <a:r>
              <a:rPr lang="en-US" sz="1600" b="1" dirty="0" err="1">
                <a:latin typeface="Times New Roman" panose="02020603050405020304" pitchFamily="18" charset="0"/>
                <a:ea typeface="Calibri" panose="020F0502020204030204" pitchFamily="34" charset="0"/>
                <a:cs typeface="Times New Roman" panose="02020603050405020304" pitchFamily="18" charset="0"/>
              </a:rPr>
              <a:t>Elemente</a:t>
            </a:r>
            <a:r>
              <a:rPr lang="en-US" sz="1600" b="1" dirty="0">
                <a:latin typeface="Times New Roman" panose="02020603050405020304" pitchFamily="18" charset="0"/>
                <a:ea typeface="Calibri" panose="020F0502020204030204" pitchFamily="34" charset="0"/>
                <a:cs typeface="Times New Roman" panose="02020603050405020304" pitchFamily="18" charset="0"/>
              </a:rPr>
              <a:t> </a:t>
            </a:r>
            <a:r>
              <a:rPr lang="en-US" sz="1600" b="1" dirty="0" err="1">
                <a:latin typeface="Times New Roman" panose="02020603050405020304" pitchFamily="18" charset="0"/>
                <a:ea typeface="Calibri" panose="020F0502020204030204" pitchFamily="34" charset="0"/>
                <a:cs typeface="Times New Roman" panose="02020603050405020304" pitchFamily="18" charset="0"/>
              </a:rPr>
              <a:t>tehnologice</a:t>
            </a:r>
            <a:r>
              <a:rPr lang="ro-RO" sz="1600" b="1" dirty="0">
                <a:latin typeface="Times New Roman" panose="02020603050405020304" pitchFamily="18" charset="0"/>
                <a:ea typeface="Calibri" panose="020F0502020204030204" pitchFamily="34" charset="0"/>
                <a:cs typeface="Times New Roman" panose="02020603050405020304" pitchFamily="18" charset="0"/>
              </a:rPr>
              <a:t>  </a:t>
            </a:r>
          </a:p>
          <a:p>
            <a:pPr indent="457200" algn="ctr">
              <a:spcAft>
                <a:spcPts val="0"/>
              </a:spcAft>
            </a:pPr>
            <a:endParaRPr lang="ro-RO" sz="1600" b="1"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spcAft>
                <a:spcPts val="0"/>
              </a:spcAft>
            </a:pPr>
            <a:r>
              <a:rPr lang="en-US" sz="1600" b="1" i="1" dirty="0" err="1">
                <a:latin typeface="Times New Roman" panose="02020603050405020304" pitchFamily="18" charset="0"/>
                <a:ea typeface="Calibri" panose="020F0502020204030204" pitchFamily="34" charset="0"/>
                <a:cs typeface="Times New Roman" panose="02020603050405020304" pitchFamily="18" charset="0"/>
              </a:rPr>
              <a:t>Hrănirea</a:t>
            </a:r>
            <a:r>
              <a:rPr lang="en-US" sz="1600" b="1" i="1" dirty="0">
                <a:latin typeface="Times New Roman" panose="02020603050405020304" pitchFamily="18" charset="0"/>
                <a:ea typeface="Calibri" panose="020F0502020204030204" pitchFamily="34" charset="0"/>
                <a:cs typeface="Times New Roman" panose="02020603050405020304" pitchFamily="18" charset="0"/>
              </a:rPr>
              <a:t> </a:t>
            </a:r>
            <a:r>
              <a:rPr lang="en-US" sz="1600" b="1" i="1" dirty="0" err="1">
                <a:latin typeface="Times New Roman" panose="02020603050405020304" pitchFamily="18" charset="0"/>
                <a:ea typeface="Calibri" panose="020F0502020204030204" pitchFamily="34" charset="0"/>
                <a:cs typeface="Times New Roman" panose="02020603050405020304" pitchFamily="18" charset="0"/>
              </a:rPr>
              <a:t>animalelor</a:t>
            </a:r>
            <a:r>
              <a:rPr lang="en-US" sz="1600" b="1" dirty="0">
                <a:latin typeface="Times New Roman" panose="02020603050405020304" pitchFamily="18" charset="0"/>
                <a:ea typeface="Calibri" panose="020F0502020204030204" pitchFamily="34" charset="0"/>
                <a:cs typeface="Times New Roman" panose="02020603050405020304" pitchFamily="18" charset="0"/>
              </a:rPr>
              <a:t>.</a:t>
            </a:r>
            <a:r>
              <a:rPr lang="en-US" sz="1600" dirty="0">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latin typeface="Times New Roman" panose="02020603050405020304" pitchFamily="18" charset="0"/>
                <a:ea typeface="Calibri" panose="020F0502020204030204" pitchFamily="34" charset="0"/>
                <a:cs typeface="Times New Roman" panose="02020603050405020304" pitchFamily="18" charset="0"/>
              </a:rPr>
              <a:t>Necesarul</a:t>
            </a:r>
            <a:r>
              <a:rPr lang="en-US" sz="1600" dirty="0">
                <a:latin typeface="Times New Roman" panose="02020603050405020304" pitchFamily="18" charset="0"/>
                <a:ea typeface="Calibri" panose="020F0502020204030204" pitchFamily="34" charset="0"/>
                <a:cs typeface="Times New Roman" panose="02020603050405020304" pitchFamily="18" charset="0"/>
              </a:rPr>
              <a:t> de </a:t>
            </a:r>
            <a:r>
              <a:rPr lang="en-US" sz="1600" dirty="0" err="1">
                <a:latin typeface="Times New Roman" panose="02020603050405020304" pitchFamily="18" charset="0"/>
                <a:ea typeface="Calibri" panose="020F0502020204030204" pitchFamily="34" charset="0"/>
                <a:cs typeface="Times New Roman" panose="02020603050405020304" pitchFamily="18" charset="0"/>
              </a:rPr>
              <a:t>masă</a:t>
            </a:r>
            <a:r>
              <a:rPr lang="en-US" sz="1600" dirty="0">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latin typeface="Times New Roman" panose="02020603050405020304" pitchFamily="18" charset="0"/>
                <a:ea typeface="Calibri" panose="020F0502020204030204" pitchFamily="34" charset="0"/>
                <a:cs typeface="Times New Roman" panose="02020603050405020304" pitchFamily="18" charset="0"/>
              </a:rPr>
              <a:t>verde</a:t>
            </a:r>
            <a:r>
              <a:rPr lang="en-US" sz="1600" dirty="0">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latin typeface="Times New Roman" panose="02020603050405020304" pitchFamily="18" charset="0"/>
                <a:ea typeface="Calibri" panose="020F0502020204030204" pitchFamily="34" charset="0"/>
                <a:cs typeface="Times New Roman" panose="02020603050405020304" pitchFamily="18" charset="0"/>
              </a:rPr>
              <a:t>pentru</a:t>
            </a:r>
            <a:r>
              <a:rPr lang="en-US" sz="1600" dirty="0">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latin typeface="Times New Roman" panose="02020603050405020304" pitchFamily="18" charset="0"/>
                <a:ea typeface="Calibri" panose="020F0502020204030204" pitchFamily="34" charset="0"/>
                <a:cs typeface="Times New Roman" panose="02020603050405020304" pitchFamily="18" charset="0"/>
              </a:rPr>
              <a:t>animale</a:t>
            </a:r>
            <a:r>
              <a:rPr lang="en-US" sz="1600" dirty="0">
                <a:latin typeface="Times New Roman" panose="02020603050405020304" pitchFamily="18" charset="0"/>
                <a:ea typeface="Calibri" panose="020F0502020204030204" pitchFamily="34" charset="0"/>
                <a:cs typeface="Times New Roman" panose="02020603050405020304" pitchFamily="18" charset="0"/>
              </a:rPr>
              <a:t> s-a </a:t>
            </a:r>
            <a:r>
              <a:rPr lang="en-US" sz="1600" dirty="0" err="1">
                <a:latin typeface="Times New Roman" panose="02020603050405020304" pitchFamily="18" charset="0"/>
                <a:ea typeface="Calibri" panose="020F0502020204030204" pitchFamily="34" charset="0"/>
                <a:cs typeface="Times New Roman" panose="02020603050405020304" pitchFamily="18" charset="0"/>
              </a:rPr>
              <a:t>asigurat</a:t>
            </a:r>
            <a:r>
              <a:rPr lang="en-US" sz="1600" dirty="0">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latin typeface="Times New Roman" panose="02020603050405020304" pitchFamily="18" charset="0"/>
                <a:ea typeface="Calibri" panose="020F0502020204030204" pitchFamily="34" charset="0"/>
                <a:cs typeface="Times New Roman" panose="02020603050405020304" pitchFamily="18" charset="0"/>
              </a:rPr>
              <a:t>prin</a:t>
            </a:r>
            <a:r>
              <a:rPr lang="en-US" sz="1600" dirty="0">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latin typeface="Times New Roman" panose="02020603050405020304" pitchFamily="18" charset="0"/>
                <a:ea typeface="Calibri" panose="020F0502020204030204" pitchFamily="34" charset="0"/>
                <a:cs typeface="Times New Roman" panose="02020603050405020304" pitchFamily="18" charset="0"/>
              </a:rPr>
              <a:t>administrarea</a:t>
            </a:r>
            <a:r>
              <a:rPr lang="en-US" sz="1600" dirty="0">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latin typeface="Times New Roman" panose="02020603050405020304" pitchFamily="18" charset="0"/>
                <a:ea typeface="Calibri" panose="020F0502020204030204" pitchFamily="34" charset="0"/>
                <a:cs typeface="Times New Roman" panose="02020603050405020304" pitchFamily="18" charset="0"/>
              </a:rPr>
              <a:t>rațiilor</a:t>
            </a:r>
            <a:r>
              <a:rPr lang="en-US" sz="1600" dirty="0">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latin typeface="Times New Roman" panose="02020603050405020304" pitchFamily="18" charset="0"/>
                <a:ea typeface="Calibri" panose="020F0502020204030204" pitchFamily="34" charset="0"/>
                <a:cs typeface="Times New Roman" panose="02020603050405020304" pitchFamily="18" charset="0"/>
              </a:rPr>
              <a:t>zilnice</a:t>
            </a:r>
            <a:r>
              <a:rPr lang="en-US" sz="1600" dirty="0">
                <a:latin typeface="Times New Roman" panose="02020603050405020304" pitchFamily="18" charset="0"/>
                <a:ea typeface="Calibri" panose="020F0502020204030204" pitchFamily="34" charset="0"/>
                <a:cs typeface="Times New Roman" panose="02020603050405020304" pitchFamily="18" charset="0"/>
              </a:rPr>
              <a:t> de </a:t>
            </a:r>
            <a:r>
              <a:rPr lang="en-US" sz="1600" dirty="0" err="1">
                <a:latin typeface="Times New Roman" panose="02020603050405020304" pitchFamily="18" charset="0"/>
                <a:ea typeface="Calibri" panose="020F0502020204030204" pitchFamily="34" charset="0"/>
                <a:cs typeface="Times New Roman" panose="02020603050405020304" pitchFamily="18" charset="0"/>
              </a:rPr>
              <a:t>hrană</a:t>
            </a:r>
            <a:r>
              <a:rPr lang="en-US" sz="1600" dirty="0">
                <a:latin typeface="Times New Roman" panose="02020603050405020304" pitchFamily="18" charset="0"/>
                <a:ea typeface="Calibri" panose="020F0502020204030204" pitchFamily="34" charset="0"/>
                <a:cs typeface="Times New Roman" panose="02020603050405020304" pitchFamily="18" charset="0"/>
              </a:rPr>
              <a:t> (administrate </a:t>
            </a:r>
            <a:r>
              <a:rPr lang="en-US" sz="1600" dirty="0" err="1">
                <a:latin typeface="Times New Roman" panose="02020603050405020304" pitchFamily="18" charset="0"/>
                <a:ea typeface="Calibri" panose="020F0502020204030204" pitchFamily="34" charset="0"/>
                <a:cs typeface="Times New Roman" panose="02020603050405020304" pitchFamily="18" charset="0"/>
              </a:rPr>
              <a:t>în</a:t>
            </a:r>
            <a:r>
              <a:rPr lang="en-US" sz="1600" dirty="0">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latin typeface="Times New Roman" panose="02020603050405020304" pitchFamily="18" charset="0"/>
                <a:ea typeface="Calibri" panose="020F0502020204030204" pitchFamily="34" charset="0"/>
                <a:cs typeface="Times New Roman" panose="02020603050405020304" pitchFamily="18" charset="0"/>
              </a:rPr>
              <a:t>padoc</a:t>
            </a:r>
            <a:r>
              <a:rPr lang="en-US" sz="1600" dirty="0">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latin typeface="Times New Roman" panose="02020603050405020304" pitchFamily="18" charset="0"/>
                <a:ea typeface="Calibri" panose="020F0502020204030204" pitchFamily="34" charset="0"/>
                <a:cs typeface="Times New Roman" panose="02020603050405020304" pitchFamily="18" charset="0"/>
              </a:rPr>
              <a:t>animalelor</a:t>
            </a:r>
            <a:r>
              <a:rPr lang="en-US" sz="1600" dirty="0">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latin typeface="Times New Roman" panose="02020603050405020304" pitchFamily="18" charset="0"/>
                <a:ea typeface="Calibri" panose="020F0502020204030204" pitchFamily="34" charset="0"/>
                <a:cs typeface="Times New Roman" panose="02020603050405020304" pitchFamily="18" charset="0"/>
              </a:rPr>
              <a:t>în</a:t>
            </a:r>
            <a:r>
              <a:rPr lang="en-US" sz="1600" dirty="0">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latin typeface="Times New Roman" panose="02020603050405020304" pitchFamily="18" charset="0"/>
                <a:ea typeface="Calibri" panose="020F0502020204030204" pitchFamily="34" charset="0"/>
                <a:cs typeface="Times New Roman" panose="02020603050405020304" pitchFamily="18" charset="0"/>
              </a:rPr>
              <a:t>două</a:t>
            </a:r>
            <a:r>
              <a:rPr lang="en-US" sz="1600" dirty="0">
                <a:latin typeface="Times New Roman" panose="02020603050405020304" pitchFamily="18" charset="0"/>
                <a:ea typeface="Calibri" panose="020F0502020204030204" pitchFamily="34" charset="0"/>
                <a:cs typeface="Times New Roman" panose="02020603050405020304" pitchFamily="18" charset="0"/>
              </a:rPr>
              <a:t> </a:t>
            </a:r>
            <a:r>
              <a:rPr lang="en-US" sz="1600" dirty="0" err="1">
                <a:latin typeface="Times New Roman" panose="02020603050405020304" pitchFamily="18" charset="0"/>
                <a:ea typeface="Calibri" panose="020F0502020204030204" pitchFamily="34" charset="0"/>
                <a:cs typeface="Times New Roman" panose="02020603050405020304" pitchFamily="18" charset="0"/>
              </a:rPr>
              <a:t>tainuri</a:t>
            </a:r>
            <a:r>
              <a:rPr lang="en-US" sz="1600" dirty="0">
                <a:latin typeface="Times New Roman" panose="02020603050405020304" pitchFamily="18" charset="0"/>
                <a:ea typeface="Calibri" panose="020F0502020204030204" pitchFamily="34" charset="0"/>
                <a:cs typeface="Times New Roman" panose="02020603050405020304" pitchFamily="18" charset="0"/>
              </a:rPr>
              <a:t> pe </a:t>
            </a:r>
            <a:r>
              <a:rPr lang="en-US" sz="1600" dirty="0" err="1">
                <a:latin typeface="Times New Roman" panose="02020603050405020304" pitchFamily="18" charset="0"/>
                <a:ea typeface="Calibri" panose="020F0502020204030204" pitchFamily="34" charset="0"/>
                <a:cs typeface="Times New Roman" panose="02020603050405020304" pitchFamily="18" charset="0"/>
              </a:rPr>
              <a:t>zi</a:t>
            </a:r>
            <a:r>
              <a:rPr lang="en-US" sz="1600" dirty="0">
                <a:latin typeface="Times New Roman" panose="02020603050405020304" pitchFamily="18" charset="0"/>
                <a:ea typeface="Calibri" panose="020F0502020204030204" pitchFamily="34" charset="0"/>
                <a:cs typeface="Times New Roman" panose="02020603050405020304" pitchFamily="18" charset="0"/>
              </a:rPr>
              <a:t>).</a:t>
            </a:r>
            <a:endParaRPr lang="ro-RO" sz="1600"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ro-RO" sz="1600" dirty="0">
                <a:latin typeface="Times New Roman" panose="02020603050405020304" pitchFamily="18" charset="0"/>
                <a:cs typeface="Times New Roman" panose="02020603050405020304" pitchFamily="18" charset="0"/>
              </a:rPr>
              <a:t>Rațiile zilnice de hrană au fost cântărite obligatoriu înainte de administrare pentru fiecare lot de animale. Rația furajeră este administrată în două tainuri, respectiv dimineața și seara. Dimineața, înainte de administrarea rației s-au cântărit resturile rămase neconsumate. </a:t>
            </a:r>
          </a:p>
          <a:p>
            <a:pPr algn="just"/>
            <a:r>
              <a:rPr lang="ro-RO" sz="1600" dirty="0">
                <a:latin typeface="Times New Roman" panose="02020603050405020304" pitchFamily="18" charset="0"/>
                <a:cs typeface="Times New Roman" panose="02020603050405020304" pitchFamily="18" charset="0"/>
              </a:rPr>
              <a:t>Datele privind cantitatea de hrană administrată și cantitatea de resturi neconsumate sunt trecute zilnic în registrul de evidență al experienței, separat pentru fiecare lot de animale. </a:t>
            </a:r>
            <a:r>
              <a:rPr lang="fr-FR" sz="1600" dirty="0" err="1">
                <a:latin typeface="Times New Roman" panose="02020603050405020304" pitchFamily="18" charset="0"/>
                <a:cs typeface="Times New Roman" panose="02020603050405020304" pitchFamily="18" charset="0"/>
              </a:rPr>
              <a:t>Amestecul</a:t>
            </a:r>
            <a:r>
              <a:rPr lang="fr-FR" sz="1600" dirty="0">
                <a:latin typeface="Times New Roman" panose="02020603050405020304" pitchFamily="18" charset="0"/>
                <a:cs typeface="Times New Roman" panose="02020603050405020304" pitchFamily="18" charset="0"/>
              </a:rPr>
              <a:t> de </a:t>
            </a:r>
            <a:r>
              <a:rPr lang="fr-FR" sz="1600" dirty="0" err="1">
                <a:latin typeface="Times New Roman" panose="02020603050405020304" pitchFamily="18" charset="0"/>
                <a:cs typeface="Times New Roman" panose="02020603050405020304" pitchFamily="18" charset="0"/>
              </a:rPr>
              <a:t>nutreţuri</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concentrate</a:t>
            </a:r>
            <a:r>
              <a:rPr lang="fr-FR" sz="1600" dirty="0">
                <a:latin typeface="Times New Roman" panose="02020603050405020304" pitchFamily="18" charset="0"/>
                <a:cs typeface="Times New Roman" panose="02020603050405020304" pitchFamily="18" charset="0"/>
              </a:rPr>
              <a:t> s-a </a:t>
            </a:r>
            <a:r>
              <a:rPr lang="fr-FR" sz="1600" dirty="0" err="1">
                <a:latin typeface="Times New Roman" panose="02020603050405020304" pitchFamily="18" charset="0"/>
                <a:cs typeface="Times New Roman" panose="02020603050405020304" pitchFamily="18" charset="0"/>
              </a:rPr>
              <a:t>administrat</a:t>
            </a:r>
            <a:r>
              <a:rPr lang="fr-FR" sz="1600" dirty="0">
                <a:latin typeface="Times New Roman" panose="02020603050405020304" pitchFamily="18" charset="0"/>
                <a:cs typeface="Times New Roman" panose="02020603050405020304" pitchFamily="18" charset="0"/>
              </a:rPr>
              <a:t> de </a:t>
            </a:r>
            <a:r>
              <a:rPr lang="fr-FR" sz="1600" dirty="0" err="1">
                <a:latin typeface="Times New Roman" panose="02020603050405020304" pitchFamily="18" charset="0"/>
                <a:cs typeface="Times New Roman" panose="02020603050405020304" pitchFamily="18" charset="0"/>
              </a:rPr>
              <a:t>asemenea</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în</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padoc</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în</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două</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tainuri</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respectiv</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dimineaţa</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şi</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seara</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Pentru</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asigurarea</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cerinţelor</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animalelor</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pentru</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sare</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în</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ieslele</a:t>
            </a:r>
            <a:r>
              <a:rPr lang="fr-FR" sz="1600" dirty="0">
                <a:latin typeface="Times New Roman" panose="02020603050405020304" pitchFamily="18" charset="0"/>
                <a:cs typeface="Times New Roman" panose="02020603050405020304" pitchFamily="18" charset="0"/>
              </a:rPr>
              <a:t> de </a:t>
            </a:r>
            <a:r>
              <a:rPr lang="fr-FR" sz="1600" dirty="0" err="1">
                <a:latin typeface="Times New Roman" panose="02020603050405020304" pitchFamily="18" charset="0"/>
                <a:cs typeface="Times New Roman" panose="02020603050405020304" pitchFamily="18" charset="0"/>
              </a:rPr>
              <a:t>furajare</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s-au</a:t>
            </a:r>
            <a:r>
              <a:rPr lang="fr-FR" sz="1600" dirty="0">
                <a:latin typeface="Times New Roman" panose="02020603050405020304" pitchFamily="18" charset="0"/>
                <a:cs typeface="Times New Roman" panose="02020603050405020304" pitchFamily="18" charset="0"/>
              </a:rPr>
              <a:t> pus la </a:t>
            </a:r>
            <a:r>
              <a:rPr lang="fr-FR" sz="1600" dirty="0" err="1">
                <a:latin typeface="Times New Roman" panose="02020603050405020304" pitchFamily="18" charset="0"/>
                <a:cs typeface="Times New Roman" panose="02020603050405020304" pitchFamily="18" charset="0"/>
              </a:rPr>
              <a:t>discreţie</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bulgări</a:t>
            </a:r>
            <a:r>
              <a:rPr lang="fr-FR" sz="1600" dirty="0">
                <a:latin typeface="Times New Roman" panose="02020603050405020304" pitchFamily="18" charset="0"/>
                <a:cs typeface="Times New Roman" panose="02020603050405020304" pitchFamily="18" charset="0"/>
              </a:rPr>
              <a:t> de </a:t>
            </a:r>
            <a:r>
              <a:rPr lang="fr-FR" sz="1600" dirty="0" err="1">
                <a:latin typeface="Times New Roman" panose="02020603050405020304" pitchFamily="18" charset="0"/>
                <a:cs typeface="Times New Roman" panose="02020603050405020304" pitchFamily="18" charset="0"/>
              </a:rPr>
              <a:t>sare</a:t>
            </a:r>
            <a:r>
              <a:rPr lang="fr-FR" sz="1600" dirty="0">
                <a:latin typeface="Times New Roman" panose="02020603050405020304" pitchFamily="18" charset="0"/>
                <a:cs typeface="Times New Roman" panose="02020603050405020304" pitchFamily="18" charset="0"/>
              </a:rPr>
              <a:t>.</a:t>
            </a:r>
            <a:endParaRPr lang="ro-RO" sz="1600" dirty="0">
              <a:latin typeface="Times New Roman" panose="02020603050405020304" pitchFamily="18" charset="0"/>
              <a:cs typeface="Times New Roman" panose="02020603050405020304" pitchFamily="18" charset="0"/>
            </a:endParaRPr>
          </a:p>
          <a:p>
            <a:pPr algn="just"/>
            <a:r>
              <a:rPr lang="ro-RO" sz="1600" b="1" i="1" dirty="0">
                <a:latin typeface="Times New Roman" panose="02020603050405020304" pitchFamily="18" charset="0"/>
                <a:cs typeface="Times New Roman" panose="02020603050405020304" pitchFamily="18" charset="0"/>
              </a:rPr>
              <a:t>         </a:t>
            </a:r>
            <a:r>
              <a:rPr lang="fr-FR" sz="1600" b="1" i="1" dirty="0" err="1">
                <a:latin typeface="Times New Roman" panose="02020603050405020304" pitchFamily="18" charset="0"/>
                <a:cs typeface="Times New Roman" panose="02020603050405020304" pitchFamily="18" charset="0"/>
              </a:rPr>
              <a:t>Adăparea</a:t>
            </a:r>
            <a:r>
              <a:rPr lang="fr-FR" sz="1600" b="1" i="1" dirty="0">
                <a:latin typeface="Times New Roman" panose="02020603050405020304" pitchFamily="18" charset="0"/>
                <a:cs typeface="Times New Roman" panose="02020603050405020304" pitchFamily="18" charset="0"/>
              </a:rPr>
              <a:t> </a:t>
            </a:r>
            <a:r>
              <a:rPr lang="fr-FR" sz="1600" b="1" i="1" dirty="0" err="1">
                <a:latin typeface="Times New Roman" panose="02020603050405020304" pitchFamily="18" charset="0"/>
                <a:cs typeface="Times New Roman" panose="02020603050405020304" pitchFamily="18" charset="0"/>
              </a:rPr>
              <a:t>animalelor</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Adăparea</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tineretului</a:t>
            </a:r>
            <a:r>
              <a:rPr lang="fr-FR" sz="1600" dirty="0">
                <a:latin typeface="Times New Roman" panose="02020603050405020304" pitchFamily="18" charset="0"/>
                <a:cs typeface="Times New Roman" panose="02020603050405020304" pitchFamily="18" charset="0"/>
              </a:rPr>
              <a:t> ovin s-a </a:t>
            </a:r>
            <a:r>
              <a:rPr lang="fr-FR" sz="1600" dirty="0" err="1">
                <a:latin typeface="Times New Roman" panose="02020603050405020304" pitchFamily="18" charset="0"/>
                <a:cs typeface="Times New Roman" panose="02020603050405020304" pitchFamily="18" charset="0"/>
              </a:rPr>
              <a:t>efectuat</a:t>
            </a:r>
            <a:r>
              <a:rPr lang="fr-FR" sz="1600" dirty="0">
                <a:latin typeface="Times New Roman" panose="02020603050405020304" pitchFamily="18" charset="0"/>
                <a:cs typeface="Times New Roman" panose="02020603050405020304" pitchFamily="18" charset="0"/>
              </a:rPr>
              <a:t> la </a:t>
            </a:r>
            <a:r>
              <a:rPr lang="fr-FR" sz="1600" dirty="0" err="1">
                <a:latin typeface="Times New Roman" panose="02020603050405020304" pitchFamily="18" charset="0"/>
                <a:cs typeface="Times New Roman" panose="02020603050405020304" pitchFamily="18" charset="0"/>
              </a:rPr>
              <a:t>jgheaburile</a:t>
            </a:r>
            <a:r>
              <a:rPr lang="fr-FR" sz="1600" dirty="0">
                <a:latin typeface="Times New Roman" panose="02020603050405020304" pitchFamily="18" charset="0"/>
                <a:cs typeface="Times New Roman" panose="02020603050405020304" pitchFamily="18" charset="0"/>
              </a:rPr>
              <a:t> de </a:t>
            </a:r>
            <a:r>
              <a:rPr lang="fr-FR" sz="1600" dirty="0" err="1">
                <a:latin typeface="Times New Roman" panose="02020603050405020304" pitchFamily="18" charset="0"/>
                <a:cs typeface="Times New Roman" panose="02020603050405020304" pitchFamily="18" charset="0"/>
              </a:rPr>
              <a:t>adăpare</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existente</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în</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padoc</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apa</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fiind</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administrată</a:t>
            </a:r>
            <a:r>
              <a:rPr lang="fr-FR" sz="1600" dirty="0">
                <a:latin typeface="Times New Roman" panose="02020603050405020304" pitchFamily="18" charset="0"/>
                <a:cs typeface="Times New Roman" panose="02020603050405020304" pitchFamily="18" charset="0"/>
              </a:rPr>
              <a:t> la </a:t>
            </a:r>
            <a:r>
              <a:rPr lang="fr-FR" sz="1600" dirty="0" err="1">
                <a:latin typeface="Times New Roman" panose="02020603050405020304" pitchFamily="18" charset="0"/>
                <a:cs typeface="Times New Roman" panose="02020603050405020304" pitchFamily="18" charset="0"/>
              </a:rPr>
              <a:t>discreție</a:t>
            </a:r>
            <a:r>
              <a:rPr lang="fr-FR" sz="1600" dirty="0">
                <a:latin typeface="Times New Roman" panose="02020603050405020304" pitchFamily="18" charset="0"/>
                <a:cs typeface="Times New Roman" panose="02020603050405020304" pitchFamily="18" charset="0"/>
              </a:rPr>
              <a:t>.</a:t>
            </a:r>
            <a:endParaRPr lang="ro-RO" sz="1600" dirty="0">
              <a:latin typeface="Times New Roman" panose="02020603050405020304" pitchFamily="18" charset="0"/>
              <a:cs typeface="Times New Roman" panose="02020603050405020304" pitchFamily="18" charset="0"/>
            </a:endParaRPr>
          </a:p>
          <a:p>
            <a:pPr algn="just"/>
            <a:r>
              <a:rPr lang="ro-RO" sz="1600" b="1" i="1" dirty="0">
                <a:latin typeface="Times New Roman" panose="02020603050405020304" pitchFamily="18" charset="0"/>
                <a:cs typeface="Times New Roman" panose="02020603050405020304" pitchFamily="18" charset="0"/>
              </a:rPr>
              <a:t>         </a:t>
            </a:r>
            <a:r>
              <a:rPr lang="fr-FR" sz="1600" b="1" i="1" dirty="0" err="1">
                <a:latin typeface="Times New Roman" panose="02020603050405020304" pitchFamily="18" charset="0"/>
                <a:cs typeface="Times New Roman" panose="02020603050405020304" pitchFamily="18" charset="0"/>
              </a:rPr>
              <a:t>Întreţinerea</a:t>
            </a:r>
            <a:r>
              <a:rPr lang="fr-FR" sz="1600" b="1" i="1" dirty="0">
                <a:latin typeface="Times New Roman" panose="02020603050405020304" pitchFamily="18" charset="0"/>
                <a:cs typeface="Times New Roman" panose="02020603050405020304" pitchFamily="18" charset="0"/>
              </a:rPr>
              <a:t> </a:t>
            </a:r>
            <a:r>
              <a:rPr lang="fr-FR" sz="1600" b="1" i="1" dirty="0" err="1">
                <a:latin typeface="Times New Roman" panose="02020603050405020304" pitchFamily="18" charset="0"/>
                <a:cs typeface="Times New Roman" panose="02020603050405020304" pitchFamily="18" charset="0"/>
              </a:rPr>
              <a:t>animalelor</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Întreţinerea</a:t>
            </a:r>
            <a:r>
              <a:rPr lang="fr-FR" sz="1600" dirty="0">
                <a:latin typeface="Times New Roman" panose="02020603050405020304" pitchFamily="18" charset="0"/>
                <a:cs typeface="Times New Roman" panose="02020603050405020304" pitchFamily="18" charset="0"/>
              </a:rPr>
              <a:t> s-a </a:t>
            </a:r>
            <a:r>
              <a:rPr lang="fr-FR" sz="1600" dirty="0" err="1">
                <a:latin typeface="Times New Roman" panose="02020603050405020304" pitchFamily="18" charset="0"/>
                <a:cs typeface="Times New Roman" panose="02020603050405020304" pitchFamily="18" charset="0"/>
              </a:rPr>
              <a:t>făcut</a:t>
            </a:r>
            <a:r>
              <a:rPr lang="fr-FR" sz="1600" dirty="0">
                <a:latin typeface="Times New Roman" panose="02020603050405020304" pitchFamily="18" charset="0"/>
                <a:cs typeface="Times New Roman" panose="02020603050405020304" pitchFamily="18" charset="0"/>
              </a:rPr>
              <a:t> liber </a:t>
            </a:r>
            <a:r>
              <a:rPr lang="fr-FR" sz="1600" dirty="0" err="1">
                <a:latin typeface="Times New Roman" panose="02020603050405020304" pitchFamily="18" charset="0"/>
                <a:cs typeface="Times New Roman" panose="02020603050405020304" pitchFamily="18" charset="0"/>
              </a:rPr>
              <a:t>în</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padoc</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Suprafaţa</a:t>
            </a:r>
            <a:r>
              <a:rPr lang="fr-FR" sz="1600" dirty="0">
                <a:latin typeface="Times New Roman" panose="02020603050405020304" pitchFamily="18" charset="0"/>
                <a:cs typeface="Times New Roman" panose="02020603050405020304" pitchFamily="18" charset="0"/>
              </a:rPr>
              <a:t> de </a:t>
            </a:r>
            <a:r>
              <a:rPr lang="fr-FR" sz="1600" dirty="0" err="1">
                <a:latin typeface="Times New Roman" panose="02020603050405020304" pitchFamily="18" charset="0"/>
                <a:cs typeface="Times New Roman" panose="02020603050405020304" pitchFamily="18" charset="0"/>
              </a:rPr>
              <a:t>padoc</a:t>
            </a:r>
            <a:r>
              <a:rPr lang="fr-FR" sz="1600" dirty="0">
                <a:latin typeface="Times New Roman" panose="02020603050405020304" pitchFamily="18" charset="0"/>
                <a:cs typeface="Times New Roman" panose="02020603050405020304" pitchFamily="18" charset="0"/>
              </a:rPr>
              <a:t> </a:t>
            </a:r>
            <a:r>
              <a:rPr lang="fr-FR" sz="1600" dirty="0" err="1">
                <a:latin typeface="Times New Roman" panose="02020603050405020304" pitchFamily="18" charset="0"/>
                <a:cs typeface="Times New Roman" panose="02020603050405020304" pitchFamily="18" charset="0"/>
              </a:rPr>
              <a:t>pe</a:t>
            </a:r>
            <a:r>
              <a:rPr lang="fr-FR" sz="1600" dirty="0">
                <a:latin typeface="Times New Roman" panose="02020603050405020304" pitchFamily="18" charset="0"/>
                <a:cs typeface="Times New Roman" panose="02020603050405020304" pitchFamily="18" charset="0"/>
              </a:rPr>
              <a:t> </a:t>
            </a:r>
            <a:r>
              <a:rPr lang="ro-RO" sz="1600" dirty="0">
                <a:latin typeface="Times New Roman" panose="02020603050405020304" pitchFamily="18" charset="0"/>
                <a:cs typeface="Times New Roman" panose="02020603050405020304" pitchFamily="18" charset="0"/>
              </a:rPr>
              <a:t>cap de animal a fost de 1,0 mp/cap, acesta fiind situat în imediata apropiere a adăpostului.  </a:t>
            </a:r>
          </a:p>
          <a:p>
            <a:pPr algn="just"/>
            <a:r>
              <a:rPr lang="ro-RO" sz="1600" b="1" i="1" dirty="0">
                <a:latin typeface="Times New Roman" panose="02020603050405020304" pitchFamily="18" charset="0"/>
                <a:cs typeface="Times New Roman" panose="02020603050405020304" pitchFamily="18" charset="0"/>
              </a:rPr>
              <a:t>         Paranetrii urmăriți în procesul de îngrășare</a:t>
            </a:r>
            <a:r>
              <a:rPr lang="ro-RO" sz="1600" dirty="0">
                <a:latin typeface="Times New Roman" panose="02020603050405020304" pitchFamily="18" charset="0"/>
                <a:cs typeface="Times New Roman" panose="02020603050405020304" pitchFamily="18" charset="0"/>
              </a:rPr>
              <a:t> se referă la: </a:t>
            </a:r>
          </a:p>
          <a:p>
            <a:pPr algn="just"/>
            <a:r>
              <a:rPr lang="ro-RO" sz="1600" dirty="0">
                <a:latin typeface="Times New Roman" panose="02020603050405020304" pitchFamily="18" charset="0"/>
                <a:cs typeface="Times New Roman" panose="02020603050405020304" pitchFamily="18" charset="0"/>
              </a:rPr>
              <a:t>- consum specific;</a:t>
            </a:r>
          </a:p>
          <a:p>
            <a:pPr algn="just"/>
            <a:r>
              <a:rPr lang="ro-RO" sz="1600" dirty="0">
                <a:latin typeface="Times New Roman" panose="02020603050405020304" pitchFamily="18" charset="0"/>
                <a:cs typeface="Times New Roman" panose="02020603050405020304" pitchFamily="18" charset="0"/>
              </a:rPr>
              <a:t>- evoluția greutății corporale și a sporului de creștere;   </a:t>
            </a:r>
          </a:p>
          <a:p>
            <a:pPr algn="just"/>
            <a:r>
              <a:rPr lang="ro-RO" sz="1600" dirty="0">
                <a:latin typeface="Times New Roman" panose="02020603050405020304" pitchFamily="18" charset="0"/>
                <a:cs typeface="Times New Roman" panose="02020603050405020304" pitchFamily="18" charset="0"/>
              </a:rPr>
              <a:t>- aprecierea animalelor pe carcasă (greutatea corporală la sacrificare; randament la sacrificare; randament comercial; apreciere conformație carcasă și stare de îngrășare conform grilei SEUROP; structura tisulară a carcasei). </a:t>
            </a:r>
          </a:p>
          <a:p>
            <a:pPr algn="just"/>
            <a:r>
              <a:rPr lang="en-US" sz="1600" dirty="0" err="1">
                <a:latin typeface="Times New Roman" panose="02020603050405020304" pitchFamily="18" charset="0"/>
                <a:cs typeface="Times New Roman" panose="02020603050405020304" pitchFamily="18" charset="0"/>
              </a:rPr>
              <a:t>Datele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obţinute</a:t>
            </a:r>
            <a:r>
              <a:rPr lang="en-US" sz="1600" dirty="0">
                <a:latin typeface="Times New Roman" panose="02020603050405020304" pitchFamily="18" charset="0"/>
                <a:cs typeface="Times New Roman" panose="02020603050405020304" pitchFamily="18" charset="0"/>
              </a:rPr>
              <a:t> sunt </a:t>
            </a:r>
            <a:r>
              <a:rPr lang="en-US" sz="1600" dirty="0" err="1">
                <a:latin typeface="Times New Roman" panose="02020603050405020304" pitchFamily="18" charset="0"/>
                <a:cs typeface="Times New Roman" panose="02020603050405020304" pitchFamily="18" charset="0"/>
              </a:rPr>
              <a:t>înregistrate</a:t>
            </a:r>
            <a:r>
              <a:rPr lang="en-US" sz="1600" dirty="0">
                <a:latin typeface="Times New Roman" panose="02020603050405020304" pitchFamily="18" charset="0"/>
                <a:cs typeface="Times New Roman" panose="02020603050405020304" pitchFamily="18" charset="0"/>
              </a:rPr>
              <a:t> de personal </a:t>
            </a:r>
            <a:r>
              <a:rPr lang="en-US" sz="1600" dirty="0" err="1">
                <a:latin typeface="Times New Roman" panose="02020603050405020304" pitchFamily="18" charset="0"/>
                <a:cs typeface="Times New Roman" panose="02020603050405020304" pitchFamily="18" charset="0"/>
              </a:rPr>
              <a:t>calificat</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în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caiete</a:t>
            </a:r>
            <a:r>
              <a:rPr lang="en-US" sz="1600" dirty="0">
                <a:latin typeface="Times New Roman" panose="02020603050405020304" pitchFamily="18" charset="0"/>
                <a:cs typeface="Times New Roman" panose="02020603050405020304" pitchFamily="18" charset="0"/>
              </a:rPr>
              <a:t> de </a:t>
            </a:r>
            <a:r>
              <a:rPr lang="en-US" sz="1600" dirty="0" err="1">
                <a:latin typeface="Times New Roman" panose="02020603050405020304" pitchFamily="18" charset="0"/>
                <a:cs typeface="Times New Roman" panose="02020603050405020304" pitchFamily="18" charset="0"/>
              </a:rPr>
              <a:t>experienţă</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iar</a:t>
            </a:r>
            <a:r>
              <a:rPr lang="en-US" sz="1600" dirty="0">
                <a:latin typeface="Times New Roman" panose="02020603050405020304" pitchFamily="18" charset="0"/>
                <a:cs typeface="Times New Roman" panose="02020603050405020304" pitchFamily="18" charset="0"/>
              </a:rPr>
              <a:t> ulterior </a:t>
            </a:r>
            <a:r>
              <a:rPr lang="en-US" sz="1600" dirty="0" err="1">
                <a:latin typeface="Times New Roman" panose="02020603050405020304" pitchFamily="18" charset="0"/>
                <a:cs typeface="Times New Roman" panose="02020603050405020304" pitchFamily="18" charset="0"/>
              </a:rPr>
              <a:t>acestea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vor</a:t>
            </a:r>
            <a:r>
              <a:rPr lang="en-US" sz="1600" dirty="0">
                <a:latin typeface="Times New Roman" panose="02020603050405020304" pitchFamily="18" charset="0"/>
                <a:cs typeface="Times New Roman" panose="02020603050405020304" pitchFamily="18" charset="0"/>
              </a:rPr>
              <a:t> fi </a:t>
            </a:r>
            <a:r>
              <a:rPr lang="en-US" sz="1600" dirty="0" err="1">
                <a:latin typeface="Times New Roman" panose="02020603050405020304" pitchFamily="18" charset="0"/>
                <a:cs typeface="Times New Roman" panose="02020603050405020304" pitchFamily="18" charset="0"/>
              </a:rPr>
              <a:t>prelucrate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şi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interpretate</a:t>
            </a:r>
            <a:r>
              <a:rPr lang="en-US" sz="1600" dirty="0">
                <a:latin typeface="Times New Roman" panose="02020603050405020304" pitchFamily="18" charset="0"/>
                <a:cs typeface="Times New Roman" panose="02020603050405020304" pitchFamily="18" charset="0"/>
              </a:rPr>
              <a:t> statistic, </a:t>
            </a:r>
            <a:r>
              <a:rPr lang="en-US" sz="1600" dirty="0" err="1">
                <a:latin typeface="Times New Roman" panose="02020603050405020304" pitchFamily="18" charset="0"/>
                <a:cs typeface="Times New Roman" panose="02020603050405020304" pitchFamily="18" charset="0"/>
              </a:rPr>
              <a:t>stabilindu</a:t>
            </a:r>
            <a:r>
              <a:rPr lang="en-US" sz="1600" dirty="0">
                <a:latin typeface="Times New Roman" panose="02020603050405020304" pitchFamily="18" charset="0"/>
                <a:cs typeface="Times New Roman" panose="02020603050405020304" pitchFamily="18" charset="0"/>
              </a:rPr>
              <a:t>-se media </a:t>
            </a:r>
            <a:r>
              <a:rPr lang="en-US" sz="1600" dirty="0" err="1">
                <a:latin typeface="Times New Roman" panose="02020603050405020304" pitchFamily="18" charset="0"/>
                <a:cs typeface="Times New Roman" panose="02020603050405020304" pitchFamily="18" charset="0"/>
              </a:rPr>
              <a:t>şi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elementele</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variabilităţii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pentru</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parametrii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urmăriţi</a:t>
            </a:r>
            <a:r>
              <a:rPr lang="en-US" sz="1600" dirty="0">
                <a:latin typeface="Times New Roman" panose="02020603050405020304" pitchFamily="18" charset="0"/>
                <a:cs typeface="Times New Roman" panose="02020603050405020304" pitchFamily="18" charset="0"/>
              </a:rPr>
              <a:t>. </a:t>
            </a:r>
            <a:endParaRPr lang="ro-RO" sz="16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180469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476672"/>
            <a:ext cx="8640960" cy="6095002"/>
          </a:xfrm>
          <a:prstGeom prst="rect">
            <a:avLst/>
          </a:prstGeom>
        </p:spPr>
        <p:txBody>
          <a:bodyPr wrap="square">
            <a:spAutoFit/>
          </a:bodyPr>
          <a:lstStyle/>
          <a:p>
            <a:pPr algn="just">
              <a:lnSpc>
                <a:spcPct val="115000"/>
              </a:lnSpc>
              <a:spcAft>
                <a:spcPts val="800"/>
              </a:spcAft>
            </a:pPr>
            <a:r>
              <a:rPr lang="ro-RO"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3.4. Studiul compoziției floristice a pajiștilor permanente pe variante experimentale (relevee floristice, valoare pastorală)</a:t>
            </a:r>
          </a:p>
          <a:p>
            <a:pPr algn="just"/>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Releveul sau ridicarea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fitocenologică</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este o metodă de bază în studiul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vegetaţiei</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şi</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constă într-un inventar floristic (structură calitativă) al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suprafeţei</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de probă (al fitocenozei) completat cu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informaţii</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de ordin cantitativ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abundenţă</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frecvenţă</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dominanţă</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topografic, geomorfologic, climatologic, etc. (Păcurar și Rotar, 2014).</a:t>
            </a:r>
            <a:endPar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Pe pășunea aleasă în cadrul experiențelor din cadrul proiectului  determinarea compoziției floristice s-a făcut prin metoda geobotanică într-o suprafață de probă pătrată, numărul suprafețelor de probă fiind de 5 în cazul analizei noastre. </a:t>
            </a:r>
          </a:p>
          <a:p>
            <a:pPr algn="just"/>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După delimitarea suprafețelor de probă s-a trecut la identificarea speciilor de plante întâlnite în cadrul fiecărei suprafețe de probă fiind apoi înregistrate în fișa geobotanică pe grupe după criteriul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botanico</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-economic, respectiv graminee, leguminoase și alte familii botanice. În dreptul fiecărei specii s-au trecut principalele caracteristici și anume abundența,  dominanța, frecvența și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fenofaza</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Prin echivalarea scării de apreciere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fitosociologice</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în procente de participare, datele deja adunate au fost folosite în continuare pentru aprecierea valorii pastorale a pajiștii respective, aceasta fiind un indice sintetic de caracterizare a calității unei pajiști, determinată prin metode floristice de apreciere. Determinarea indicatorului de valoare pastorală se face prin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împărţirea</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la 5 a punctajului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obţinut</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din </a:t>
            </a:r>
            <a:r>
              <a:rPr lang="ro-RO"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înmulţirea</a:t>
            </a:r>
            <a:r>
              <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PC x IC, iar acesta se apreciază astfel: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0-5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pajişte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degradată</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5-15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foarte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slabă</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15-25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slabă</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25-50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mijlocie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50-75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bună</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75-100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foarte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bună</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24148532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123728" y="6093296"/>
            <a:ext cx="5400600" cy="485775"/>
          </a:xfrm>
          <a:prstGeom prst="rect">
            <a:avLst/>
          </a:prstGeom>
        </p:spPr>
      </p:pic>
      <p:pic>
        <p:nvPicPr>
          <p:cNvPr id="5" name="Picture 4">
            <a:extLst>
              <a:ext uri="{FF2B5EF4-FFF2-40B4-BE49-F238E27FC236}">
                <a16:creationId xmlns:a16="http://schemas.microsoft.com/office/drawing/2014/main" id="{8908A181-1666-446B-8393-D64FE1F434AB}"/>
              </a:ext>
            </a:extLst>
          </p:cNvPr>
          <p:cNvPicPr>
            <a:picLocks noChangeAspect="1"/>
          </p:cNvPicPr>
          <p:nvPr/>
        </p:nvPicPr>
        <p:blipFill>
          <a:blip r:embed="rId3"/>
          <a:stretch>
            <a:fillRect/>
          </a:stretch>
        </p:blipFill>
        <p:spPr>
          <a:xfrm>
            <a:off x="962025" y="188640"/>
            <a:ext cx="3609975" cy="5775467"/>
          </a:xfrm>
          <a:prstGeom prst="rect">
            <a:avLst/>
          </a:prstGeom>
        </p:spPr>
      </p:pic>
      <p:pic>
        <p:nvPicPr>
          <p:cNvPr id="6" name="Picture 5">
            <a:extLst>
              <a:ext uri="{FF2B5EF4-FFF2-40B4-BE49-F238E27FC236}">
                <a16:creationId xmlns:a16="http://schemas.microsoft.com/office/drawing/2014/main" id="{9343042B-924B-4A1A-ADED-F7259066F2F4}"/>
              </a:ext>
            </a:extLst>
          </p:cNvPr>
          <p:cNvPicPr>
            <a:picLocks noChangeAspect="1"/>
          </p:cNvPicPr>
          <p:nvPr/>
        </p:nvPicPr>
        <p:blipFill>
          <a:blip r:embed="rId4"/>
          <a:stretch>
            <a:fillRect/>
          </a:stretch>
        </p:blipFill>
        <p:spPr>
          <a:xfrm>
            <a:off x="4585387" y="332656"/>
            <a:ext cx="3448050" cy="5631451"/>
          </a:xfrm>
          <a:prstGeom prst="rect">
            <a:avLst/>
          </a:prstGeom>
        </p:spPr>
      </p:pic>
    </p:spTree>
    <p:extLst>
      <p:ext uri="{BB962C8B-B14F-4D97-AF65-F5344CB8AC3E}">
        <p14:creationId xmlns:p14="http://schemas.microsoft.com/office/powerpoint/2010/main" val="396199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03C0638-251D-4287-9D86-90589A8ED7F1}"/>
              </a:ext>
            </a:extLst>
          </p:cNvPr>
          <p:cNvPicPr>
            <a:picLocks noChangeAspect="1"/>
          </p:cNvPicPr>
          <p:nvPr/>
        </p:nvPicPr>
        <p:blipFill>
          <a:blip r:embed="rId2"/>
          <a:stretch>
            <a:fillRect/>
          </a:stretch>
        </p:blipFill>
        <p:spPr>
          <a:xfrm>
            <a:off x="827584" y="260648"/>
            <a:ext cx="7632848" cy="6215000"/>
          </a:xfrm>
          <a:prstGeom prst="rect">
            <a:avLst/>
          </a:prstGeom>
        </p:spPr>
      </p:pic>
    </p:spTree>
    <p:extLst>
      <p:ext uri="{BB962C8B-B14F-4D97-AF65-F5344CB8AC3E}">
        <p14:creationId xmlns:p14="http://schemas.microsoft.com/office/powerpoint/2010/main" val="13153212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4FE2639-B1D0-431B-BD71-7F6F3FFA2A3E}"/>
              </a:ext>
            </a:extLst>
          </p:cNvPr>
          <p:cNvPicPr>
            <a:picLocks noChangeAspect="1"/>
          </p:cNvPicPr>
          <p:nvPr/>
        </p:nvPicPr>
        <p:blipFill>
          <a:blip r:embed="rId2"/>
          <a:stretch>
            <a:fillRect/>
          </a:stretch>
        </p:blipFill>
        <p:spPr>
          <a:xfrm>
            <a:off x="791580" y="346348"/>
            <a:ext cx="7560840" cy="6165304"/>
          </a:xfrm>
          <a:prstGeom prst="rect">
            <a:avLst/>
          </a:prstGeom>
        </p:spPr>
      </p:pic>
    </p:spTree>
    <p:extLst>
      <p:ext uri="{BB962C8B-B14F-4D97-AF65-F5344CB8AC3E}">
        <p14:creationId xmlns:p14="http://schemas.microsoft.com/office/powerpoint/2010/main" val="33264415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F95E05E-B53E-4494-A63C-C9A05A8E4B3C}"/>
              </a:ext>
            </a:extLst>
          </p:cNvPr>
          <p:cNvPicPr>
            <a:picLocks noChangeAspect="1"/>
          </p:cNvPicPr>
          <p:nvPr/>
        </p:nvPicPr>
        <p:blipFill>
          <a:blip r:embed="rId2"/>
          <a:stretch>
            <a:fillRect/>
          </a:stretch>
        </p:blipFill>
        <p:spPr>
          <a:xfrm>
            <a:off x="611560" y="188640"/>
            <a:ext cx="7992888" cy="6336704"/>
          </a:xfrm>
          <a:prstGeom prst="rect">
            <a:avLst/>
          </a:prstGeom>
        </p:spPr>
      </p:pic>
    </p:spTree>
    <p:extLst>
      <p:ext uri="{BB962C8B-B14F-4D97-AF65-F5344CB8AC3E}">
        <p14:creationId xmlns:p14="http://schemas.microsoft.com/office/powerpoint/2010/main" val="40486516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DE0D57A-F0C2-489C-9725-105BCF759471}"/>
              </a:ext>
            </a:extLst>
          </p:cNvPr>
          <p:cNvPicPr>
            <a:picLocks noChangeAspect="1"/>
          </p:cNvPicPr>
          <p:nvPr/>
        </p:nvPicPr>
        <p:blipFill>
          <a:blip r:embed="rId2"/>
          <a:stretch>
            <a:fillRect/>
          </a:stretch>
        </p:blipFill>
        <p:spPr>
          <a:xfrm>
            <a:off x="611560" y="238125"/>
            <a:ext cx="7776864" cy="6381750"/>
          </a:xfrm>
          <a:prstGeom prst="rect">
            <a:avLst/>
          </a:prstGeom>
        </p:spPr>
      </p:pic>
    </p:spTree>
    <p:extLst>
      <p:ext uri="{BB962C8B-B14F-4D97-AF65-F5344CB8AC3E}">
        <p14:creationId xmlns:p14="http://schemas.microsoft.com/office/powerpoint/2010/main" val="28953626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35796" y="188640"/>
            <a:ext cx="3672408" cy="400110"/>
          </a:xfrm>
          <a:prstGeom prst="rect">
            <a:avLst/>
          </a:prstGeom>
        </p:spPr>
        <p:txBody>
          <a:bodyPr wrap="square">
            <a:spAutoFit/>
          </a:bodyPr>
          <a:lstStyle/>
          <a:p>
            <a:pPr algn="ctr">
              <a:spcAft>
                <a:spcPts val="0"/>
              </a:spcAft>
            </a:pPr>
            <a:r>
              <a:rPr lang="ro-RO" sz="2000" b="1" dirty="0">
                <a:solidFill>
                  <a:srgbClr val="0070C0"/>
                </a:solidFill>
                <a:latin typeface="Times New Roman" panose="02020603050405020304" pitchFamily="18" charset="0"/>
                <a:cs typeface="Times New Roman" panose="02020603050405020304" pitchFamily="18" charset="0"/>
              </a:rPr>
              <a:t>CONCLUZII</a:t>
            </a:r>
          </a:p>
        </p:txBody>
      </p:sp>
      <p:pic>
        <p:nvPicPr>
          <p:cNvPr id="4" name="Picture 3">
            <a:extLst>
              <a:ext uri="{FF2B5EF4-FFF2-40B4-BE49-F238E27FC236}">
                <a16:creationId xmlns:a16="http://schemas.microsoft.com/office/drawing/2014/main" id="{F4668646-DEB0-4667-BED8-D69DD2D3C869}"/>
              </a:ext>
            </a:extLst>
          </p:cNvPr>
          <p:cNvPicPr>
            <a:picLocks noChangeAspect="1"/>
          </p:cNvPicPr>
          <p:nvPr/>
        </p:nvPicPr>
        <p:blipFill>
          <a:blip r:embed="rId2"/>
          <a:stretch>
            <a:fillRect/>
          </a:stretch>
        </p:blipFill>
        <p:spPr>
          <a:xfrm>
            <a:off x="539552" y="588750"/>
            <a:ext cx="8064896" cy="6008602"/>
          </a:xfrm>
          <a:prstGeom prst="rect">
            <a:avLst/>
          </a:prstGeom>
        </p:spPr>
      </p:pic>
    </p:spTree>
    <p:extLst>
      <p:ext uri="{BB962C8B-B14F-4D97-AF65-F5344CB8AC3E}">
        <p14:creationId xmlns:p14="http://schemas.microsoft.com/office/powerpoint/2010/main" val="12249953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4E614E-D04D-4CBB-96F9-DFBD6FFC0850}"/>
              </a:ext>
            </a:extLst>
          </p:cNvPr>
          <p:cNvPicPr>
            <a:picLocks noChangeAspect="1"/>
          </p:cNvPicPr>
          <p:nvPr/>
        </p:nvPicPr>
        <p:blipFill>
          <a:blip r:embed="rId2"/>
          <a:stretch>
            <a:fillRect/>
          </a:stretch>
        </p:blipFill>
        <p:spPr>
          <a:xfrm>
            <a:off x="467544" y="404664"/>
            <a:ext cx="8352928" cy="6048672"/>
          </a:xfrm>
          <a:prstGeom prst="rect">
            <a:avLst/>
          </a:prstGeom>
        </p:spPr>
      </p:pic>
    </p:spTree>
    <p:extLst>
      <p:ext uri="{BB962C8B-B14F-4D97-AF65-F5344CB8AC3E}">
        <p14:creationId xmlns:p14="http://schemas.microsoft.com/office/powerpoint/2010/main" val="24021639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5CA03A8-C81F-4C71-9ECC-28DC838AB276}"/>
              </a:ext>
            </a:extLst>
          </p:cNvPr>
          <p:cNvPicPr>
            <a:picLocks noChangeAspect="1"/>
          </p:cNvPicPr>
          <p:nvPr/>
        </p:nvPicPr>
        <p:blipFill>
          <a:blip r:embed="rId2"/>
          <a:stretch>
            <a:fillRect/>
          </a:stretch>
        </p:blipFill>
        <p:spPr>
          <a:xfrm>
            <a:off x="539552" y="404664"/>
            <a:ext cx="7992888" cy="6264919"/>
          </a:xfrm>
          <a:prstGeom prst="rect">
            <a:avLst/>
          </a:prstGeom>
        </p:spPr>
      </p:pic>
    </p:spTree>
    <p:extLst>
      <p:ext uri="{BB962C8B-B14F-4D97-AF65-F5344CB8AC3E}">
        <p14:creationId xmlns:p14="http://schemas.microsoft.com/office/powerpoint/2010/main" val="18585159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1AB0E3D-C31F-479B-A74A-CF98F9CE36ED}"/>
              </a:ext>
            </a:extLst>
          </p:cNvPr>
          <p:cNvPicPr>
            <a:picLocks noChangeAspect="1"/>
          </p:cNvPicPr>
          <p:nvPr/>
        </p:nvPicPr>
        <p:blipFill>
          <a:blip r:embed="rId2"/>
          <a:stretch>
            <a:fillRect/>
          </a:stretch>
        </p:blipFill>
        <p:spPr>
          <a:xfrm>
            <a:off x="755576" y="332656"/>
            <a:ext cx="7776864" cy="6192688"/>
          </a:xfrm>
          <a:prstGeom prst="rect">
            <a:avLst/>
          </a:prstGeom>
        </p:spPr>
      </p:pic>
    </p:spTree>
    <p:extLst>
      <p:ext uri="{BB962C8B-B14F-4D97-AF65-F5344CB8AC3E}">
        <p14:creationId xmlns:p14="http://schemas.microsoft.com/office/powerpoint/2010/main" val="108862373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1305</TotalTime>
  <Words>1893</Words>
  <Application>Microsoft Office PowerPoint</Application>
  <PresentationFormat>On-screen Show (4:3)</PresentationFormat>
  <Paragraphs>76</Paragraphs>
  <Slides>30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Times New Roman</vt:lpstr>
      <vt:lpstr>Trebuchet MS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EDU</cp:lastModifiedBy>
  <cp:revision>139</cp:revision>
  <dcterms:created xsi:type="dcterms:W3CDTF">2019-11-05T21:23:16Z</dcterms:created>
  <dcterms:modified xsi:type="dcterms:W3CDTF">2025-07-17T13:41:19Z</dcterms:modified>
</cp:coreProperties>
</file>