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329" r:id="rId6"/>
    <p:sldId id="261" r:id="rId7"/>
    <p:sldId id="262" r:id="rId8"/>
    <p:sldId id="328" r:id="rId9"/>
    <p:sldId id="308" r:id="rId10"/>
    <p:sldId id="370" r:id="rId11"/>
    <p:sldId id="369" r:id="rId12"/>
    <p:sldId id="371" r:id="rId13"/>
    <p:sldId id="372" r:id="rId14"/>
    <p:sldId id="373" r:id="rId15"/>
    <p:sldId id="374" r:id="rId16"/>
    <p:sldId id="376" r:id="rId17"/>
    <p:sldId id="375" r:id="rId18"/>
    <p:sldId id="378" r:id="rId19"/>
    <p:sldId id="379" r:id="rId20"/>
    <p:sldId id="380" r:id="rId21"/>
    <p:sldId id="381" r:id="rId22"/>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24.10.2024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24.10.2024</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43461"/>
            <a:ext cx="9144000" cy="6771084"/>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sng" strike="noStrike" cap="none" normalizeH="0" baseline="0" dirty="0" smtClean="0">
                <a:ln>
                  <a:noFill/>
                </a:ln>
                <a:solidFill>
                  <a:srgbClr val="00B0F0"/>
                </a:solidFill>
                <a:effectLst/>
                <a:latin typeface="Arial" pitchFamily="34" charset="0"/>
                <a:ea typeface="Calibri" pitchFamily="34" charset="0"/>
                <a:cs typeface="Arial" pitchFamily="34" charset="0"/>
              </a:rPr>
              <a:t> </a:t>
            </a:r>
            <a:r>
              <a:rPr kumimoji="0" lang="ro-RO"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2023-2026, "AGRICULTURĂ ȘI DEZVOLTARE RURALĂ - ADER 2026“</a:t>
            </a:r>
            <a:endParaRPr kumimoji="0" lang="en-US"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Cod proiect: ADER 15.2.3.</a:t>
            </a:r>
            <a:endParaRPr kumimoji="0" lang="ro-RO" sz="3200" b="1" i="0" u="none" strike="noStrike" cap="none" normalizeH="0" baseline="0" dirty="0" smtClean="0">
              <a:ln>
                <a:noFill/>
              </a:ln>
              <a:solidFill>
                <a:srgbClr val="FFFF00"/>
              </a:solidFill>
              <a:effectLst/>
              <a:latin typeface="Arial" pitchFamily="34" charset="0"/>
              <a:cs typeface="Arial" pitchFamily="34" charset="0"/>
            </a:endParaRPr>
          </a:p>
          <a:p>
            <a:pPr algn="ctr"/>
            <a:r>
              <a:rPr lang="en-US" sz="2800" b="1" dirty="0" err="1">
                <a:solidFill>
                  <a:srgbClr val="FFFF00"/>
                </a:solidFill>
                <a:latin typeface="Times New Roman" panose="02020603050405020304" pitchFamily="18" charset="0"/>
                <a:cs typeface="Times New Roman" panose="02020603050405020304" pitchFamily="18" charset="0"/>
              </a:rPr>
              <a:t>Cercetări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privind</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îmbunătățirea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cantitativă</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calitativă</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producției</a:t>
            </a:r>
            <a:r>
              <a:rPr lang="en-US" sz="2800" b="1" dirty="0">
                <a:solidFill>
                  <a:srgbClr val="FFFF00"/>
                </a:solidFill>
                <a:latin typeface="Times New Roman" panose="02020603050405020304" pitchFamily="18" charset="0"/>
                <a:cs typeface="Times New Roman" panose="02020603050405020304" pitchFamily="18" charset="0"/>
              </a:rPr>
              <a:t> de </a:t>
            </a:r>
            <a:r>
              <a:rPr lang="en-US" sz="2800" b="1" dirty="0" err="1">
                <a:solidFill>
                  <a:srgbClr val="FFFF00"/>
                </a:solidFill>
                <a:latin typeface="Times New Roman" panose="02020603050405020304" pitchFamily="18" charset="0"/>
                <a:cs typeface="Times New Roman" panose="02020603050405020304" pitchFamily="18" charset="0"/>
              </a:rPr>
              <a:t>furaje</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eficienței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economice</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pajiștilor</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permanente</a:t>
            </a:r>
            <a:r>
              <a:rPr lang="en-US" sz="2800" b="1" dirty="0">
                <a:solidFill>
                  <a:srgbClr val="FFFF00"/>
                </a:solidFill>
                <a:latin typeface="Times New Roman" panose="02020603050405020304" pitchFamily="18" charset="0"/>
                <a:cs typeface="Times New Roman" panose="02020603050405020304" pitchFamily="18" charset="0"/>
              </a:rPr>
              <a:t> din zona de </a:t>
            </a:r>
            <a:r>
              <a:rPr lang="en-US" sz="2800" b="1" dirty="0" err="1">
                <a:solidFill>
                  <a:srgbClr val="FFFF00"/>
                </a:solidFill>
                <a:latin typeface="Times New Roman" panose="02020603050405020304" pitchFamily="18" charset="0"/>
                <a:cs typeface="Times New Roman" panose="02020603050405020304" pitchFamily="18" charset="0"/>
              </a:rPr>
              <a:t>Podiș</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Moldovei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utilizarea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acestora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prin</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pășunatul</a:t>
            </a:r>
            <a:r>
              <a:rPr lang="en-US" sz="2800" b="1" dirty="0">
                <a:solidFill>
                  <a:srgbClr val="FFFF00"/>
                </a:solidFill>
                <a:latin typeface="Times New Roman" panose="02020603050405020304" pitchFamily="18" charset="0"/>
                <a:cs typeface="Times New Roman" panose="02020603050405020304" pitchFamily="18" charset="0"/>
              </a:rPr>
              <a:t> cu ovine</a:t>
            </a:r>
          </a:p>
          <a:p>
            <a:r>
              <a:rPr lang="ro-RO" dirty="0"/>
              <a:t> </a:t>
            </a:r>
            <a:endParaRPr lang="en-US" dirty="0"/>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smtClean="0">
                <a:solidFill>
                  <a:srgbClr val="FFFF00"/>
                </a:solidFill>
                <a:latin typeface="Times New Roman" pitchFamily="18" charset="0"/>
                <a:cs typeface="Times New Roman" pitchFamily="18" charset="0"/>
              </a:rPr>
              <a:t>Octombrie</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2000" b="1" i="0" u="none" strike="noStrike" cap="none" normalizeH="0" baseline="0" dirty="0" smtClean="0">
                <a:ln>
                  <a:noFill/>
                </a:ln>
                <a:solidFill>
                  <a:srgbClr val="FFFF00"/>
                </a:solidFill>
                <a:effectLst/>
                <a:latin typeface="Times New Roman" pitchFamily="18" charset="0"/>
                <a:cs typeface="Times New Roman" pitchFamily="18" charset="0"/>
              </a:rPr>
              <a:t>20</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ro-RO" sz="20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720840"/>
            <a:ext cx="8784976" cy="3416320"/>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a:t>
            </a:r>
            <a:r>
              <a:rPr lang="ro-RO" sz="2800" b="1" dirty="0" smtClean="0">
                <a:solidFill>
                  <a:srgbClr val="000000"/>
                </a:solidFill>
                <a:latin typeface="Times New Roman" pitchFamily="18" charset="0"/>
                <a:ea typeface="Calibri" pitchFamily="34" charset="0"/>
                <a:cs typeface="Times New Roman" pitchFamily="18" charset="0"/>
              </a:rPr>
              <a:t>III</a:t>
            </a:r>
            <a:endParaRPr lang="ro-RO" sz="2800" b="1" dirty="0" smtClean="0">
              <a:solidFill>
                <a:srgbClr val="000000"/>
              </a:solidFill>
              <a:latin typeface="Times New Roman" pitchFamily="18" charset="0"/>
              <a:ea typeface="Calibri" pitchFamily="34" charset="0"/>
              <a:cs typeface="Times New Roman" pitchFamily="18" charset="0"/>
            </a:endParaRPr>
          </a:p>
          <a:p>
            <a:pPr lvl="0" algn="ctr" fontAlgn="base">
              <a:spcBef>
                <a:spcPct val="0"/>
              </a:spcBef>
              <a:spcAft>
                <a:spcPct val="0"/>
              </a:spcAft>
            </a:pPr>
            <a:endParaRPr lang="ro-RO" sz="2800" b="1" dirty="0" smtClean="0">
              <a:solidFill>
                <a:srgbClr val="000000"/>
              </a:solidFill>
              <a:latin typeface="Times New Roman" pitchFamily="18" charset="0"/>
              <a:ea typeface="Calibri" pitchFamily="34" charset="0"/>
              <a:cs typeface="Times New Roman" pitchFamily="18" charset="0"/>
            </a:endParaRPr>
          </a:p>
          <a:p>
            <a:pPr algn="ctr"/>
            <a:r>
              <a:rPr lang="en-US" sz="3200" dirty="0" err="1" smtClean="0">
                <a:latin typeface="Times New Roman" panose="02020603050405020304" pitchFamily="18" charset="0"/>
                <a:cs typeface="Times New Roman" panose="02020603050405020304" pitchFamily="18" charset="0"/>
              </a:rPr>
              <a:t>Evaluarea</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productivității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pajiștilor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calității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furajelor</a:t>
            </a:r>
            <a:r>
              <a:rPr lang="en-US" sz="3200" dirty="0">
                <a:latin typeface="Times New Roman" panose="02020603050405020304" pitchFamily="18" charset="0"/>
                <a:cs typeface="Times New Roman" panose="02020603050405020304" pitchFamily="18" charset="0"/>
              </a:rPr>
              <a:t> din </a:t>
            </a:r>
            <a:r>
              <a:rPr lang="en-US" sz="3200" dirty="0" err="1">
                <a:latin typeface="Times New Roman" panose="02020603050405020304" pitchFamily="18" charset="0"/>
                <a:cs typeface="Times New Roman" panose="02020603050405020304" pitchFamily="18" charset="0"/>
              </a:rPr>
              <a:t>variantele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experimentale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influența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acestora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asupra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performanțelor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producției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cantitative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calitative</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lapte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gradului</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bunăstare</a:t>
            </a:r>
            <a:r>
              <a:rPr lang="en-US" sz="3200" dirty="0">
                <a:latin typeface="Times New Roman" panose="02020603050405020304" pitchFamily="18" charset="0"/>
                <a:cs typeface="Times New Roman" panose="02020603050405020304" pitchFamily="18" charset="0"/>
              </a:rPr>
              <a:t> la </a:t>
            </a:r>
            <a:r>
              <a:rPr lang="en-US" sz="3200" dirty="0" err="1">
                <a:latin typeface="Times New Roman" panose="02020603050405020304" pitchFamily="18" charset="0"/>
                <a:cs typeface="Times New Roman" panose="02020603050405020304" pitchFamily="18" charset="0"/>
              </a:rPr>
              <a:t>oile</a:t>
            </a:r>
            <a:r>
              <a:rPr lang="en-US" sz="3200" dirty="0">
                <a:latin typeface="Times New Roman" panose="02020603050405020304" pitchFamily="18" charset="0"/>
                <a:cs typeface="Times New Roman" panose="02020603050405020304" pitchFamily="18" charset="0"/>
              </a:rPr>
              <a:t> din rasa </a:t>
            </a:r>
            <a:r>
              <a:rPr lang="en-US" sz="3200" dirty="0" err="1">
                <a:latin typeface="Times New Roman" panose="02020603050405020304" pitchFamily="18" charset="0"/>
                <a:cs typeface="Times New Roman" panose="02020603050405020304" pitchFamily="18" charset="0"/>
              </a:rPr>
              <a:t>Țigaie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ruginie</a:t>
            </a:r>
            <a:endParaRPr lang="ro-RO"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1062030"/>
            <a:ext cx="8712968" cy="4585871"/>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400" b="1" dirty="0" smtClean="0">
                <a:solidFill>
                  <a:srgbClr val="FFFF00"/>
                </a:solidFill>
                <a:latin typeface="Times New Roman" pitchFamily="18" charset="0"/>
                <a:ea typeface="Calibri" pitchFamily="34" charset="0"/>
                <a:cs typeface="Times New Roman" pitchFamily="18" charset="0"/>
              </a:rPr>
              <a:t>Activități asociate obiectivului acestei etape</a:t>
            </a:r>
          </a:p>
          <a:p>
            <a:pPr lvl="0" algn="ctr">
              <a:lnSpc>
                <a:spcPct val="150000"/>
              </a:lnSpc>
            </a:pPr>
            <a:endParaRPr lang="ro-RO" sz="2400" b="1" dirty="0" smtClean="0">
              <a:solidFill>
                <a:srgbClr val="FFFF00"/>
              </a:solidFill>
              <a:latin typeface="Times New Roman" pitchFamily="18" charset="0"/>
              <a:ea typeface="Calibri" pitchFamily="34" charset="0"/>
              <a:cs typeface="Times New Roman" pitchFamily="18" charset="0"/>
            </a:endParaRPr>
          </a:p>
          <a:p>
            <a:pPr algn="just"/>
            <a:r>
              <a:rPr lang="ro-RO" sz="2000" b="1" dirty="0" smtClean="0">
                <a:latin typeface="Times New Roman" pitchFamily="18" charset="0"/>
                <a:ea typeface="Calibri" pitchFamily="34" charset="0"/>
                <a:cs typeface="Times New Roman" pitchFamily="18" charset="0"/>
              </a:rPr>
              <a:t>Activitate </a:t>
            </a:r>
            <a:r>
              <a:rPr lang="ro-RO" sz="2000" b="1" dirty="0">
                <a:latin typeface="Times New Roman" pitchFamily="18" charset="0"/>
                <a:ea typeface="Calibri" pitchFamily="34" charset="0"/>
                <a:cs typeface="Times New Roman" pitchFamily="18" charset="0"/>
              </a:rPr>
              <a:t>3</a:t>
            </a:r>
            <a:r>
              <a:rPr lang="ro-RO" sz="2000" b="1" dirty="0" smtClean="0">
                <a:latin typeface="Times New Roman" pitchFamily="18" charset="0"/>
                <a:ea typeface="Calibri" pitchFamily="34" charset="0"/>
                <a:cs typeface="Times New Roman" pitchFamily="18" charset="0"/>
              </a:rPr>
              <a:t>.1 </a:t>
            </a:r>
            <a:r>
              <a:rPr lang="ro-RO" sz="2000" b="1" dirty="0">
                <a:latin typeface="Times New Roman" pitchFamily="18" charset="0"/>
                <a:ea typeface="Calibri" pitchFamily="34" charset="0"/>
                <a:cs typeface="Times New Roman" pitchFamily="18" charset="0"/>
              </a:rPr>
              <a:t>Analiza performanțelor producției cantitative și calitative de lapte la oile din rasa Țigaie </a:t>
            </a:r>
            <a:r>
              <a:rPr lang="ro-RO" sz="2000" b="1" dirty="0" smtClean="0">
                <a:latin typeface="Times New Roman" pitchFamily="18" charset="0"/>
                <a:ea typeface="Calibri" pitchFamily="34" charset="0"/>
                <a:cs typeface="Times New Roman" pitchFamily="18" charset="0"/>
              </a:rPr>
              <a:t>ruginie</a:t>
            </a:r>
          </a:p>
          <a:p>
            <a:pPr algn="just"/>
            <a:endParaRPr lang="en-US" sz="2000" b="1" dirty="0">
              <a:latin typeface="Times New Roman" pitchFamily="18" charset="0"/>
              <a:ea typeface="Calibri" pitchFamily="34" charset="0"/>
              <a:cs typeface="Times New Roman" pitchFamily="18" charset="0"/>
            </a:endParaRPr>
          </a:p>
          <a:p>
            <a:pPr algn="just"/>
            <a:r>
              <a:rPr lang="ro-RO" sz="2000" b="1" dirty="0">
                <a:latin typeface="Times New Roman" pitchFamily="18" charset="0"/>
                <a:ea typeface="Calibri" pitchFamily="34" charset="0"/>
                <a:cs typeface="Times New Roman" pitchFamily="18" charset="0"/>
              </a:rPr>
              <a:t>Activitate </a:t>
            </a:r>
            <a:r>
              <a:rPr lang="ro-RO" sz="2000" b="1" dirty="0" smtClean="0">
                <a:latin typeface="Times New Roman" pitchFamily="18" charset="0"/>
                <a:ea typeface="Calibri" pitchFamily="34" charset="0"/>
                <a:cs typeface="Times New Roman" pitchFamily="18" charset="0"/>
              </a:rPr>
              <a:t>3.2 </a:t>
            </a:r>
            <a:r>
              <a:rPr lang="ro-RO" sz="2000" b="1" dirty="0">
                <a:latin typeface="Times New Roman" pitchFamily="18" charset="0"/>
                <a:ea typeface="Calibri" pitchFamily="34" charset="0"/>
                <a:cs typeface="Times New Roman" pitchFamily="18" charset="0"/>
              </a:rPr>
              <a:t>Evaluarea productivității pajiștilor și a calității furajelor din variantele experimentale</a:t>
            </a:r>
            <a:endParaRPr lang="en-US" sz="2000" b="1" dirty="0">
              <a:latin typeface="Times New Roman" pitchFamily="18" charset="0"/>
              <a:ea typeface="Calibri" pitchFamily="34" charset="0"/>
              <a:cs typeface="Times New Roman" pitchFamily="18" charset="0"/>
            </a:endParaRPr>
          </a:p>
          <a:p>
            <a:pPr algn="just"/>
            <a:endParaRPr lang="en-US" sz="2000" b="1" dirty="0">
              <a:latin typeface="Times New Roman" pitchFamily="18" charset="0"/>
              <a:ea typeface="Calibri" pitchFamily="34" charset="0"/>
              <a:cs typeface="Times New Roman" pitchFamily="18" charset="0"/>
            </a:endParaRPr>
          </a:p>
          <a:p>
            <a:pPr algn="just"/>
            <a:r>
              <a:rPr lang="ro-RO" sz="2000" b="1" dirty="0">
                <a:latin typeface="Times New Roman" pitchFamily="18" charset="0"/>
                <a:ea typeface="Calibri" pitchFamily="34" charset="0"/>
                <a:cs typeface="Times New Roman" pitchFamily="18" charset="0"/>
              </a:rPr>
              <a:t>Activitate </a:t>
            </a:r>
            <a:r>
              <a:rPr lang="ro-RO" sz="2000" b="1" dirty="0">
                <a:latin typeface="Times New Roman" pitchFamily="18" charset="0"/>
                <a:ea typeface="Calibri" pitchFamily="34" charset="0"/>
                <a:cs typeface="Times New Roman" pitchFamily="18" charset="0"/>
              </a:rPr>
              <a:t>3.3 Analiza </a:t>
            </a:r>
            <a:r>
              <a:rPr lang="ro-RO" sz="2000" b="1" dirty="0">
                <a:latin typeface="Times New Roman" pitchFamily="18" charset="0"/>
                <a:ea typeface="Calibri" pitchFamily="34" charset="0"/>
                <a:cs typeface="Times New Roman" pitchFamily="18" charset="0"/>
              </a:rPr>
              <a:t>gradului de bunăstare a oilor din rasa Țigaie ruginie (parazitism gastrointestinal și alte </a:t>
            </a:r>
            <a:r>
              <a:rPr lang="ro-RO" sz="2000" b="1" dirty="0" err="1">
                <a:latin typeface="Times New Roman" pitchFamily="18" charset="0"/>
                <a:ea typeface="Calibri" pitchFamily="34" charset="0"/>
                <a:cs typeface="Times New Roman" pitchFamily="18" charset="0"/>
              </a:rPr>
              <a:t>tehnopatii</a:t>
            </a:r>
            <a:r>
              <a:rPr lang="ro-RO" sz="2000" b="1" dirty="0">
                <a:latin typeface="Times New Roman" pitchFamily="18" charset="0"/>
                <a:ea typeface="Calibri" pitchFamily="34" charset="0"/>
                <a:cs typeface="Times New Roman" pitchFamily="18" charset="0"/>
              </a:rPr>
              <a:t>, rate de mortalitate și sacrificări de necesitate)</a:t>
            </a:r>
            <a:endParaRPr lang="en-US" sz="2000" b="1" dirty="0">
              <a:latin typeface="Times New Roman" pitchFamily="18" charset="0"/>
              <a:ea typeface="Calibri" pitchFamily="34" charset="0"/>
              <a:cs typeface="Times New Roman" pitchFamily="18" charset="0"/>
            </a:endParaRPr>
          </a:p>
          <a:p>
            <a:pPr algn="just"/>
            <a:endParaRPr lang="en-US" sz="2000" b="1"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1520" y="707508"/>
            <a:ext cx="8712968" cy="5539978"/>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CUPRINS</a:t>
            </a:r>
          </a:p>
          <a:p>
            <a:pPr marL="342900" indent="-342900">
              <a:buAutoNum type="arabicPeriod"/>
            </a:pPr>
            <a:r>
              <a:rPr lang="ro-RO" b="1" dirty="0" smtClean="0">
                <a:latin typeface="Times New Roman" panose="02020603050405020304" pitchFamily="18" charset="0"/>
                <a:cs typeface="Times New Roman" panose="02020603050405020304" pitchFamily="18" charset="0"/>
              </a:rPr>
              <a:t>IMPORTANȚA CERCETĂRILOR</a:t>
            </a:r>
          </a:p>
          <a:p>
            <a:pPr marL="342900" indent="-342900">
              <a:buAutoNum type="arabicPeriod"/>
            </a:pP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 SCOPUL CERCETĂRILOR, MATERIALUL BIOLOGIC STUDIAT ȘI METODĂ DE </a:t>
            </a:r>
            <a:r>
              <a:rPr lang="ro-RO" b="1" dirty="0" smtClean="0">
                <a:latin typeface="Times New Roman" panose="02020603050405020304" pitchFamily="18" charset="0"/>
                <a:cs typeface="Times New Roman" panose="02020603050405020304" pitchFamily="18" charset="0"/>
              </a:rPr>
              <a:t>LUCRU</a:t>
            </a:r>
          </a:p>
          <a:p>
            <a:r>
              <a:rPr lang="ro-RO" b="1" dirty="0" smtClean="0">
                <a:latin typeface="Times New Roman" panose="02020603050405020304" pitchFamily="18" charset="0"/>
                <a:cs typeface="Times New Roman" panose="02020603050405020304" pitchFamily="18" charset="0"/>
              </a:rPr>
              <a:t>2.1</a:t>
            </a:r>
            <a:r>
              <a:rPr lang="ro-RO" b="1" dirty="0">
                <a:latin typeface="Times New Roman" panose="02020603050405020304" pitchFamily="18" charset="0"/>
                <a:cs typeface="Times New Roman" panose="02020603050405020304" pitchFamily="18" charset="0"/>
              </a:rPr>
              <a:t>. Scopul cercetărilor</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2.2. Obiective</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2.3. Materialul biologic studiat și metodă de </a:t>
            </a:r>
            <a:r>
              <a:rPr lang="ro-RO" b="1" dirty="0" smtClean="0">
                <a:latin typeface="Times New Roman" panose="02020603050405020304" pitchFamily="18" charset="0"/>
                <a:cs typeface="Times New Roman" panose="02020603050405020304" pitchFamily="18" charset="0"/>
              </a:rPr>
              <a:t>lucru</a:t>
            </a:r>
          </a:p>
          <a:p>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3. REZULTATE OBȚINUTE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3.1. Analiza performanțelor producției cantitative și calitative de lapte la oile din rasa Țigaie ruginie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3.2. Evaluarea productivității pajiștilor și a calității furajelor din variantele experimentale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3.3. Analiza gradului de bunăstare a oilor din rasa Țigaie ruginie (parazitism gastrointestinal și alte </a:t>
            </a:r>
            <a:r>
              <a:rPr lang="ro-RO" b="1" dirty="0" err="1">
                <a:latin typeface="Times New Roman" panose="02020603050405020304" pitchFamily="18" charset="0"/>
                <a:cs typeface="Times New Roman" panose="02020603050405020304" pitchFamily="18" charset="0"/>
              </a:rPr>
              <a:t>tehnopatii</a:t>
            </a:r>
            <a:r>
              <a:rPr lang="ro-RO" b="1" dirty="0">
                <a:latin typeface="Times New Roman" panose="02020603050405020304" pitchFamily="18" charset="0"/>
                <a:cs typeface="Times New Roman" panose="02020603050405020304" pitchFamily="18" charset="0"/>
              </a:rPr>
              <a:t>, rate de mortalitate și sacrificări de </a:t>
            </a:r>
            <a:r>
              <a:rPr lang="ro-RO" b="1" dirty="0" smtClean="0">
                <a:latin typeface="Times New Roman" panose="02020603050405020304" pitchFamily="18" charset="0"/>
                <a:cs typeface="Times New Roman" panose="02020603050405020304" pitchFamily="18" charset="0"/>
              </a:rPr>
              <a:t>necesitate </a:t>
            </a:r>
            <a:r>
              <a:rPr lang="ro-RO" b="1" dirty="0">
                <a:latin typeface="Times New Roman" panose="02020603050405020304" pitchFamily="18" charset="0"/>
                <a:cs typeface="Times New Roman" panose="02020603050405020304" pitchFamily="18" charset="0"/>
              </a:rPr>
              <a:t>etc.)</a:t>
            </a:r>
            <a:endParaRPr lang="en-US" b="1" dirty="0">
              <a:latin typeface="Times New Roman" panose="02020603050405020304" pitchFamily="18" charset="0"/>
              <a:cs typeface="Times New Roman" panose="02020603050405020304" pitchFamily="18" charset="0"/>
            </a:endParaRPr>
          </a:p>
          <a:p>
            <a:pPr algn="just"/>
            <a:endParaRPr lang="ro-RO" b="1" dirty="0" smtClean="0">
              <a:latin typeface="Times New Roman" panose="02020603050405020304" pitchFamily="18" charset="0"/>
              <a:cs typeface="Times New Roman" panose="02020603050405020304" pitchFamily="18" charset="0"/>
            </a:endParaRPr>
          </a:p>
          <a:p>
            <a:pPr algn="just"/>
            <a:r>
              <a:rPr lang="ro-RO" b="1" dirty="0" smtClean="0">
                <a:latin typeface="Times New Roman" panose="02020603050405020304" pitchFamily="18" charset="0"/>
                <a:cs typeface="Times New Roman" panose="02020603050405020304" pitchFamily="18" charset="0"/>
              </a:rPr>
              <a:t>CONCLUZII</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BIBLIOGRAFIE</a:t>
            </a:r>
            <a:endParaRPr 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116632"/>
            <a:ext cx="4488027" cy="400110"/>
          </a:xfrm>
          <a:prstGeom prst="rect">
            <a:avLst/>
          </a:prstGeom>
        </p:spPr>
        <p:txBody>
          <a:bodyPr wrap="square">
            <a:spAutoFit/>
          </a:bodyPr>
          <a:lstStyle/>
          <a:p>
            <a:pPr algn="just"/>
            <a:r>
              <a:rPr lang="ro-RO" sz="2000" b="1" dirty="0">
                <a:solidFill>
                  <a:srgbClr val="0070C0"/>
                </a:solidFill>
                <a:latin typeface="Times New Roman" pitchFamily="18" charset="0"/>
                <a:ea typeface="Calibri" pitchFamily="34" charset="0"/>
                <a:cs typeface="Times New Roman" pitchFamily="18" charset="0"/>
              </a:rPr>
              <a:t>1. IMPORTANȚA</a:t>
            </a:r>
            <a:r>
              <a:rPr lang="ro-RO" b="1" dirty="0">
                <a:latin typeface="Times New Roman" panose="02020603050405020304" pitchFamily="18" charset="0"/>
                <a:cs typeface="Times New Roman" panose="02020603050405020304" pitchFamily="18" charset="0"/>
              </a:rPr>
              <a:t> </a:t>
            </a:r>
            <a:r>
              <a:rPr lang="ro-RO" sz="2000" b="1" dirty="0">
                <a:solidFill>
                  <a:srgbClr val="0070C0"/>
                </a:solidFill>
                <a:latin typeface="Times New Roman" pitchFamily="18" charset="0"/>
                <a:ea typeface="Calibri" pitchFamily="34" charset="0"/>
                <a:cs typeface="Times New Roman" pitchFamily="18" charset="0"/>
              </a:rPr>
              <a:t>CERCETĂRILOR</a:t>
            </a:r>
            <a:endParaRPr lang="en-US" sz="2000" b="1" dirty="0">
              <a:solidFill>
                <a:srgbClr val="0070C0"/>
              </a:solidFill>
              <a:latin typeface="Times New Roman" pitchFamily="18" charset="0"/>
              <a:ea typeface="Calibri" pitchFamily="34" charset="0"/>
              <a:cs typeface="Times New Roman" pitchFamily="18" charset="0"/>
            </a:endParaRPr>
          </a:p>
        </p:txBody>
      </p:sp>
      <p:sp>
        <p:nvSpPr>
          <p:cNvPr id="3" name="TextBox 2"/>
          <p:cNvSpPr txBox="1"/>
          <p:nvPr/>
        </p:nvSpPr>
        <p:spPr>
          <a:xfrm>
            <a:off x="323528" y="764704"/>
            <a:ext cx="8640960" cy="5632311"/>
          </a:xfrm>
          <a:prstGeom prst="rect">
            <a:avLst/>
          </a:prstGeom>
          <a:noFill/>
        </p:spPr>
        <p:txBody>
          <a:bodyPr wrap="square" rtlCol="0">
            <a:spAutoFit/>
          </a:bodyPr>
          <a:lstStyle/>
          <a:p>
            <a:pPr algn="just"/>
            <a:r>
              <a:rPr lang="ro-RO" dirty="0" smtClean="0">
                <a:latin typeface="Times New Roman" panose="02020603050405020304" pitchFamily="18" charset="0"/>
                <a:cs typeface="Times New Roman" panose="02020603050405020304" pitchFamily="18" charset="0"/>
              </a:rPr>
              <a:t>Pajiștea </a:t>
            </a:r>
            <a:r>
              <a:rPr lang="ro-RO" dirty="0">
                <a:latin typeface="Times New Roman" panose="02020603050405020304" pitchFamily="18" charset="0"/>
                <a:cs typeface="Times New Roman" panose="02020603050405020304" pitchFamily="18" charset="0"/>
              </a:rPr>
              <a:t>este un sistem multifuncțional cu utilități diferite: producția de furaj, biodiversitate vegetală și animală, stoparea eroziunii solului, înmagazinarea apei, menținerea calității apei freatice, asigurarea calității peisajului, stocarea carbonului, aprovizionarea solului cu azot fixat pe cale biologică etc. (Dragomir, 2017).</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viziunea agricolă actuală, </a:t>
            </a:r>
            <a:r>
              <a:rPr lang="ro-RO" dirty="0" err="1">
                <a:latin typeface="Times New Roman" panose="02020603050405020304" pitchFamily="18" charset="0"/>
                <a:cs typeface="Times New Roman" panose="02020603050405020304" pitchFamily="18" charset="0"/>
              </a:rPr>
              <a:t>producţia</a:t>
            </a:r>
            <a:r>
              <a:rPr lang="ro-RO" dirty="0">
                <a:latin typeface="Times New Roman" panose="02020603050405020304" pitchFamily="18" charset="0"/>
                <a:cs typeface="Times New Roman" panose="02020603050405020304" pitchFamily="18" charset="0"/>
              </a:rPr>
              <a:t> furajelor, </a:t>
            </a:r>
            <a:r>
              <a:rPr lang="ro-RO" dirty="0" err="1">
                <a:latin typeface="Times New Roman" panose="02020603050405020304" pitchFamily="18" charset="0"/>
                <a:cs typeface="Times New Roman" panose="02020603050405020304" pitchFamily="18" charset="0"/>
              </a:rPr>
              <a:t>obţinută</a:t>
            </a:r>
            <a:r>
              <a:rPr lang="ro-RO" dirty="0">
                <a:latin typeface="Times New Roman" panose="02020603050405020304" pitchFamily="18" charset="0"/>
                <a:cs typeface="Times New Roman" panose="02020603050405020304" pitchFamily="18" charset="0"/>
              </a:rPr>
              <a:t> de pe </a:t>
            </a:r>
            <a:r>
              <a:rPr lang="ro-RO" dirty="0" err="1">
                <a:latin typeface="Times New Roman" panose="02020603050405020304" pitchFamily="18" charset="0"/>
                <a:cs typeface="Times New Roman" panose="02020603050405020304" pitchFamily="18" charset="0"/>
              </a:rPr>
              <a:t>pajiştile</a:t>
            </a:r>
            <a:r>
              <a:rPr lang="ro-RO" dirty="0">
                <a:latin typeface="Times New Roman" panose="02020603050405020304" pitchFamily="18" charset="0"/>
                <a:cs typeface="Times New Roman" panose="02020603050405020304" pitchFamily="18" charset="0"/>
              </a:rPr>
              <a:t> permanente, </a:t>
            </a:r>
            <a:r>
              <a:rPr lang="ro-RO" dirty="0" err="1">
                <a:latin typeface="Times New Roman" panose="02020603050405020304" pitchFamily="18" charset="0"/>
                <a:cs typeface="Times New Roman" panose="02020603050405020304" pitchFamily="18" charset="0"/>
              </a:rPr>
              <a:t>pajiştile</a:t>
            </a:r>
            <a:r>
              <a:rPr lang="ro-RO" dirty="0">
                <a:latin typeface="Times New Roman" panose="02020603050405020304" pitchFamily="18" charset="0"/>
                <a:cs typeface="Times New Roman" panose="02020603050405020304" pitchFamily="18" charset="0"/>
              </a:rPr>
              <a:t> temporare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culturile furajere, este parte integrantă a gestiunii teritoriului agricol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presupune: durabilitatea sistemelor componente, viabilitatea economică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socială a </a:t>
            </a:r>
            <a:r>
              <a:rPr lang="ro-RO" dirty="0" err="1">
                <a:latin typeface="Times New Roman" panose="02020603050405020304" pitchFamily="18" charset="0"/>
                <a:cs typeface="Times New Roman" panose="02020603050405020304" pitchFamily="18" charset="0"/>
              </a:rPr>
              <a:t>activităţii</a:t>
            </a:r>
            <a:r>
              <a:rPr lang="ro-RO" dirty="0">
                <a:latin typeface="Times New Roman" panose="02020603050405020304" pitchFamily="18" charset="0"/>
                <a:cs typeface="Times New Roman" panose="02020603050405020304" pitchFamily="18" charset="0"/>
              </a:rPr>
              <a:t> agricole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o </a:t>
            </a:r>
            <a:r>
              <a:rPr lang="ro-RO" dirty="0" err="1">
                <a:latin typeface="Times New Roman" panose="02020603050405020304" pitchFamily="18" charset="0"/>
                <a:cs typeface="Times New Roman" panose="02020603050405020304" pitchFamily="18" charset="0"/>
              </a:rPr>
              <a:t>contribuţie</a:t>
            </a:r>
            <a:r>
              <a:rPr lang="ro-RO" dirty="0">
                <a:latin typeface="Times New Roman" panose="02020603050405020304" pitchFamily="18" charset="0"/>
                <a:cs typeface="Times New Roman" panose="02020603050405020304" pitchFamily="18" charset="0"/>
              </a:rPr>
              <a:t> la dezvoltarea durabilă a </a:t>
            </a:r>
            <a:r>
              <a:rPr lang="ro-RO" dirty="0" err="1">
                <a:latin typeface="Times New Roman" panose="02020603050405020304" pitchFamily="18" charset="0"/>
                <a:cs typeface="Times New Roman" panose="02020603050405020304" pitchFamily="18" charset="0"/>
              </a:rPr>
              <a:t>spaţiului</a:t>
            </a:r>
            <a:r>
              <a:rPr lang="ro-RO" dirty="0">
                <a:latin typeface="Times New Roman" panose="02020603050405020304" pitchFamily="18" charset="0"/>
                <a:cs typeface="Times New Roman" panose="02020603050405020304" pitchFamily="18" charset="0"/>
              </a:rPr>
              <a:t> rural, într-o lume tot mai urbanizată.</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Utilizarea rațională a pajiștilor, aplicarea unor lucrări optime de folosire, întreținere și îmbunătățire se pot realiza numai cunoscând condițiile </a:t>
            </a:r>
            <a:r>
              <a:rPr lang="ro-RO" dirty="0" err="1">
                <a:latin typeface="Times New Roman" panose="02020603050405020304" pitchFamily="18" charset="0"/>
                <a:cs typeface="Times New Roman" panose="02020603050405020304" pitchFamily="18" charset="0"/>
              </a:rPr>
              <a:t>pedo</a:t>
            </a:r>
            <a:r>
              <a:rPr lang="ro-RO" dirty="0">
                <a:latin typeface="Times New Roman" panose="02020603050405020304" pitchFamily="18" charset="0"/>
                <a:cs typeface="Times New Roman" panose="02020603050405020304" pitchFamily="18" charset="0"/>
              </a:rPr>
              <a:t>-climatice locale și regionale, vegetația existentă în pajiști diferite, diversitatea factorilor de mediu naturali și antropici care acționează asupra lor, precum și modul și gradul în care acești factori afectează diverse pajiști.</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Valorizarea patrimoniului pastoral presupune transformarea pajiștilor permanente în resurse economice viabile prin produsele animaliere de calitate, promovând astfel nu doar conservarea, ci și dezvoltarea economică a comunităților rurale.</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Referitor la strategiile de conservare și restaurare a pajiștilor permanente acestea se focusează pe conceperea unor planuri de acțiune pentru conservarea și restaurarea pajiștilor degradate, inclusiv replantarea speciilor native și gestionarea durabilă a speciilor invazive.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06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535033"/>
            <a:ext cx="8496944" cy="5663089"/>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 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ro-RO" sz="2000" dirty="0">
                <a:latin typeface="Times New Roman" panose="02020603050405020304" pitchFamily="18" charset="0"/>
                <a:cs typeface="Times New Roman" panose="02020603050405020304" pitchFamily="18" charset="0"/>
              </a:rPr>
              <a:t>Scopul principal al cercetărilor din cadrul acestui proiect constă în elaborarea soluțiilor de îmbunătățire și de valorificare eficientă și sustenabilă a pajiștilor permanente din zona Podișului Moldovei cu </a:t>
            </a:r>
            <a:r>
              <a:rPr lang="ro-RO" sz="2000" dirty="0" smtClean="0">
                <a:latin typeface="Times New Roman" panose="02020603050405020304" pitchFamily="18" charset="0"/>
                <a:cs typeface="Times New Roman" panose="02020603050405020304" pitchFamily="18" charset="0"/>
              </a:rPr>
              <a:t>ovinele</a:t>
            </a:r>
            <a:r>
              <a:rPr lang="ro-RO" sz="2000" b="1" dirty="0" smtClean="0">
                <a:latin typeface="Times New Roman" panose="02020603050405020304" pitchFamily="18" charset="0"/>
                <a:cs typeface="Times New Roman" panose="02020603050405020304" pitchFamily="18" charset="0"/>
              </a:rPr>
              <a:t>.</a:t>
            </a:r>
            <a:endParaRPr lang="vi-VN" sz="2000" b="1"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2.2. OBIECTIVE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lang="ro-RO" sz="2000" b="1" dirty="0" smtClean="0">
                <a:latin typeface="Times New Roman" pitchFamily="18" charset="0"/>
                <a:cs typeface="Times New Roman" pitchFamily="18" charset="0"/>
              </a:rPr>
              <a:t>	</a:t>
            </a:r>
            <a:r>
              <a:rPr lang="ro-RO" sz="2000" dirty="0" smtClean="0">
                <a:latin typeface="Times New Roman" panose="02020603050405020304" pitchFamily="18" charset="0"/>
                <a:cs typeface="Times New Roman" panose="02020603050405020304" pitchFamily="18" charset="0"/>
              </a:rPr>
              <a:t>Pentru </a:t>
            </a:r>
            <a:r>
              <a:rPr lang="ro-RO" sz="2000" dirty="0">
                <a:latin typeface="Times New Roman" panose="02020603050405020304" pitchFamily="18" charset="0"/>
                <a:cs typeface="Times New Roman" panose="02020603050405020304" pitchFamily="18" charset="0"/>
              </a:rPr>
              <a:t>atingerea scopului principal al cercetărilor pentru această a </a:t>
            </a:r>
            <a:r>
              <a:rPr lang="ro-RO" sz="2000" dirty="0" smtClean="0">
                <a:latin typeface="Times New Roman" panose="02020603050405020304" pitchFamily="18" charset="0"/>
                <a:cs typeface="Times New Roman" panose="02020603050405020304" pitchFamily="18" charset="0"/>
              </a:rPr>
              <a:t>treia</a:t>
            </a:r>
            <a:r>
              <a:rPr lang="ro-RO" sz="2000" dirty="0" smtClean="0">
                <a:latin typeface="Times New Roman" panose="02020603050405020304" pitchFamily="18" charset="0"/>
                <a:cs typeface="Times New Roman" panose="02020603050405020304" pitchFamily="18" charset="0"/>
              </a:rPr>
              <a:t> </a:t>
            </a:r>
            <a:r>
              <a:rPr lang="ro-RO" sz="2000" dirty="0">
                <a:latin typeface="Times New Roman" panose="02020603050405020304" pitchFamily="18" charset="0"/>
                <a:cs typeface="Times New Roman" panose="02020603050405020304" pitchFamily="18" charset="0"/>
              </a:rPr>
              <a:t>fază a proiectului au fost fixate următoarele obiective:</a:t>
            </a:r>
            <a:endParaRPr lang="en-US" sz="2000" dirty="0">
              <a:latin typeface="Times New Roman" panose="02020603050405020304" pitchFamily="18" charset="0"/>
              <a:cs typeface="Times New Roman" panose="02020603050405020304" pitchFamily="18" charset="0"/>
            </a:endParaRPr>
          </a:p>
          <a:p>
            <a:pPr lvl="0" algn="just"/>
            <a:r>
              <a:rPr lang="ro-RO" sz="2000" dirty="0" smtClean="0">
                <a:latin typeface="Times New Roman" panose="02020603050405020304" pitchFamily="18" charset="0"/>
                <a:cs typeface="Times New Roman" panose="02020603050405020304" pitchFamily="18" charset="0"/>
              </a:rPr>
              <a:t>- Analiza </a:t>
            </a:r>
            <a:r>
              <a:rPr lang="ro-RO" sz="2000" dirty="0">
                <a:latin typeface="Times New Roman" panose="02020603050405020304" pitchFamily="18" charset="0"/>
                <a:cs typeface="Times New Roman" panose="02020603050405020304" pitchFamily="18" charset="0"/>
              </a:rPr>
              <a:t>performanțelor producției cantitative și calitative de lapte la oile din rasa Țigaie ruginie;</a:t>
            </a:r>
            <a:endParaRPr lang="en-US" sz="2000" dirty="0">
              <a:latin typeface="Times New Roman" panose="02020603050405020304" pitchFamily="18" charset="0"/>
              <a:cs typeface="Times New Roman" panose="02020603050405020304" pitchFamily="18" charset="0"/>
            </a:endParaRPr>
          </a:p>
          <a:p>
            <a:pPr lvl="0" algn="just"/>
            <a:r>
              <a:rPr lang="ro-RO" sz="2000" dirty="0" smtClean="0">
                <a:latin typeface="Times New Roman" panose="02020603050405020304" pitchFamily="18" charset="0"/>
                <a:cs typeface="Times New Roman" panose="02020603050405020304" pitchFamily="18" charset="0"/>
              </a:rPr>
              <a:t>- Evaluarea </a:t>
            </a:r>
            <a:r>
              <a:rPr lang="ro-RO" sz="2000" dirty="0">
                <a:latin typeface="Times New Roman" panose="02020603050405020304" pitchFamily="18" charset="0"/>
                <a:cs typeface="Times New Roman" panose="02020603050405020304" pitchFamily="18" charset="0"/>
              </a:rPr>
              <a:t>productivității pajiștilor și a calității furajelor din variantele experimentale;</a:t>
            </a:r>
            <a:endParaRPr lang="en-US" sz="2000" dirty="0">
              <a:latin typeface="Times New Roman" panose="02020603050405020304" pitchFamily="18" charset="0"/>
              <a:cs typeface="Times New Roman" panose="02020603050405020304" pitchFamily="18" charset="0"/>
            </a:endParaRPr>
          </a:p>
          <a:p>
            <a:pPr lvl="0" algn="just"/>
            <a:r>
              <a:rPr lang="ro-RO" sz="2000" dirty="0" smtClean="0">
                <a:latin typeface="Times New Roman" panose="02020603050405020304" pitchFamily="18" charset="0"/>
                <a:cs typeface="Times New Roman" panose="02020603050405020304" pitchFamily="18" charset="0"/>
              </a:rPr>
              <a:t>- Analiza </a:t>
            </a:r>
            <a:r>
              <a:rPr lang="ro-RO" sz="2000" dirty="0">
                <a:latin typeface="Times New Roman" panose="02020603050405020304" pitchFamily="18" charset="0"/>
                <a:cs typeface="Times New Roman" panose="02020603050405020304" pitchFamily="18" charset="0"/>
              </a:rPr>
              <a:t>gradului de bunăstare a oilor din rasa Țigaie ruginie (parazitism gastrointestinal și alte </a:t>
            </a:r>
            <a:r>
              <a:rPr lang="ro-RO" sz="2000" dirty="0" err="1">
                <a:latin typeface="Times New Roman" panose="02020603050405020304" pitchFamily="18" charset="0"/>
                <a:cs typeface="Times New Roman" panose="02020603050405020304" pitchFamily="18" charset="0"/>
              </a:rPr>
              <a:t>tehnopatii</a:t>
            </a:r>
            <a:r>
              <a:rPr lang="ro-RO" sz="2000" dirty="0">
                <a:latin typeface="Times New Roman" panose="02020603050405020304" pitchFamily="18" charset="0"/>
                <a:cs typeface="Times New Roman" panose="02020603050405020304" pitchFamily="18" charset="0"/>
              </a:rPr>
              <a:t>, rate de mortalitate și sacrificări de necesitate).</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712968" cy="626325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2.3. MATERIALUL BIOLOGIC STUDIAT ȘI METODE DE LUCRU</a:t>
            </a:r>
          </a:p>
          <a:p>
            <a:pPr lvl="0" algn="ctr" eaLnBrk="0" fontAlgn="base" hangingPunct="0">
              <a:spcBef>
                <a:spcPct val="0"/>
              </a:spcBef>
              <a:spcAft>
                <a:spcPct val="0"/>
              </a:spcAft>
            </a:pPr>
            <a:endParaRPr kumimoji="0" lang="en-US"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a:r>
              <a:rPr lang="ro-RO" b="1"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Metodele de lucru adoptate în faza a treia sunt cele specifice cercetărilor de acest gen. Pentru început a fost elaborat și diseminat către echipa de cercetare protocolul experimental pentru faza a treia și pe baza acestuia au fost stabilite atribuțiile fiecărui membru al echipei pentru îndeplinirea activităților.</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Faza III a demarat cu monitorizarea performanțelor producției cantitative și calitative de lapte la oile din cele 4 loturi, evaluarea productivității pajiștilor și a calității furajelor din variantele experimental, precum și analiza gradului de bunăstare a oilor din rasa Țigaie ruginie (parazitism gastrointestinal, rate de mortalitate și sacrificări de necesitate, însușiri de fitness).</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a:t>
            </a:r>
            <a:r>
              <a:rPr lang="ro-RO" i="1" dirty="0">
                <a:latin typeface="Times New Roman" panose="02020603050405020304" pitchFamily="18" charset="0"/>
                <a:cs typeface="Times New Roman" panose="02020603050405020304" pitchFamily="18" charset="0"/>
              </a:rPr>
              <a:t>Monitorizarea performanțelor producției cantitative și calitative de lapte</a:t>
            </a:r>
            <a:r>
              <a:rPr lang="ro-RO" dirty="0">
                <a:latin typeface="Times New Roman" panose="02020603050405020304" pitchFamily="18" charset="0"/>
                <a:cs typeface="Times New Roman" panose="02020603050405020304" pitchFamily="18" charset="0"/>
              </a:rPr>
              <a:t>. Metodele de lucru folosite în cercetare au fost adecvate obiectivelor de acest gen. Astfel, evaluarea performanțelor pentru producția de lapte s-a bazat pe aplicarea unor controale productive succesive, la intervale de 30 zile. La fiecare interval de control a fost utilizată metoda standard, respectiv AT4 respectând specificațiile tehnice recomandate de International </a:t>
            </a:r>
            <a:r>
              <a:rPr lang="ro-RO" dirty="0" err="1">
                <a:latin typeface="Times New Roman" panose="02020603050405020304" pitchFamily="18" charset="0"/>
                <a:cs typeface="Times New Roman" panose="02020603050405020304" pitchFamily="18" charset="0"/>
              </a:rPr>
              <a:t>Committee</a:t>
            </a:r>
            <a:r>
              <a:rPr lang="ro-RO" dirty="0">
                <a:latin typeface="Times New Roman" panose="02020603050405020304" pitchFamily="18" charset="0"/>
                <a:cs typeface="Times New Roman" panose="02020603050405020304" pitchFamily="18" charset="0"/>
              </a:rPr>
              <a:t> for Animal </a:t>
            </a:r>
            <a:r>
              <a:rPr lang="ro-RO" dirty="0" err="1">
                <a:latin typeface="Times New Roman" panose="02020603050405020304" pitchFamily="18" charset="0"/>
                <a:cs typeface="Times New Roman" panose="02020603050405020304" pitchFamily="18" charset="0"/>
              </a:rPr>
              <a:t>Recording</a:t>
            </a:r>
            <a:r>
              <a:rPr lang="ro-RO" dirty="0">
                <a:latin typeface="Times New Roman" panose="02020603050405020304" pitchFamily="18" charset="0"/>
                <a:cs typeface="Times New Roman" panose="02020603050405020304" pitchFamily="18" charset="0"/>
              </a:rPr>
              <a:t> (ICAR). Estimarea producției medii totale de lapte obținută pe lactația luată în considerare s-a realizat folosind metoda descrisă de </a:t>
            </a:r>
            <a:r>
              <a:rPr lang="ro-RO" dirty="0" err="1">
                <a:latin typeface="Times New Roman" panose="02020603050405020304" pitchFamily="18" charset="0"/>
                <a:cs typeface="Times New Roman" panose="02020603050405020304" pitchFamily="18" charset="0"/>
              </a:rPr>
              <a:t>Fleischmann</a:t>
            </a:r>
            <a:r>
              <a:rPr lang="ro-RO" dirty="0">
                <a:latin typeface="Times New Roman" panose="02020603050405020304" pitchFamily="18" charset="0"/>
                <a:cs typeface="Times New Roman" panose="02020603050405020304" pitchFamily="18" charset="0"/>
              </a:rPr>
              <a:t>. Pentru analiza </a:t>
            </a:r>
            <a:r>
              <a:rPr lang="ro-RO" dirty="0" err="1">
                <a:latin typeface="Times New Roman" panose="02020603050405020304" pitchFamily="18" charset="0"/>
                <a:cs typeface="Times New Roman" panose="02020603050405020304" pitchFamily="18" charset="0"/>
              </a:rPr>
              <a:t>calităţii</a:t>
            </a:r>
            <a:r>
              <a:rPr lang="ro-RO" dirty="0">
                <a:latin typeface="Times New Roman" panose="02020603050405020304" pitchFamily="18" charset="0"/>
                <a:cs typeface="Times New Roman" panose="02020603050405020304" pitchFamily="18" charset="0"/>
              </a:rPr>
              <a:t> laptelui au fost efectuate determinări la fiecare control (5 probe de lapte/control/lotul martor și 7 probe de lapte/control/loturile experimentale) privind </a:t>
            </a:r>
            <a:r>
              <a:rPr lang="ro-RO" dirty="0" err="1">
                <a:latin typeface="Times New Roman" panose="02020603050405020304" pitchFamily="18" charset="0"/>
                <a:cs typeface="Times New Roman" panose="02020603050405020304" pitchFamily="18" charset="0"/>
              </a:rPr>
              <a:t>compoziţia</a:t>
            </a:r>
            <a:r>
              <a:rPr lang="ro-RO" dirty="0">
                <a:latin typeface="Times New Roman" panose="02020603050405020304" pitchFamily="18" charset="0"/>
                <a:cs typeface="Times New Roman" panose="02020603050405020304" pitchFamily="18" charset="0"/>
              </a:rPr>
              <a:t> chimică a laptelui în principalii </a:t>
            </a:r>
            <a:r>
              <a:rPr lang="ro-RO" dirty="0" err="1">
                <a:latin typeface="Times New Roman" panose="02020603050405020304" pitchFamily="18" charset="0"/>
                <a:cs typeface="Times New Roman" panose="02020603050405020304" pitchFamily="18" charset="0"/>
              </a:rPr>
              <a:t>constituienţi</a:t>
            </a:r>
            <a:r>
              <a:rPr lang="ro-RO" dirty="0">
                <a:latin typeface="Times New Roman" panose="02020603050405020304" pitchFamily="18" charset="0"/>
                <a:cs typeface="Times New Roman" panose="02020603050405020304" pitchFamily="18" charset="0"/>
              </a:rPr>
              <a:t>, respectiv </a:t>
            </a:r>
            <a:r>
              <a:rPr lang="ro-RO" dirty="0" err="1">
                <a:latin typeface="Times New Roman" panose="02020603050405020304" pitchFamily="18" charset="0"/>
                <a:cs typeface="Times New Roman" panose="02020603050405020304" pitchFamily="18" charset="0"/>
              </a:rPr>
              <a:t>substanţă</a:t>
            </a:r>
            <a:r>
              <a:rPr lang="ro-RO" dirty="0">
                <a:latin typeface="Times New Roman" panose="02020603050405020304" pitchFamily="18" charset="0"/>
                <a:cs typeface="Times New Roman" panose="02020603050405020304" pitchFamily="18" charset="0"/>
              </a:rPr>
              <a:t> uscată, iar în cadrul </a:t>
            </a:r>
            <a:r>
              <a:rPr lang="ro-RO" dirty="0" err="1">
                <a:latin typeface="Times New Roman" panose="02020603050405020304" pitchFamily="18" charset="0"/>
                <a:cs typeface="Times New Roman" panose="02020603050405020304" pitchFamily="18" charset="0"/>
              </a:rPr>
              <a:t>substanţei</a:t>
            </a:r>
            <a:r>
              <a:rPr lang="ro-RO" dirty="0">
                <a:latin typeface="Times New Roman" panose="02020603050405020304" pitchFamily="18" charset="0"/>
                <a:cs typeface="Times New Roman" panose="02020603050405020304" pitchFamily="18" charset="0"/>
              </a:rPr>
              <a:t> uscate a </a:t>
            </a:r>
            <a:r>
              <a:rPr lang="ro-RO" dirty="0" err="1">
                <a:latin typeface="Times New Roman" panose="02020603050405020304" pitchFamily="18" charset="0"/>
                <a:cs typeface="Times New Roman" panose="02020603050405020304" pitchFamily="18" charset="0"/>
              </a:rPr>
              <a:t>conţinutului</a:t>
            </a:r>
            <a:r>
              <a:rPr lang="ro-RO" dirty="0">
                <a:latin typeface="Times New Roman" panose="02020603050405020304" pitchFamily="18" charset="0"/>
                <a:cs typeface="Times New Roman" panose="02020603050405020304" pitchFamily="18" charset="0"/>
              </a:rPr>
              <a:t> de grăsime, proteină, lactoză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săruri minerale</a:t>
            </a:r>
            <a:r>
              <a:rPr lang="ro-RO"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764704"/>
            <a:ext cx="8568952" cy="5355312"/>
          </a:xfrm>
          <a:prstGeom prst="rect">
            <a:avLst/>
          </a:prstGeom>
        </p:spPr>
        <p:txBody>
          <a:bodyPr wrap="square">
            <a:spAutoFit/>
          </a:bodyPr>
          <a:lstStyle/>
          <a:p>
            <a:pPr algn="just"/>
            <a:r>
              <a:rPr lang="ro-RO" i="1" dirty="0">
                <a:latin typeface="Times New Roman" panose="02020603050405020304" pitchFamily="18" charset="0"/>
                <a:cs typeface="Times New Roman" panose="02020603050405020304" pitchFamily="18" charset="0"/>
              </a:rPr>
              <a:t>Evaluarea producției de masă verde</a:t>
            </a:r>
            <a:r>
              <a:rPr lang="ro-RO" dirty="0">
                <a:latin typeface="Times New Roman" panose="02020603050405020304" pitchFamily="18" charset="0"/>
                <a:cs typeface="Times New Roman" panose="02020603050405020304" pitchFamily="18" charset="0"/>
              </a:rPr>
              <a:t>. Evaluarea producției de masă verde obținută pentru fiecare din cele 4 loturi de pajiști permanente s-a făcut după metodologia clasică (Bărbulescu și col., 1983) prin recoltarea la fiecare coasă sau ciclu de pășunat (o dată pe lună), a unor suprafețe de câte 10 m</a:t>
            </a:r>
            <a:r>
              <a:rPr lang="ro-RO" baseline="30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 din 5 puncte (în funcție de gradul de uniformitate a vegetației și de suprafața considerată) amplasate pe diagonala pajiștii. Producția rezultată din toate punctele de control se cântărește, se împarte apoi la suprafață totală recoltată și se obține producția de masă verde la metru pătrat (m2) notată cu G. Prin înmulțirea producției de masă verde la metru pătrat în kilograme de la fiecare coasă (G1,2,3....) cu suprafața unui hectar (10 000 m</a:t>
            </a:r>
            <a:r>
              <a:rPr lang="ro-RO" baseline="30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 se obține producția la hectar  pe cicluri (C1,2,3....) sau coase și este exprimată în kg/ha. Ulterior, prin adunarea tuturor ciclurilor (C1 + C2 + C3 + ....) sau coaselor se obține producția de masă verde totală anuală la hectar (C) care poate fi </a:t>
            </a:r>
            <a:r>
              <a:rPr lang="ro-RO" dirty="0" err="1">
                <a:latin typeface="Times New Roman" panose="02020603050405020304" pitchFamily="18" charset="0"/>
                <a:cs typeface="Times New Roman" panose="02020603050405020304" pitchFamily="18" charset="0"/>
              </a:rPr>
              <a:t>expimată</a:t>
            </a:r>
            <a:r>
              <a:rPr lang="ro-RO" dirty="0">
                <a:latin typeface="Times New Roman" panose="02020603050405020304" pitchFamily="18" charset="0"/>
                <a:cs typeface="Times New Roman" panose="02020603050405020304" pitchFamily="18" charset="0"/>
              </a:rPr>
              <a:t> în kg/ha sau tone/ha.</a:t>
            </a:r>
            <a:endParaRPr lang="en-US" dirty="0">
              <a:latin typeface="Times New Roman" panose="02020603050405020304" pitchFamily="18" charset="0"/>
              <a:cs typeface="Times New Roman" panose="02020603050405020304" pitchFamily="18" charset="0"/>
            </a:endParaRPr>
          </a:p>
          <a:p>
            <a:pPr algn="just"/>
            <a:r>
              <a:rPr lang="ro-RO" i="1" dirty="0">
                <a:latin typeface="Times New Roman" panose="02020603050405020304" pitchFamily="18" charset="0"/>
                <a:cs typeface="Times New Roman" panose="02020603050405020304" pitchFamily="18" charset="0"/>
              </a:rPr>
              <a:t>Analiza gradului de bunăstare a animalelor</a:t>
            </a:r>
            <a:r>
              <a:rPr lang="ro-RO" dirty="0">
                <a:latin typeface="Times New Roman" panose="02020603050405020304" pitchFamily="18" charset="0"/>
                <a:cs typeface="Times New Roman" panose="02020603050405020304" pitchFamily="18" charset="0"/>
              </a:rPr>
              <a:t>. Analiza gradului de bunăstare a animalelor din cele 4 loturi a constat în analiza tehnologiei de întreținere a animalelor pe parcursul experienței și stabilirea incidenței principalelor </a:t>
            </a:r>
            <a:r>
              <a:rPr lang="ro-RO" dirty="0" err="1">
                <a:latin typeface="Times New Roman" panose="02020603050405020304" pitchFamily="18" charset="0"/>
                <a:cs typeface="Times New Roman" panose="02020603050405020304" pitchFamily="18" charset="0"/>
              </a:rPr>
              <a:t>tehnopatii</a:t>
            </a:r>
            <a:r>
              <a:rPr lang="ro-RO" dirty="0">
                <a:latin typeface="Times New Roman" panose="02020603050405020304" pitchFamily="18" charset="0"/>
                <a:cs typeface="Times New Roman" panose="02020603050405020304" pitchFamily="18" charset="0"/>
              </a:rPr>
              <a:t> (parazitism gastrointestinal, pneumonii, mastite, șchiopături, mortalități, sacrificări de necesitate).</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Datele obținute în urma determinărilor efectuate au fost prelucrate conform metodologiei clasice fiecărui tip de determinare, iar ulterior acestea au fost interpretate prin comparare cu datele din literatura de specialitate.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712968" cy="104644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REZULTATE OBȚINUTE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ro-RO" sz="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Analiza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performanțelor producției cantitative și calitative de lapte la oile din rasa Țigaie </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ruginie</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39552" y="1268760"/>
            <a:ext cx="8352928" cy="2465466"/>
          </a:xfrm>
          <a:prstGeom prst="rect">
            <a:avLst/>
          </a:prstGeom>
        </p:spPr>
      </p:pic>
      <p:pic>
        <p:nvPicPr>
          <p:cNvPr id="4" name="Picture 3"/>
          <p:cNvPicPr>
            <a:picLocks noChangeAspect="1"/>
          </p:cNvPicPr>
          <p:nvPr/>
        </p:nvPicPr>
        <p:blipFill>
          <a:blip r:embed="rId3"/>
          <a:stretch>
            <a:fillRect/>
          </a:stretch>
        </p:blipFill>
        <p:spPr>
          <a:xfrm>
            <a:off x="323528" y="3734226"/>
            <a:ext cx="8568952" cy="2935134"/>
          </a:xfrm>
          <a:prstGeom prst="rect">
            <a:avLst/>
          </a:prstGeom>
        </p:spPr>
      </p:pic>
    </p:spTree>
    <p:extLst>
      <p:ext uri="{BB962C8B-B14F-4D97-AF65-F5344CB8AC3E}">
        <p14:creationId xmlns:p14="http://schemas.microsoft.com/office/powerpoint/2010/main" val="192097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16459" y="260648"/>
            <a:ext cx="7878018" cy="3672408"/>
          </a:xfrm>
          <a:prstGeom prst="rect">
            <a:avLst/>
          </a:prstGeom>
        </p:spPr>
      </p:pic>
      <p:pic>
        <p:nvPicPr>
          <p:cNvPr id="4" name="Picture 3"/>
          <p:cNvPicPr>
            <a:picLocks noChangeAspect="1"/>
          </p:cNvPicPr>
          <p:nvPr/>
        </p:nvPicPr>
        <p:blipFill>
          <a:blip r:embed="rId3"/>
          <a:stretch>
            <a:fillRect/>
          </a:stretch>
        </p:blipFill>
        <p:spPr>
          <a:xfrm>
            <a:off x="683568" y="4221088"/>
            <a:ext cx="7543800" cy="1924050"/>
          </a:xfrm>
          <a:prstGeom prst="rect">
            <a:avLst/>
          </a:prstGeom>
        </p:spPr>
      </p:pic>
    </p:spTree>
    <p:extLst>
      <p:ext uri="{BB962C8B-B14F-4D97-AF65-F5344CB8AC3E}">
        <p14:creationId xmlns:p14="http://schemas.microsoft.com/office/powerpoint/2010/main" val="419008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528" y="260648"/>
            <a:ext cx="8127107" cy="2808312"/>
          </a:xfrm>
          <a:prstGeom prst="rect">
            <a:avLst/>
          </a:prstGeom>
        </p:spPr>
      </p:pic>
      <p:pic>
        <p:nvPicPr>
          <p:cNvPr id="3" name="Picture 2"/>
          <p:cNvPicPr>
            <a:picLocks noChangeAspect="1"/>
          </p:cNvPicPr>
          <p:nvPr/>
        </p:nvPicPr>
        <p:blipFill>
          <a:blip r:embed="rId3"/>
          <a:stretch>
            <a:fillRect/>
          </a:stretch>
        </p:blipFill>
        <p:spPr>
          <a:xfrm>
            <a:off x="323528" y="3284984"/>
            <a:ext cx="8181448" cy="3340968"/>
          </a:xfrm>
          <a:prstGeom prst="rect">
            <a:avLst/>
          </a:prstGeom>
        </p:spPr>
      </p:pic>
    </p:spTree>
    <p:extLst>
      <p:ext uri="{BB962C8B-B14F-4D97-AF65-F5344CB8AC3E}">
        <p14:creationId xmlns:p14="http://schemas.microsoft.com/office/powerpoint/2010/main" val="762623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260648"/>
            <a:ext cx="8136904" cy="6272361"/>
          </a:xfrm>
          <a:prstGeom prst="rect">
            <a:avLst/>
          </a:prstGeom>
        </p:spPr>
      </p:pic>
    </p:spTree>
    <p:extLst>
      <p:ext uri="{BB962C8B-B14F-4D97-AF65-F5344CB8AC3E}">
        <p14:creationId xmlns:p14="http://schemas.microsoft.com/office/powerpoint/2010/main" val="941020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404664"/>
            <a:ext cx="8280920" cy="6264697"/>
          </a:xfrm>
          <a:prstGeom prst="rect">
            <a:avLst/>
          </a:prstGeom>
        </p:spPr>
      </p:pic>
    </p:spTree>
    <p:extLst>
      <p:ext uri="{BB962C8B-B14F-4D97-AF65-F5344CB8AC3E}">
        <p14:creationId xmlns:p14="http://schemas.microsoft.com/office/powerpoint/2010/main" val="4200467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52928" cy="646331"/>
          </a:xfrm>
          <a:prstGeom prst="rect">
            <a:avLst/>
          </a:prstGeom>
        </p:spPr>
        <p:txBody>
          <a:bodyPr wrap="square">
            <a:spAutoFit/>
          </a:bodyPr>
          <a:lstStyle/>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 Evaluarea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productivității pajiștilor și a calității furajelor din variantele experimentale</a:t>
            </a:r>
            <a:endPar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95536" y="834971"/>
            <a:ext cx="8352928" cy="5546357"/>
          </a:xfrm>
          <a:prstGeom prst="rect">
            <a:avLst/>
          </a:prstGeom>
        </p:spPr>
      </p:pic>
    </p:spTree>
    <p:extLst>
      <p:ext uri="{BB962C8B-B14F-4D97-AF65-F5344CB8AC3E}">
        <p14:creationId xmlns:p14="http://schemas.microsoft.com/office/powerpoint/2010/main" val="354695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3568" y="260648"/>
            <a:ext cx="7848872" cy="6409903"/>
          </a:xfrm>
          <a:prstGeom prst="rect">
            <a:avLst/>
          </a:prstGeom>
        </p:spPr>
      </p:pic>
    </p:spTree>
    <p:extLst>
      <p:ext uri="{BB962C8B-B14F-4D97-AF65-F5344CB8AC3E}">
        <p14:creationId xmlns:p14="http://schemas.microsoft.com/office/powerpoint/2010/main" val="2376099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332656"/>
            <a:ext cx="8136904" cy="6048672"/>
          </a:xfrm>
          <a:prstGeom prst="rect">
            <a:avLst/>
          </a:prstGeom>
        </p:spPr>
      </p:pic>
    </p:spTree>
    <p:extLst>
      <p:ext uri="{BB962C8B-B14F-4D97-AF65-F5344CB8AC3E}">
        <p14:creationId xmlns:p14="http://schemas.microsoft.com/office/powerpoint/2010/main" val="3481098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520" y="260648"/>
            <a:ext cx="8280920" cy="3428181"/>
          </a:xfrm>
          <a:prstGeom prst="rect">
            <a:avLst/>
          </a:prstGeom>
        </p:spPr>
      </p:pic>
      <p:sp>
        <p:nvSpPr>
          <p:cNvPr id="3" name="Rectangle 2"/>
          <p:cNvSpPr/>
          <p:nvPr/>
        </p:nvSpPr>
        <p:spPr>
          <a:xfrm>
            <a:off x="323528" y="4005064"/>
            <a:ext cx="8208912" cy="2554545"/>
          </a:xfrm>
          <a:prstGeom prst="rect">
            <a:avLst/>
          </a:prstGeom>
        </p:spPr>
        <p:txBody>
          <a:bodyPr wrap="square">
            <a:spAutoFit/>
          </a:bodyPr>
          <a:lstStyle/>
          <a:p>
            <a:pPr indent="457200" algn="just">
              <a:spcAft>
                <a:spcPts val="0"/>
              </a:spcAft>
            </a:pPr>
            <a:r>
              <a:rPr lang="ro-RO"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Cantitatea consumată lunar de masă verde a fost relativ apropiată la toate cele 4 loturi, respectiv în luna iunie fiind de 6,76 kg/cap/zi la animalele din lotul martor </a:t>
            </a:r>
            <a:r>
              <a:rPr lang="ro-RO"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şi</a:t>
            </a:r>
            <a:r>
              <a:rPr lang="ro-RO"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6,57 kg/cap/zi la animalele din loturile experimentale, în luna iulie fiind de 6,77 kg/cap/zi la animalele din lotul martor și 6,58 kg/cap/zi la animalele din loturile experimentale, în luna august fiind de 3,09 kg/cap/zi la animalele din lotul martor </a:t>
            </a:r>
            <a:r>
              <a:rPr lang="ro-RO"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şi</a:t>
            </a:r>
            <a:r>
              <a:rPr lang="ro-RO"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2,80 kg/cap/zi la animalele din loturile experimentale, iar în luna septembrie fiind de 3,19 kg/cap/zi la animalele din lotul martor și 2,90 kg/cap/zi la animalele din loturile experimentale.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just"/>
            <a:r>
              <a:rPr lang="ro-RO" sz="1600" dirty="0">
                <a:solidFill>
                  <a:srgbClr val="000000"/>
                </a:solidFill>
                <a:latin typeface="Times New Roman" panose="02020603050405020304" pitchFamily="18" charset="0"/>
                <a:ea typeface="Calibri" panose="020F0502020204030204" pitchFamily="34" charset="0"/>
              </a:rPr>
              <a:t> </a:t>
            </a:r>
            <a:r>
              <a:rPr lang="ro-RO" sz="1600" dirty="0" smtClean="0">
                <a:solidFill>
                  <a:srgbClr val="000000"/>
                </a:solidFill>
                <a:latin typeface="Times New Roman" panose="02020603050405020304" pitchFamily="18" charset="0"/>
                <a:ea typeface="Calibri" panose="020F0502020204030204" pitchFamily="34" charset="0"/>
              </a:rPr>
              <a:t>         În </a:t>
            </a:r>
            <a:r>
              <a:rPr lang="ro-RO" sz="1600" dirty="0">
                <a:solidFill>
                  <a:srgbClr val="000000"/>
                </a:solidFill>
                <a:latin typeface="Times New Roman" panose="02020603050405020304" pitchFamily="18" charset="0"/>
                <a:ea typeface="Calibri" panose="020F0502020204030204" pitchFamily="34" charset="0"/>
              </a:rPr>
              <a:t>concluzie, influența cea mai bună asupra producției de masă verde la hectar a avut-o varianta de fertilizare aplicată la lotul 4 </a:t>
            </a:r>
            <a:r>
              <a:rPr lang="ro-RO" sz="1600" i="1" dirty="0">
                <a:solidFill>
                  <a:srgbClr val="000000"/>
                </a:solidFill>
                <a:latin typeface="Times New Roman" panose="02020603050405020304" pitchFamily="18" charset="0"/>
                <a:ea typeface="Calibri" panose="020F0502020204030204" pitchFamily="34" charset="0"/>
              </a:rPr>
              <a:t>– pășune fertilizată cu îngrășăminte organice (15 tone gunoi de grajd/hectar) + supraînsămânțare.</a:t>
            </a:r>
            <a:endParaRPr lang="en-US" sz="1600" dirty="0"/>
          </a:p>
        </p:txBody>
      </p:sp>
    </p:spTree>
    <p:extLst>
      <p:ext uri="{BB962C8B-B14F-4D97-AF65-F5344CB8AC3E}">
        <p14:creationId xmlns:p14="http://schemas.microsoft.com/office/powerpoint/2010/main" val="4022476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6632"/>
            <a:ext cx="8424936" cy="646331"/>
          </a:xfrm>
          <a:prstGeom prst="rect">
            <a:avLst/>
          </a:prstGeom>
        </p:spPr>
        <p:txBody>
          <a:bodyPr wrap="square">
            <a:spAutoFit/>
          </a:bodyPr>
          <a:lstStyle/>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3.3.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Analiza gradului de bunăstare a oilor din rasa Țigaie ruginie (parazitism gastrointestinal și alte </a:t>
            </a:r>
            <a:r>
              <a:rPr lang="ro-RO"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tehnopatii</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rata de mortalitate și sacrificări de necesitate).</a:t>
            </a:r>
          </a:p>
        </p:txBody>
      </p:sp>
      <p:pic>
        <p:nvPicPr>
          <p:cNvPr id="3" name="Picture 2"/>
          <p:cNvPicPr>
            <a:picLocks noChangeAspect="1"/>
          </p:cNvPicPr>
          <p:nvPr/>
        </p:nvPicPr>
        <p:blipFill>
          <a:blip r:embed="rId2"/>
          <a:stretch>
            <a:fillRect/>
          </a:stretch>
        </p:blipFill>
        <p:spPr>
          <a:xfrm>
            <a:off x="467544" y="1124744"/>
            <a:ext cx="8280920" cy="5184577"/>
          </a:xfrm>
          <a:prstGeom prst="rect">
            <a:avLst/>
          </a:prstGeom>
        </p:spPr>
      </p:pic>
    </p:spTree>
    <p:extLst>
      <p:ext uri="{BB962C8B-B14F-4D97-AF65-F5344CB8AC3E}">
        <p14:creationId xmlns:p14="http://schemas.microsoft.com/office/powerpoint/2010/main" val="2602667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528" y="188640"/>
            <a:ext cx="8424936" cy="6408713"/>
          </a:xfrm>
          <a:prstGeom prst="rect">
            <a:avLst/>
          </a:prstGeom>
        </p:spPr>
      </p:pic>
    </p:spTree>
    <p:extLst>
      <p:ext uri="{BB962C8B-B14F-4D97-AF65-F5344CB8AC3E}">
        <p14:creationId xmlns:p14="http://schemas.microsoft.com/office/powerpoint/2010/main" val="1950902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952" y="188640"/>
            <a:ext cx="1518364" cy="369332"/>
          </a:xfrm>
          <a:prstGeom prst="rect">
            <a:avLst/>
          </a:prstGeom>
        </p:spPr>
        <p:txBody>
          <a:bodyPr wrap="none">
            <a:spAutoFit/>
          </a:bodyPr>
          <a:lstStyle/>
          <a:p>
            <a:pPr algn="ctr">
              <a:spcAft>
                <a:spcPts val="0"/>
              </a:spcAft>
            </a:pPr>
            <a:r>
              <a:rPr lang="ro-RO" b="1" dirty="0">
                <a:solidFill>
                  <a:srgbClr val="0070C0"/>
                </a:solidFill>
                <a:latin typeface="Times New Roman" panose="02020603050405020304" pitchFamily="18" charset="0"/>
                <a:cs typeface="Times New Roman" panose="02020603050405020304" pitchFamily="18" charset="0"/>
              </a:rPr>
              <a:t>CONCLUZII</a:t>
            </a:r>
            <a:endParaRPr lang="ro-RO" b="1" dirty="0">
              <a:solidFill>
                <a:srgbClr val="0070C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23528" y="620688"/>
            <a:ext cx="8496944" cy="5976664"/>
          </a:xfrm>
          <a:prstGeom prst="rect">
            <a:avLst/>
          </a:prstGeom>
        </p:spPr>
      </p:pic>
    </p:spTree>
    <p:extLst>
      <p:ext uri="{BB962C8B-B14F-4D97-AF65-F5344CB8AC3E}">
        <p14:creationId xmlns:p14="http://schemas.microsoft.com/office/powerpoint/2010/main" val="886516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5536" y="571500"/>
            <a:ext cx="8352928" cy="5715000"/>
          </a:xfrm>
          <a:prstGeom prst="rect">
            <a:avLst/>
          </a:prstGeom>
        </p:spPr>
      </p:pic>
    </p:spTree>
    <p:extLst>
      <p:ext uri="{BB962C8B-B14F-4D97-AF65-F5344CB8AC3E}">
        <p14:creationId xmlns:p14="http://schemas.microsoft.com/office/powerpoint/2010/main" val="18842041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1262</TotalTime>
  <Words>996</Words>
  <Application>Microsoft Office PowerPoint</Application>
  <PresentationFormat>On-screen Show (4:3)</PresentationFormat>
  <Paragraphs>68</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Raducuta Ion</cp:lastModifiedBy>
  <cp:revision>137</cp:revision>
  <dcterms:created xsi:type="dcterms:W3CDTF">2019-11-05T21:23:16Z</dcterms:created>
  <dcterms:modified xsi:type="dcterms:W3CDTF">2024-10-24T14:20:01Z</dcterms:modified>
</cp:coreProperties>
</file>