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sldIdLst>
    <p:sldId id="256" r:id="rId2"/>
    <p:sldId id="257" r:id="rId3"/>
    <p:sldId id="258" r:id="rId4"/>
    <p:sldId id="259" r:id="rId5"/>
    <p:sldId id="287" r:id="rId6"/>
    <p:sldId id="260" r:id="rId7"/>
    <p:sldId id="261" r:id="rId8"/>
    <p:sldId id="262" r:id="rId9"/>
    <p:sldId id="263" r:id="rId10"/>
    <p:sldId id="26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88" r:id="rId24"/>
    <p:sldId id="289" r:id="rId25"/>
    <p:sldId id="290" r:id="rId26"/>
    <p:sldId id="291" r:id="rId27"/>
    <p:sldId id="292" r:id="rId28"/>
    <p:sldId id="293" r:id="rId29"/>
    <p:sldId id="294" r:id="rId30"/>
    <p:sldId id="295" r:id="rId31"/>
    <p:sldId id="296" r:id="rId32"/>
    <p:sldId id="297" r:id="rId33"/>
    <p:sldId id="298" r:id="rId34"/>
    <p:sldId id="299" r:id="rId35"/>
    <p:sldId id="300"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 mediu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5" d="100"/>
          <a:sy n="85" d="100"/>
        </p:scale>
        <p:origin x="1406"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oleObject" Target="file:///E:\D\Plan%20sectorial\ADER%202023-2026\Bacau\2025\Oct\ADER%207.1.6-MONTE%20202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E:\D\Plan%20sectorial\ADER%202023-2026\Bacau\2025\Oct\MASURATORI%20CORPORALE%20LA%20FATARE-%20miei%202025.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Registru1" TargetMode="External"/><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Foaie1!$A$2</c:f>
              <c:strCache>
                <c:ptCount val="1"/>
                <c:pt idx="0">
                  <c:v>al 2-le ciclu</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ro-R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Foaie1!$B$1:$D$1</c:f>
              <c:strCache>
                <c:ptCount val="3"/>
                <c:pt idx="0">
                  <c:v>L1</c:v>
                </c:pt>
                <c:pt idx="1">
                  <c:v>L2</c:v>
                </c:pt>
                <c:pt idx="2">
                  <c:v>L3</c:v>
                </c:pt>
              </c:strCache>
            </c:strRef>
          </c:cat>
          <c:val>
            <c:numRef>
              <c:f>Foaie1!$B$2:$D$2</c:f>
              <c:numCache>
                <c:formatCode>General</c:formatCode>
                <c:ptCount val="3"/>
                <c:pt idx="0">
                  <c:v>66.67</c:v>
                </c:pt>
                <c:pt idx="1">
                  <c:v>33.33</c:v>
                </c:pt>
                <c:pt idx="2">
                  <c:v>58.34</c:v>
                </c:pt>
              </c:numCache>
            </c:numRef>
          </c:val>
          <c:extLst>
            <c:ext xmlns:c16="http://schemas.microsoft.com/office/drawing/2014/chart" uri="{C3380CC4-5D6E-409C-BE32-E72D297353CC}">
              <c16:uniqueId val="{00000000-B166-4CD2-AC1C-A18AFA769398}"/>
            </c:ext>
          </c:extLst>
        </c:ser>
        <c:ser>
          <c:idx val="1"/>
          <c:order val="1"/>
          <c:tx>
            <c:strRef>
              <c:f>Foaie1!$A$3</c:f>
              <c:strCache>
                <c:ptCount val="1"/>
                <c:pt idx="0">
                  <c:v>1 ciclu</c:v>
                </c:pt>
              </c:strCache>
            </c:strRef>
          </c:tx>
          <c:spPr>
            <a:solidFill>
              <a:schemeClr val="accent2">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chemeClr val="lt1"/>
                    </a:solidFill>
                    <a:latin typeface="+mn-lt"/>
                    <a:ea typeface="+mn-ea"/>
                    <a:cs typeface="+mn-cs"/>
                  </a:defRPr>
                </a:pPr>
                <a:endParaRPr lang="ro-R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Foaie1!$B$1:$D$1</c:f>
              <c:strCache>
                <c:ptCount val="3"/>
                <c:pt idx="0">
                  <c:v>L1</c:v>
                </c:pt>
                <c:pt idx="1">
                  <c:v>L2</c:v>
                </c:pt>
                <c:pt idx="2">
                  <c:v>L3</c:v>
                </c:pt>
              </c:strCache>
            </c:strRef>
          </c:cat>
          <c:val>
            <c:numRef>
              <c:f>Foaie1!$B$3:$D$3</c:f>
              <c:numCache>
                <c:formatCode>General</c:formatCode>
                <c:ptCount val="3"/>
                <c:pt idx="0">
                  <c:v>33.33</c:v>
                </c:pt>
                <c:pt idx="1">
                  <c:v>66.67</c:v>
                </c:pt>
                <c:pt idx="2">
                  <c:v>41.66</c:v>
                </c:pt>
              </c:numCache>
            </c:numRef>
          </c:val>
          <c:extLst>
            <c:ext xmlns:c16="http://schemas.microsoft.com/office/drawing/2014/chart" uri="{C3380CC4-5D6E-409C-BE32-E72D297353CC}">
              <c16:uniqueId val="{00000001-B166-4CD2-AC1C-A18AFA769398}"/>
            </c:ext>
          </c:extLst>
        </c:ser>
        <c:dLbls>
          <c:dLblPos val="inEnd"/>
          <c:showLegendKey val="0"/>
          <c:showVal val="1"/>
          <c:showCatName val="0"/>
          <c:showSerName val="0"/>
          <c:showPercent val="0"/>
          <c:showBubbleSize val="0"/>
        </c:dLbls>
        <c:gapWidth val="65"/>
        <c:axId val="650208624"/>
        <c:axId val="655207224"/>
      </c:barChart>
      <c:catAx>
        <c:axId val="650208624"/>
        <c:scaling>
          <c:orientation val="minMax"/>
        </c:scaling>
        <c:delete val="0"/>
        <c:axPos val="l"/>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900" b="0" i="0" u="none" strike="noStrike" kern="1200" cap="all" baseline="0">
                <a:solidFill>
                  <a:schemeClr val="dk1">
                    <a:lumMod val="75000"/>
                    <a:lumOff val="25000"/>
                  </a:schemeClr>
                </a:solidFill>
                <a:latin typeface="+mn-lt"/>
                <a:ea typeface="+mn-ea"/>
                <a:cs typeface="+mn-cs"/>
              </a:defRPr>
            </a:pPr>
            <a:endParaRPr lang="ro-RO"/>
          </a:p>
        </c:txPr>
        <c:crossAx val="655207224"/>
        <c:crosses val="autoZero"/>
        <c:auto val="1"/>
        <c:lblAlgn val="ctr"/>
        <c:lblOffset val="100"/>
        <c:noMultiLvlLbl val="0"/>
      </c:catAx>
      <c:valAx>
        <c:axId val="655207224"/>
        <c:scaling>
          <c:orientation val="minMax"/>
        </c:scaling>
        <c:delete val="0"/>
        <c:axPos val="b"/>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ro-RO"/>
          </a:p>
        </c:txPr>
        <c:crossAx val="650208624"/>
        <c:crosses val="autoZero"/>
        <c:crossBetween val="between"/>
      </c:valAx>
      <c:spPr>
        <a:noFill/>
        <a:ln>
          <a:noFill/>
        </a:ln>
        <a:effectLst/>
      </c:spPr>
    </c:plotArea>
    <c:legend>
      <c:legendPos val="b"/>
      <c:overlay val="0"/>
      <c:spPr>
        <a:solidFill>
          <a:schemeClr val="lt1">
            <a:lumMod val="95000"/>
            <a:alpha val="39000"/>
          </a:schemeClr>
        </a:solidFill>
        <a:ln>
          <a:noFill/>
        </a:ln>
        <a:effectLst/>
      </c:spPr>
      <c:txPr>
        <a:bodyPr rot="0" spcFirstLastPara="1" vertOverflow="ellipsis" vert="horz" wrap="square" anchor="ctr" anchorCtr="1"/>
        <a:lstStyle/>
        <a:p>
          <a:pPr>
            <a:defRPr sz="900" b="0" i="0" u="none" strike="noStrike" kern="1200" baseline="0">
              <a:solidFill>
                <a:schemeClr val="dk1">
                  <a:lumMod val="75000"/>
                  <a:lumOff val="25000"/>
                </a:schemeClr>
              </a:solidFill>
              <a:latin typeface="+mn-lt"/>
              <a:ea typeface="+mn-ea"/>
              <a:cs typeface="+mn-cs"/>
            </a:defRPr>
          </a:pPr>
          <a:endParaRPr lang="ro-R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ro-R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0"/>
          <c:order val="0"/>
          <c:tx>
            <c:strRef>
              <c:f>Foaie2!$B$1</c:f>
              <c:strCache>
                <c:ptCount val="1"/>
                <c:pt idx="0">
                  <c:v>3 luni</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Foaie2!$A$2:$A$5</c:f>
              <c:strCache>
                <c:ptCount val="4"/>
                <c:pt idx="0">
                  <c:v>L3</c:v>
                </c:pt>
                <c:pt idx="1">
                  <c:v>L2</c:v>
                </c:pt>
                <c:pt idx="2">
                  <c:v>L1</c:v>
                </c:pt>
                <c:pt idx="3">
                  <c:v>L0</c:v>
                </c:pt>
              </c:strCache>
            </c:strRef>
          </c:cat>
          <c:val>
            <c:numRef>
              <c:f>Foaie2!$B$2:$B$5</c:f>
              <c:numCache>
                <c:formatCode>General</c:formatCode>
                <c:ptCount val="4"/>
                <c:pt idx="0">
                  <c:v>14.3</c:v>
                </c:pt>
                <c:pt idx="1">
                  <c:v>18.5</c:v>
                </c:pt>
                <c:pt idx="2">
                  <c:v>14</c:v>
                </c:pt>
                <c:pt idx="3">
                  <c:v>11</c:v>
                </c:pt>
              </c:numCache>
            </c:numRef>
          </c:val>
          <c:extLst>
            <c:ext xmlns:c16="http://schemas.microsoft.com/office/drawing/2014/chart" uri="{C3380CC4-5D6E-409C-BE32-E72D297353CC}">
              <c16:uniqueId val="{00000000-FABF-4E70-8C27-91D2ECB389E1}"/>
            </c:ext>
          </c:extLst>
        </c:ser>
        <c:ser>
          <c:idx val="1"/>
          <c:order val="1"/>
          <c:tx>
            <c:strRef>
              <c:f>Foaie2!$C$1</c:f>
              <c:strCache>
                <c:ptCount val="1"/>
                <c:pt idx="0">
                  <c:v>6 luni</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Foaie2!$A$2:$A$5</c:f>
              <c:strCache>
                <c:ptCount val="4"/>
                <c:pt idx="0">
                  <c:v>L3</c:v>
                </c:pt>
                <c:pt idx="1">
                  <c:v>L2</c:v>
                </c:pt>
                <c:pt idx="2">
                  <c:v>L1</c:v>
                </c:pt>
                <c:pt idx="3">
                  <c:v>L0</c:v>
                </c:pt>
              </c:strCache>
            </c:strRef>
          </c:cat>
          <c:val>
            <c:numRef>
              <c:f>Foaie2!$C$2:$C$5</c:f>
              <c:numCache>
                <c:formatCode>General</c:formatCode>
                <c:ptCount val="4"/>
                <c:pt idx="0">
                  <c:v>10.6</c:v>
                </c:pt>
                <c:pt idx="1">
                  <c:v>15.2</c:v>
                </c:pt>
                <c:pt idx="2">
                  <c:v>13.5</c:v>
                </c:pt>
                <c:pt idx="3">
                  <c:v>9.8000000000000007</c:v>
                </c:pt>
              </c:numCache>
            </c:numRef>
          </c:val>
          <c:extLst>
            <c:ext xmlns:c16="http://schemas.microsoft.com/office/drawing/2014/chart" uri="{C3380CC4-5D6E-409C-BE32-E72D297353CC}">
              <c16:uniqueId val="{00000001-FABF-4E70-8C27-91D2ECB389E1}"/>
            </c:ext>
          </c:extLst>
        </c:ser>
        <c:ser>
          <c:idx val="2"/>
          <c:order val="2"/>
          <c:tx>
            <c:strRef>
              <c:f>Foaie2!$D$1</c:f>
              <c:strCache>
                <c:ptCount val="1"/>
                <c:pt idx="0">
                  <c:v>9 luni</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ro-R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Foaie2!$A$2:$A$5</c:f>
              <c:strCache>
                <c:ptCount val="4"/>
                <c:pt idx="0">
                  <c:v>L3</c:v>
                </c:pt>
                <c:pt idx="1">
                  <c:v>L2</c:v>
                </c:pt>
                <c:pt idx="2">
                  <c:v>L1</c:v>
                </c:pt>
                <c:pt idx="3">
                  <c:v>L0</c:v>
                </c:pt>
              </c:strCache>
            </c:strRef>
          </c:cat>
          <c:val>
            <c:numRef>
              <c:f>Foaie2!$D$2:$D$5</c:f>
              <c:numCache>
                <c:formatCode>General</c:formatCode>
                <c:ptCount val="4"/>
                <c:pt idx="0">
                  <c:v>22.8</c:v>
                </c:pt>
                <c:pt idx="1">
                  <c:v>13.9</c:v>
                </c:pt>
                <c:pt idx="2">
                  <c:v>10.3</c:v>
                </c:pt>
                <c:pt idx="3">
                  <c:v>9.6</c:v>
                </c:pt>
              </c:numCache>
            </c:numRef>
          </c:val>
          <c:extLst>
            <c:ext xmlns:c16="http://schemas.microsoft.com/office/drawing/2014/chart" uri="{C3380CC4-5D6E-409C-BE32-E72D297353CC}">
              <c16:uniqueId val="{00000002-FABF-4E70-8C27-91D2ECB389E1}"/>
            </c:ext>
          </c:extLst>
        </c:ser>
        <c:dLbls>
          <c:dLblPos val="ctr"/>
          <c:showLegendKey val="0"/>
          <c:showVal val="1"/>
          <c:showCatName val="0"/>
          <c:showSerName val="0"/>
          <c:showPercent val="0"/>
          <c:showBubbleSize val="0"/>
        </c:dLbls>
        <c:gapWidth val="182"/>
        <c:overlap val="100"/>
        <c:axId val="718317648"/>
        <c:axId val="718320168"/>
      </c:barChart>
      <c:catAx>
        <c:axId val="7183176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18320168"/>
        <c:crosses val="autoZero"/>
        <c:auto val="1"/>
        <c:lblAlgn val="ctr"/>
        <c:lblOffset val="100"/>
        <c:noMultiLvlLbl val="0"/>
      </c:catAx>
      <c:valAx>
        <c:axId val="7183201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718317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o-RO"/>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o-R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Foaie2!$B$5</c:f>
              <c:strCache>
                <c:ptCount val="1"/>
                <c:pt idx="0">
                  <c:v>3 luni</c:v>
                </c:pt>
              </c:strCache>
            </c:strRef>
          </c:tx>
          <c:spPr>
            <a:ln w="22225" cap="rnd">
              <a:solidFill>
                <a:schemeClr val="accent1"/>
              </a:solidFill>
              <a:round/>
            </a:ln>
            <a:effectLst/>
          </c:spPr>
          <c:marker>
            <c:symbol val="diamond"/>
            <c:size val="6"/>
            <c:spPr>
              <a:solidFill>
                <a:schemeClr val="accent1"/>
              </a:solidFill>
              <a:ln w="9525">
                <a:solidFill>
                  <a:schemeClr val="accent1"/>
                </a:solidFill>
                <a:round/>
              </a:ln>
              <a:effectLst/>
            </c:spPr>
          </c:marker>
          <c:cat>
            <c:strRef>
              <c:f>Foaie2!$A$6:$A$9</c:f>
              <c:strCache>
                <c:ptCount val="4"/>
                <c:pt idx="0">
                  <c:v>L0</c:v>
                </c:pt>
                <c:pt idx="1">
                  <c:v>L1</c:v>
                </c:pt>
                <c:pt idx="2">
                  <c:v>L2</c:v>
                </c:pt>
                <c:pt idx="3">
                  <c:v>L3</c:v>
                </c:pt>
              </c:strCache>
            </c:strRef>
          </c:cat>
          <c:val>
            <c:numRef>
              <c:f>Foaie2!$B$6:$B$9</c:f>
              <c:numCache>
                <c:formatCode>General</c:formatCode>
                <c:ptCount val="4"/>
                <c:pt idx="0">
                  <c:v>32.299999999999997</c:v>
                </c:pt>
                <c:pt idx="1">
                  <c:v>33.1</c:v>
                </c:pt>
                <c:pt idx="2">
                  <c:v>35.6</c:v>
                </c:pt>
                <c:pt idx="3">
                  <c:v>27.1</c:v>
                </c:pt>
              </c:numCache>
            </c:numRef>
          </c:val>
          <c:smooth val="0"/>
          <c:extLst>
            <c:ext xmlns:c16="http://schemas.microsoft.com/office/drawing/2014/chart" uri="{C3380CC4-5D6E-409C-BE32-E72D297353CC}">
              <c16:uniqueId val="{00000000-0B52-4345-97AC-FA1434DB1DE4}"/>
            </c:ext>
          </c:extLst>
        </c:ser>
        <c:ser>
          <c:idx val="1"/>
          <c:order val="1"/>
          <c:tx>
            <c:strRef>
              <c:f>Foaie2!$C$5</c:f>
              <c:strCache>
                <c:ptCount val="1"/>
                <c:pt idx="0">
                  <c:v>6 luni</c:v>
                </c:pt>
              </c:strCache>
            </c:strRef>
          </c:tx>
          <c:spPr>
            <a:ln w="22225" cap="rnd">
              <a:solidFill>
                <a:schemeClr val="accent2"/>
              </a:solidFill>
              <a:round/>
            </a:ln>
            <a:effectLst/>
          </c:spPr>
          <c:marker>
            <c:symbol val="square"/>
            <c:size val="6"/>
            <c:spPr>
              <a:solidFill>
                <a:schemeClr val="accent2"/>
              </a:solidFill>
              <a:ln w="9525">
                <a:solidFill>
                  <a:schemeClr val="accent2"/>
                </a:solidFill>
                <a:round/>
              </a:ln>
              <a:effectLst/>
            </c:spPr>
          </c:marker>
          <c:cat>
            <c:strRef>
              <c:f>Foaie2!$A$6:$A$9</c:f>
              <c:strCache>
                <c:ptCount val="4"/>
                <c:pt idx="0">
                  <c:v>L0</c:v>
                </c:pt>
                <c:pt idx="1">
                  <c:v>L1</c:v>
                </c:pt>
                <c:pt idx="2">
                  <c:v>L2</c:v>
                </c:pt>
                <c:pt idx="3">
                  <c:v>L3</c:v>
                </c:pt>
              </c:strCache>
            </c:strRef>
          </c:cat>
          <c:val>
            <c:numRef>
              <c:f>Foaie2!$C$6:$C$9</c:f>
              <c:numCache>
                <c:formatCode>General</c:formatCode>
                <c:ptCount val="4"/>
                <c:pt idx="0">
                  <c:v>28.7</c:v>
                </c:pt>
                <c:pt idx="1">
                  <c:v>31.9</c:v>
                </c:pt>
                <c:pt idx="2">
                  <c:v>29.6</c:v>
                </c:pt>
                <c:pt idx="3">
                  <c:v>20.100000000000001</c:v>
                </c:pt>
              </c:numCache>
            </c:numRef>
          </c:val>
          <c:smooth val="0"/>
          <c:extLst>
            <c:ext xmlns:c16="http://schemas.microsoft.com/office/drawing/2014/chart" uri="{C3380CC4-5D6E-409C-BE32-E72D297353CC}">
              <c16:uniqueId val="{00000001-0B52-4345-97AC-FA1434DB1DE4}"/>
            </c:ext>
          </c:extLst>
        </c:ser>
        <c:ser>
          <c:idx val="2"/>
          <c:order val="2"/>
          <c:tx>
            <c:strRef>
              <c:f>Foaie2!$D$5</c:f>
              <c:strCache>
                <c:ptCount val="1"/>
                <c:pt idx="0">
                  <c:v>9 luni</c:v>
                </c:pt>
              </c:strCache>
            </c:strRef>
          </c:tx>
          <c:spPr>
            <a:ln w="22225" cap="rnd">
              <a:solidFill>
                <a:schemeClr val="accent3"/>
              </a:solidFill>
              <a:round/>
            </a:ln>
            <a:effectLst/>
          </c:spPr>
          <c:marker>
            <c:symbol val="triangle"/>
            <c:size val="6"/>
            <c:spPr>
              <a:solidFill>
                <a:schemeClr val="accent3"/>
              </a:solidFill>
              <a:ln w="9525">
                <a:solidFill>
                  <a:schemeClr val="accent3"/>
                </a:solidFill>
                <a:round/>
              </a:ln>
              <a:effectLst/>
            </c:spPr>
          </c:marker>
          <c:cat>
            <c:strRef>
              <c:f>Foaie2!$A$6:$A$9</c:f>
              <c:strCache>
                <c:ptCount val="4"/>
                <c:pt idx="0">
                  <c:v>L0</c:v>
                </c:pt>
                <c:pt idx="1">
                  <c:v>L1</c:v>
                </c:pt>
                <c:pt idx="2">
                  <c:v>L2</c:v>
                </c:pt>
                <c:pt idx="3">
                  <c:v>L3</c:v>
                </c:pt>
              </c:strCache>
            </c:strRef>
          </c:cat>
          <c:val>
            <c:numRef>
              <c:f>Foaie2!$D$6:$D$9</c:f>
              <c:numCache>
                <c:formatCode>General</c:formatCode>
                <c:ptCount val="4"/>
                <c:pt idx="0">
                  <c:v>27.9</c:v>
                </c:pt>
                <c:pt idx="1">
                  <c:v>24.1</c:v>
                </c:pt>
                <c:pt idx="2">
                  <c:v>26.9</c:v>
                </c:pt>
                <c:pt idx="3">
                  <c:v>43.4</c:v>
                </c:pt>
              </c:numCache>
            </c:numRef>
          </c:val>
          <c:smooth val="0"/>
          <c:extLst>
            <c:ext xmlns:c16="http://schemas.microsoft.com/office/drawing/2014/chart" uri="{C3380CC4-5D6E-409C-BE32-E72D297353CC}">
              <c16:uniqueId val="{00000002-0B52-4345-97AC-FA1434DB1DE4}"/>
            </c:ext>
          </c:extLst>
        </c:ser>
        <c:dLbls>
          <c:showLegendKey val="0"/>
          <c:showVal val="0"/>
          <c:showCatName val="0"/>
          <c:showSerName val="0"/>
          <c:showPercent val="0"/>
          <c:showBubbleSize val="0"/>
        </c:dLbls>
        <c:marker val="1"/>
        <c:smooth val="0"/>
        <c:axId val="340019512"/>
        <c:axId val="340021672"/>
      </c:lineChart>
      <c:catAx>
        <c:axId val="34001951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800" b="0" i="0" u="none" strike="noStrike" kern="1200" cap="all" spc="120" normalizeH="0" baseline="0">
                <a:solidFill>
                  <a:schemeClr val="tx1">
                    <a:lumMod val="65000"/>
                    <a:lumOff val="35000"/>
                  </a:schemeClr>
                </a:solidFill>
                <a:latin typeface="+mn-lt"/>
                <a:ea typeface="+mn-ea"/>
                <a:cs typeface="+mn-cs"/>
              </a:defRPr>
            </a:pPr>
            <a:endParaRPr lang="ro-RO"/>
          </a:p>
        </c:txPr>
        <c:crossAx val="340021672"/>
        <c:crosses val="autoZero"/>
        <c:auto val="1"/>
        <c:lblAlgn val="ctr"/>
        <c:lblOffset val="100"/>
        <c:noMultiLvlLbl val="0"/>
      </c:catAx>
      <c:valAx>
        <c:axId val="340021672"/>
        <c:scaling>
          <c:orientation val="minMax"/>
        </c:scaling>
        <c:delete val="0"/>
        <c:axPos val="l"/>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crossAx val="340019512"/>
        <c:crosses val="autoZero"/>
        <c:crossBetween val="between"/>
      </c:valAx>
      <c:dTable>
        <c:showHorzBorder val="1"/>
        <c:showVertBorder val="1"/>
        <c:showOutline val="1"/>
        <c:showKeys val="1"/>
        <c:spPr>
          <a:noFill/>
          <a:ln w="9525">
            <a:solidFill>
              <a:schemeClr val="tx1">
                <a:lumMod val="15000"/>
                <a:lumOff val="85000"/>
              </a:schemeClr>
            </a:solidFill>
          </a:ln>
          <a:effectLst/>
        </c:spPr>
        <c:txPr>
          <a:bodyPr rot="0" spcFirstLastPara="1" vertOverflow="ellipsis" vert="horz" wrap="square" anchor="ctr" anchorCtr="1"/>
          <a:lstStyle/>
          <a:p>
            <a:pPr rtl="0">
              <a:defRPr sz="900" b="0" i="0" u="none" strike="noStrike" kern="1200" baseline="0">
                <a:solidFill>
                  <a:schemeClr val="tx1">
                    <a:lumMod val="65000"/>
                    <a:lumOff val="35000"/>
                  </a:schemeClr>
                </a:solidFill>
                <a:latin typeface="+mn-lt"/>
                <a:ea typeface="+mn-ea"/>
                <a:cs typeface="+mn-cs"/>
              </a:defRPr>
            </a:pPr>
            <a:endParaRPr lang="ro-RO"/>
          </a:p>
        </c:txPr>
      </c:dTable>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ro-R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ro-RO"/>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8">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39">
  <cs:axisTitle>
    <cs:lnRef idx="0"/>
    <cs:fillRef idx="0"/>
    <cs:effectRef idx="0"/>
    <cs:fontRef idx="minor">
      <a:schemeClr val="tx1">
        <a:lumMod val="65000"/>
        <a:lumOff val="35000"/>
      </a:schemeClr>
    </cs:fontRef>
    <cs:defRPr sz="900" kern="1200" cap="all"/>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800" kern="1200" cap="all" spc="1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b="0" i="0" u="none" strike="noStrike" kern="1200" baseline="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phClr"/>
      </a:solidFill>
      <a:ln w="9525">
        <a:solidFill>
          <a:schemeClr val="phClr"/>
        </a:solidFill>
        <a:round/>
      </a:ln>
    </cs:spPr>
  </cs:dataPointMarker>
  <cs:dataPointMarkerLayout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15000"/>
            <a:lumOff val="85000"/>
          </a:schemeClr>
        </a:solidFill>
      </a:ln>
    </cs:spPr>
  </cs:downBar>
  <cs:dropLine>
    <cs:lnRef idx="0"/>
    <cs:fillRef idx="0"/>
    <cs:effectRef idx="0"/>
    <cs:fontRef idx="minor">
      <a:schemeClr val="dk1"/>
    </cs:fontRef>
    <cs:spPr>
      <a:ln w="9525">
        <a:solidFill>
          <a:schemeClr val="tx1">
            <a:lumMod val="35000"/>
            <a:lumOff val="65000"/>
          </a:schemeClr>
        </a:solidFill>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cap="all" spc="120" normalizeH="0" baseline="0"/>
  </cs:title>
  <cs:trendline>
    <cs:lnRef idx="0">
      <cs:styleClr val="auto"/>
    </cs:lnRef>
    <cs:fillRef idx="0"/>
    <cs:effectRef idx="0"/>
    <cs:fontRef idx="minor">
      <a:schemeClr val="dk1"/>
    </cs:fontRef>
    <cs:spPr>
      <a:ln w="19050" cap="rnd">
        <a:solidFill>
          <a:schemeClr val="phClr"/>
        </a:solidFill>
        <a:prstDash val="sysDash"/>
      </a:ln>
    </cs:spPr>
  </cs:trendline>
  <cs:trendlineLabel>
    <cs:lnRef idx="0"/>
    <cs:fillRef idx="0"/>
    <cs:effectRef idx="0"/>
    <cs:fontRef idx="minor">
      <a:schemeClr val="tx1">
        <a:lumMod val="65000"/>
        <a:lumOff val="35000"/>
      </a:schemeClr>
    </cs:fontRef>
    <cs:defRPr sz="800"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spPr>
      <a:ln w="9525" cap="flat" cmpd="sng" algn="ctr">
        <a:solidFill>
          <a:schemeClr val="dk1">
            <a:lumMod val="15000"/>
            <a:lumOff val="85000"/>
          </a:schemeClr>
        </a:solidFill>
        <a:round/>
      </a:ln>
    </cs:spPr>
    <cs:defRPr sz="900" kern="1200"/>
  </cs:valueAxis>
  <cs:wall>
    <cs:lnRef idx="0"/>
    <cs:fillRef idx="0"/>
    <cs:effectRef idx="0"/>
    <cs:fontRef idx="minor">
      <a:schemeClr val="dk1"/>
    </cs:fontRef>
  </cs:wall>
</cs:chartStyl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zitiv titlu">
    <p:spTree>
      <p:nvGrpSpPr>
        <p:cNvPr id="1" name=""/>
        <p:cNvGrpSpPr/>
        <p:nvPr/>
      </p:nvGrpSpPr>
      <p:grpSpPr>
        <a:xfrm>
          <a:off x="0" y="0"/>
          <a:ext cx="0" cy="0"/>
          <a:chOff x="0" y="0"/>
          <a:chExt cx="0" cy="0"/>
        </a:xfrm>
      </p:grpSpPr>
      <p:sp>
        <p:nvSpPr>
          <p:cNvPr id="2" name="Title 1"/>
          <p:cNvSpPr>
            <a:spLocks noGrp="1"/>
          </p:cNvSpPr>
          <p:nvPr>
            <p:ph type="ctrTitle"/>
          </p:nvPr>
        </p:nvSpPr>
        <p:spPr>
          <a:xfrm>
            <a:off x="2396319" y="802299"/>
            <a:ext cx="5618515" cy="2541431"/>
          </a:xfrm>
        </p:spPr>
        <p:txBody>
          <a:bodyPr bIns="0" anchor="b">
            <a:normAutofit/>
          </a:bodyPr>
          <a:lstStyle>
            <a:lvl1pPr algn="l">
              <a:defRPr sz="5400"/>
            </a:lvl1pPr>
          </a:lstStyle>
          <a:p>
            <a:r>
              <a:rPr lang="ro-RO"/>
              <a:t>Faceți clic pentru a edita stilul de titlu coordonator</a:t>
            </a:r>
            <a:endParaRPr lang="en-US" dirty="0"/>
          </a:p>
        </p:txBody>
      </p:sp>
      <p:sp>
        <p:nvSpPr>
          <p:cNvPr id="3" name="Subtitle 2"/>
          <p:cNvSpPr>
            <a:spLocks noGrp="1"/>
          </p:cNvSpPr>
          <p:nvPr>
            <p:ph type="subTitle" idx="1"/>
          </p:nvPr>
        </p:nvSpPr>
        <p:spPr>
          <a:xfrm>
            <a:off x="2396319" y="3531205"/>
            <a:ext cx="5618515" cy="977621"/>
          </a:xfrm>
        </p:spPr>
        <p:txBody>
          <a:bodyPr tIns="91440" bIns="91440">
            <a:normAutofit/>
          </a:bodyPr>
          <a:lstStyle>
            <a:lvl1pPr marL="0" indent="0" algn="l">
              <a:buNone/>
              <a:defRPr sz="1600" b="0" cap="all" baseline="0">
                <a:solidFill>
                  <a:schemeClr val="tx1"/>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ro-RO"/>
              <a:t>Faceți clic pentru a edita stilul de subtitlu coordonator</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5" name="Footer Placeholder 4"/>
          <p:cNvSpPr>
            <a:spLocks noGrp="1"/>
          </p:cNvSpPr>
          <p:nvPr>
            <p:ph type="ftr" sz="quarter" idx="11"/>
          </p:nvPr>
        </p:nvSpPr>
        <p:spPr>
          <a:xfrm>
            <a:off x="2396319" y="329308"/>
            <a:ext cx="3086292" cy="309201"/>
          </a:xfrm>
        </p:spPr>
        <p:txBody>
          <a:bodyPr/>
          <a:lstStyle/>
          <a:p>
            <a:endParaRPr lang="en-US" dirty="0"/>
          </a:p>
        </p:txBody>
      </p:sp>
      <p:sp>
        <p:nvSpPr>
          <p:cNvPr id="6" name="Slide Number Placeholder 5"/>
          <p:cNvSpPr>
            <a:spLocks noGrp="1"/>
          </p:cNvSpPr>
          <p:nvPr>
            <p:ph type="sldNum" sz="quarter" idx="12"/>
          </p:nvPr>
        </p:nvSpPr>
        <p:spPr>
          <a:xfrm>
            <a:off x="1434703" y="798973"/>
            <a:ext cx="802005" cy="503578"/>
          </a:xfrm>
        </p:spPr>
        <p:txBody>
          <a:bodyPr/>
          <a:lstStyle/>
          <a:p>
            <a:fld id="{6D22F896-40B5-4ADD-8801-0D06FADFA095}" type="slidenum">
              <a:rPr lang="en-US" smtClean="0"/>
              <a:t>‹#›</a:t>
            </a:fld>
            <a:endParaRPr lang="en-US" dirty="0"/>
          </a:p>
        </p:txBody>
      </p:sp>
      <p:cxnSp>
        <p:nvCxnSpPr>
          <p:cNvPr id="15" name="Straight Connector 14"/>
          <p:cNvCxnSpPr/>
          <p:nvPr/>
        </p:nvCxnSpPr>
        <p:spPr>
          <a:xfrm>
            <a:off x="2396319" y="3528542"/>
            <a:ext cx="5618515"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4363776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u și conțin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Content Placeholder 2"/>
          <p:cNvSpPr>
            <a:spLocks noGrp="1"/>
          </p:cNvSpPr>
          <p:nvPr>
            <p:ph idx="1"/>
          </p:nvPr>
        </p:nvSpPr>
        <p:spPr/>
        <p:txBody>
          <a:bodyPr ancho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1882528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ntet secțiune">
    <p:spTree>
      <p:nvGrpSpPr>
        <p:cNvPr id="1" name=""/>
        <p:cNvGrpSpPr/>
        <p:nvPr/>
      </p:nvGrpSpPr>
      <p:grpSpPr>
        <a:xfrm>
          <a:off x="0" y="0"/>
          <a:ext cx="0" cy="0"/>
          <a:chOff x="0" y="0"/>
          <a:chExt cx="0" cy="0"/>
        </a:xfrm>
      </p:grpSpPr>
      <p:sp>
        <p:nvSpPr>
          <p:cNvPr id="2" name="Title 1"/>
          <p:cNvSpPr>
            <a:spLocks noGrp="1"/>
          </p:cNvSpPr>
          <p:nvPr>
            <p:ph type="title"/>
          </p:nvPr>
        </p:nvSpPr>
        <p:spPr>
          <a:xfrm>
            <a:off x="1443491" y="1756130"/>
            <a:ext cx="5617002" cy="1887950"/>
          </a:xfrm>
        </p:spPr>
        <p:txBody>
          <a:bodyPr anchor="b">
            <a:normAutofit/>
          </a:bodyPr>
          <a:lstStyle>
            <a:lvl1pPr algn="l">
              <a:defRPr sz="3200"/>
            </a:lvl1p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2" y="3806196"/>
            <a:ext cx="5617002" cy="1012929"/>
          </a:xfrm>
        </p:spPr>
        <p:txBody>
          <a:bodyPr tIns="91440">
            <a:normAutofit/>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ro-RO"/>
              <a:t>Faceţi clic pentru a edita Master stiluri text</a:t>
            </a:r>
          </a:p>
        </p:txBody>
      </p:sp>
      <p:sp>
        <p:nvSpPr>
          <p:cNvPr id="4" name="Date Placeholder 3"/>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1443491" y="3804985"/>
            <a:ext cx="561700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0796567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uă tipuri de conținut">
    <p:spTree>
      <p:nvGrpSpPr>
        <p:cNvPr id="1" name=""/>
        <p:cNvGrpSpPr/>
        <p:nvPr/>
      </p:nvGrpSpPr>
      <p:grpSpPr>
        <a:xfrm>
          <a:off x="0" y="0"/>
          <a:ext cx="0" cy="0"/>
          <a:chOff x="0" y="0"/>
          <a:chExt cx="0" cy="0"/>
        </a:xfrm>
      </p:grpSpPr>
      <p:sp>
        <p:nvSpPr>
          <p:cNvPr id="2" name="Title 1"/>
          <p:cNvSpPr>
            <a:spLocks noGrp="1"/>
          </p:cNvSpPr>
          <p:nvPr>
            <p:ph type="title"/>
          </p:nvPr>
        </p:nvSpPr>
        <p:spPr>
          <a:xfrm>
            <a:off x="1443491" y="804890"/>
            <a:ext cx="6571343" cy="1059305"/>
          </a:xfrm>
        </p:spPr>
        <p:txBody>
          <a:bodyPr/>
          <a:lstStyle/>
          <a:p>
            <a:r>
              <a:rPr lang="ro-RO"/>
              <a:t>Faceți clic pentru a edita stilul de titlu coordonator</a:t>
            </a:r>
            <a:endParaRPr lang="en-US" dirty="0"/>
          </a:p>
        </p:txBody>
      </p:sp>
      <p:sp>
        <p:nvSpPr>
          <p:cNvPr id="3" name="Content Placeholder 2"/>
          <p:cNvSpPr>
            <a:spLocks noGrp="1"/>
          </p:cNvSpPr>
          <p:nvPr>
            <p:ph sz="half" idx="1"/>
          </p:nvPr>
        </p:nvSpPr>
        <p:spPr>
          <a:xfrm>
            <a:off x="1443490" y="2013936"/>
            <a:ext cx="3125871" cy="3437560"/>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Content Placeholder 3"/>
          <p:cNvSpPr>
            <a:spLocks noGrp="1"/>
          </p:cNvSpPr>
          <p:nvPr>
            <p:ph sz="half" idx="2"/>
          </p:nvPr>
        </p:nvSpPr>
        <p:spPr>
          <a:xfrm>
            <a:off x="4889182" y="2013936"/>
            <a:ext cx="3125652" cy="3437559"/>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049013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ție">
    <p:spTree>
      <p:nvGrpSpPr>
        <p:cNvPr id="1" name=""/>
        <p:cNvGrpSpPr/>
        <p:nvPr/>
      </p:nvGrpSpPr>
      <p:grpSpPr>
        <a:xfrm>
          <a:off x="0" y="0"/>
          <a:ext cx="0" cy="0"/>
          <a:chOff x="0" y="0"/>
          <a:chExt cx="0" cy="0"/>
        </a:xfrm>
      </p:grpSpPr>
      <p:cxnSp>
        <p:nvCxnSpPr>
          <p:cNvPr id="36" name="Straight Connector 35"/>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a:xfrm>
            <a:off x="1443491" y="804164"/>
            <a:ext cx="6571344" cy="1056319"/>
          </a:xfrm>
        </p:spPr>
        <p:txBody>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9550"/>
            <a:ext cx="3125766" cy="801943"/>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4" name="Content Placeholder 3"/>
          <p:cNvSpPr>
            <a:spLocks noGrp="1"/>
          </p:cNvSpPr>
          <p:nvPr>
            <p:ph sz="half" idx="2"/>
          </p:nvPr>
        </p:nvSpPr>
        <p:spPr>
          <a:xfrm>
            <a:off x="1443491" y="2824270"/>
            <a:ext cx="3125766" cy="2644457"/>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5" name="Text Placeholder 4"/>
          <p:cNvSpPr>
            <a:spLocks noGrp="1"/>
          </p:cNvSpPr>
          <p:nvPr>
            <p:ph type="body" sz="quarter" idx="3"/>
          </p:nvPr>
        </p:nvSpPr>
        <p:spPr>
          <a:xfrm>
            <a:off x="4889182" y="2023004"/>
            <a:ext cx="3125652" cy="802237"/>
          </a:xfrm>
        </p:spPr>
        <p:txBody>
          <a:bodyPr anchor="b">
            <a:normAutofit/>
          </a:bodyPr>
          <a:lstStyle>
            <a:lvl1pPr marL="0" indent="0">
              <a:lnSpc>
                <a:spcPct val="100000"/>
              </a:lnSpc>
              <a:buNone/>
              <a:defRPr sz="2200" b="0" cap="all" baseline="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o-RO"/>
              <a:t>Faceţi clic pentru a edita Master stiluri text</a:t>
            </a:r>
          </a:p>
        </p:txBody>
      </p:sp>
      <p:sp>
        <p:nvSpPr>
          <p:cNvPr id="6" name="Content Placeholder 5"/>
          <p:cNvSpPr>
            <a:spLocks noGrp="1"/>
          </p:cNvSpPr>
          <p:nvPr>
            <p:ph sz="quarter" idx="4"/>
          </p:nvPr>
        </p:nvSpPr>
        <p:spPr>
          <a:xfrm>
            <a:off x="4889182" y="2821491"/>
            <a:ext cx="3125652" cy="2637371"/>
          </a:xfrm>
        </p:spPr>
        <p:txBody>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879395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Doar titlu">
    <p:spTree>
      <p:nvGrpSpPr>
        <p:cNvPr id="1" name=""/>
        <p:cNvGrpSpPr/>
        <p:nvPr/>
      </p:nvGrpSpPr>
      <p:grpSpPr>
        <a:xfrm>
          <a:off x="0" y="0"/>
          <a:ext cx="0" cy="0"/>
          <a:chOff x="0" y="0"/>
          <a:chExt cx="0" cy="0"/>
        </a:xfrm>
      </p:grpSpPr>
      <p:cxnSp>
        <p:nvCxnSpPr>
          <p:cNvPr id="32" name="Straight Connector 31"/>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1598375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Necompleta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1268058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ținut cu legendă">
    <p:spTree>
      <p:nvGrpSpPr>
        <p:cNvPr id="1" name=""/>
        <p:cNvGrpSpPr/>
        <p:nvPr/>
      </p:nvGrpSpPr>
      <p:grpSpPr>
        <a:xfrm>
          <a:off x="0" y="0"/>
          <a:ext cx="0" cy="0"/>
          <a:chOff x="0" y="0"/>
          <a:chExt cx="0" cy="0"/>
        </a:xfrm>
      </p:grpSpPr>
      <p:sp>
        <p:nvSpPr>
          <p:cNvPr id="2" name="Title 1"/>
          <p:cNvSpPr>
            <a:spLocks noGrp="1"/>
          </p:cNvSpPr>
          <p:nvPr>
            <p:ph type="title"/>
          </p:nvPr>
        </p:nvSpPr>
        <p:spPr>
          <a:xfrm>
            <a:off x="1439042" y="798973"/>
            <a:ext cx="2425950" cy="2247117"/>
          </a:xfrm>
        </p:spPr>
        <p:txBody>
          <a:bodyPr anchor="b">
            <a:normAutofit/>
          </a:bodyPr>
          <a:lstStyle>
            <a:lvl1pPr algn="l">
              <a:defRPr sz="2400"/>
            </a:lvl1pPr>
          </a:lstStyle>
          <a:p>
            <a:r>
              <a:rPr lang="ro-RO"/>
              <a:t>Faceți clic pentru a edita stilul de titlu coordonator</a:t>
            </a:r>
            <a:endParaRPr lang="en-US" dirty="0"/>
          </a:p>
        </p:txBody>
      </p:sp>
      <p:sp>
        <p:nvSpPr>
          <p:cNvPr id="3" name="Content Placeholder 2"/>
          <p:cNvSpPr>
            <a:spLocks noGrp="1"/>
          </p:cNvSpPr>
          <p:nvPr>
            <p:ph idx="1"/>
          </p:nvPr>
        </p:nvSpPr>
        <p:spPr>
          <a:xfrm>
            <a:off x="4186656" y="798974"/>
            <a:ext cx="3828178" cy="4658826"/>
          </a:xfrm>
        </p:spPr>
        <p:txBody>
          <a:bodyPr anchor="ct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Text Placeholder 3"/>
          <p:cNvSpPr>
            <a:spLocks noGrp="1"/>
          </p:cNvSpPr>
          <p:nvPr>
            <p:ph type="body" sz="half" idx="2"/>
          </p:nvPr>
        </p:nvSpPr>
        <p:spPr>
          <a:xfrm>
            <a:off x="1439042" y="3205492"/>
            <a:ext cx="2427369" cy="2248181"/>
          </a:xfrm>
        </p:spPr>
        <p:txBody>
          <a:bodyPr>
            <a:normAutofit/>
          </a:bodyPr>
          <a:lstStyle>
            <a:lvl1pPr marL="0" indent="0" algn="l">
              <a:buNone/>
              <a:defRPr sz="16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17" name="Straight Connector 16"/>
          <p:cNvCxnSpPr/>
          <p:nvPr/>
        </p:nvCxnSpPr>
        <p:spPr>
          <a:xfrm>
            <a:off x="1441748" y="3205491"/>
            <a:ext cx="242327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6150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ine cu legendă">
    <p:spTree>
      <p:nvGrpSpPr>
        <p:cNvPr id="1" name=""/>
        <p:cNvGrpSpPr/>
        <p:nvPr/>
      </p:nvGrpSpPr>
      <p:grpSpPr>
        <a:xfrm>
          <a:off x="0" y="0"/>
          <a:ext cx="0" cy="0"/>
          <a:chOff x="0" y="0"/>
          <a:chExt cx="0" cy="0"/>
        </a:xfrm>
      </p:grpSpPr>
      <p:grpSp>
        <p:nvGrpSpPr>
          <p:cNvPr id="13" name="Group 12"/>
          <p:cNvGrpSpPr/>
          <p:nvPr/>
        </p:nvGrpSpPr>
        <p:grpSpPr>
          <a:xfrm>
            <a:off x="4996501" y="482171"/>
            <a:ext cx="3511387" cy="5149101"/>
            <a:chOff x="6852919" y="583365"/>
            <a:chExt cx="4681849" cy="5181928"/>
          </a:xfrm>
        </p:grpSpPr>
        <p:sp>
          <p:nvSpPr>
            <p:cNvPr id="14" name="Rectangle 13"/>
            <p:cNvSpPr/>
            <p:nvPr/>
          </p:nvSpPr>
          <p:spPr>
            <a:xfrm>
              <a:off x="6852919" y="583365"/>
              <a:ext cx="4681849" cy="5181928"/>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5" name="Rectangle 14"/>
            <p:cNvSpPr/>
            <p:nvPr/>
          </p:nvSpPr>
          <p:spPr>
            <a:xfrm>
              <a:off x="7273787" y="915806"/>
              <a:ext cx="3844017" cy="4507918"/>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44148" y="1129513"/>
            <a:ext cx="3244935" cy="1830584"/>
          </a:xfrm>
        </p:spPr>
        <p:txBody>
          <a:bodyPr anchor="b">
            <a:normAutofit/>
          </a:bodyPr>
          <a:lstStyle>
            <a:lvl1pPr>
              <a:defRPr sz="3200"/>
            </a:lvl1pPr>
          </a:lstStyle>
          <a:p>
            <a:r>
              <a:rPr lang="ro-RO"/>
              <a:t>Faceți clic pentru a edita stilul de titlu coordonator</a:t>
            </a:r>
            <a:endParaRPr lang="en-US" dirty="0"/>
          </a:p>
        </p:txBody>
      </p:sp>
      <p:sp>
        <p:nvSpPr>
          <p:cNvPr id="3" name="Picture Placeholder 2"/>
          <p:cNvSpPr>
            <a:spLocks noGrp="1" noChangeAspect="1"/>
          </p:cNvSpPr>
          <p:nvPr>
            <p:ph type="pic" idx="1"/>
          </p:nvPr>
        </p:nvSpPr>
        <p:spPr>
          <a:xfrm>
            <a:off x="5640128" y="1122543"/>
            <a:ext cx="2234998" cy="3866327"/>
          </a:xfrm>
          <a:solidFill>
            <a:schemeClr val="bg1">
              <a:lumMod val="85000"/>
            </a:schemeClr>
          </a:solidFill>
          <a:ln w="9525" cap="sq">
            <a:noFill/>
            <a:miter lim="800000"/>
          </a:ln>
          <a:effectLst/>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ro-RO"/>
              <a:t>Faceți clic pe pictogramă pentru a adăuga o imagine</a:t>
            </a:r>
            <a:endParaRPr lang="en-US" dirty="0"/>
          </a:p>
        </p:txBody>
      </p:sp>
      <p:sp>
        <p:nvSpPr>
          <p:cNvPr id="4" name="Text Placeholder 3"/>
          <p:cNvSpPr>
            <a:spLocks noGrp="1"/>
          </p:cNvSpPr>
          <p:nvPr>
            <p:ph type="body" sz="half" idx="2"/>
          </p:nvPr>
        </p:nvSpPr>
        <p:spPr>
          <a:xfrm>
            <a:off x="1443492" y="3145992"/>
            <a:ext cx="3240286" cy="2003742"/>
          </a:xfrm>
        </p:spPr>
        <p:txBody>
          <a:bodyPr>
            <a:normAutofit/>
          </a:bodyPr>
          <a:lstStyle>
            <a:lvl1pPr marL="0" indent="0" algn="l">
              <a:buNone/>
              <a:defRPr sz="18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o-RO"/>
              <a:t>Faceţi clic pentru a edita Master stiluri text</a:t>
            </a:r>
          </a:p>
        </p:txBody>
      </p:sp>
      <p:sp>
        <p:nvSpPr>
          <p:cNvPr id="5" name="Date Placeholder 4"/>
          <p:cNvSpPr>
            <a:spLocks noGrp="1"/>
          </p:cNvSpPr>
          <p:nvPr>
            <p:ph type="dt" sz="half" idx="10"/>
          </p:nvPr>
        </p:nvSpPr>
        <p:spPr>
          <a:xfrm>
            <a:off x="1436664" y="5469857"/>
            <a:ext cx="3252420" cy="320123"/>
          </a:xfrm>
        </p:spPr>
        <p:txBody>
          <a:bodyPr/>
          <a:lstStyle>
            <a:lvl1pPr algn="l">
              <a:defRPr/>
            </a:lvl1pPr>
          </a:lstStyle>
          <a:p>
            <a:fld id="{48A87A34-81AB-432B-8DAE-1953F412C126}" type="datetimeFigureOut">
              <a:rPr lang="en-US" smtClean="0"/>
              <a:pPr/>
              <a:t>10/14/2025</a:t>
            </a:fld>
            <a:endParaRPr lang="en-US" dirty="0"/>
          </a:p>
        </p:txBody>
      </p:sp>
      <p:sp>
        <p:nvSpPr>
          <p:cNvPr id="6" name="Footer Placeholder 5"/>
          <p:cNvSpPr>
            <a:spLocks noGrp="1"/>
          </p:cNvSpPr>
          <p:nvPr>
            <p:ph type="ftr" sz="quarter" idx="11"/>
          </p:nvPr>
        </p:nvSpPr>
        <p:spPr>
          <a:xfrm>
            <a:off x="1437530" y="318641"/>
            <a:ext cx="3251553"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dirty="0"/>
          </a:p>
        </p:txBody>
      </p:sp>
      <p:cxnSp>
        <p:nvCxnSpPr>
          <p:cNvPr id="31" name="Straight Connector 30"/>
          <p:cNvCxnSpPr/>
          <p:nvPr/>
        </p:nvCxnSpPr>
        <p:spPr>
          <a:xfrm>
            <a:off x="1441281" y="3143605"/>
            <a:ext cx="3242014"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5737319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ext vertical și titlu">
    <p:spTree>
      <p:nvGrpSpPr>
        <p:cNvPr id="1" name=""/>
        <p:cNvGrpSpPr/>
        <p:nvPr/>
      </p:nvGrpSpPr>
      <p:grpSpPr>
        <a:xfrm>
          <a:off x="0" y="0"/>
          <a:ext cx="0" cy="0"/>
          <a:chOff x="0" y="0"/>
          <a:chExt cx="0" cy="0"/>
        </a:xfrm>
      </p:grpSpPr>
      <p:cxnSp>
        <p:nvCxnSpPr>
          <p:cNvPr id="33" name="Straight Connector 32"/>
          <p:cNvCxnSpPr/>
          <p:nvPr/>
        </p:nvCxnSpPr>
        <p:spPr>
          <a:xfrm>
            <a:off x="1443491" y="1847088"/>
            <a:ext cx="6571343" cy="0"/>
          </a:xfrm>
          <a:prstGeom prst="line">
            <a:avLst/>
          </a:prstGeom>
          <a:ln w="31750"/>
        </p:spPr>
        <p:style>
          <a:lnRef idx="3">
            <a:schemeClr val="accent1"/>
          </a:lnRef>
          <a:fillRef idx="0">
            <a:schemeClr val="accent1"/>
          </a:fillRef>
          <a:effectRef idx="2">
            <a:schemeClr val="accent1"/>
          </a:effectRef>
          <a:fontRef idx="minor">
            <a:schemeClr val="tx1"/>
          </a:fontRef>
        </p:style>
      </p:cxnSp>
      <p:sp>
        <p:nvSpPr>
          <p:cNvPr id="2" name="Title 1"/>
          <p:cNvSpPr>
            <a:spLocks noGrp="1"/>
          </p:cNvSpPr>
          <p:nvPr>
            <p:ph type="title"/>
          </p:nvPr>
        </p:nvSpPr>
        <p:spPr/>
        <p:txBody>
          <a:body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4274694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lu vertical și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18028" y="798974"/>
            <a:ext cx="1103027" cy="4659889"/>
          </a:xfrm>
        </p:spPr>
        <p:txBody>
          <a:bodyPr vert="eaVert"/>
          <a:lstStyle>
            <a:lvl1pPr algn="l">
              <a:defRPr/>
            </a:lvl1pPr>
          </a:lstStyle>
          <a:p>
            <a:r>
              <a:rPr lang="ro-RO"/>
              <a:t>Faceți clic pentru a edita stilul de titlu coordonator</a:t>
            </a:r>
            <a:endParaRPr lang="en-US" dirty="0"/>
          </a:p>
        </p:txBody>
      </p:sp>
      <p:sp>
        <p:nvSpPr>
          <p:cNvPr id="3" name="Vertical Text Placeholder 2"/>
          <p:cNvSpPr>
            <a:spLocks noGrp="1"/>
          </p:cNvSpPr>
          <p:nvPr>
            <p:ph type="body" orient="vert" idx="1"/>
          </p:nvPr>
        </p:nvSpPr>
        <p:spPr>
          <a:xfrm>
            <a:off x="1443491" y="798974"/>
            <a:ext cx="5301095" cy="4659889"/>
          </a:xfrm>
        </p:spPr>
        <p:txBody>
          <a:bodyPr vert="eaVert"/>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smtClean="0"/>
              <a:t>10/14/2025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cxnSp>
        <p:nvCxnSpPr>
          <p:cNvPr id="15" name="Straight Connector 14"/>
          <p:cNvCxnSpPr/>
          <p:nvPr/>
        </p:nvCxnSpPr>
        <p:spPr>
          <a:xfrm>
            <a:off x="6918028" y="798974"/>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72438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10" name="Rectangle 9"/>
          <p:cNvSpPr/>
          <p:nvPr/>
        </p:nvSpPr>
        <p:spPr>
          <a:xfrm>
            <a:off x="0" y="2015734"/>
            <a:ext cx="9144000" cy="4079520"/>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2" name="Picture 11"/>
          <p:cNvPicPr>
            <a:picLocks noChangeAspect="1"/>
          </p:cNvPicPr>
          <p:nvPr/>
        </p:nvPicPr>
        <p:blipFill rotWithShape="1">
          <a:blip r:embed="rId13">
            <a:extLst>
              <a:ext uri="{28A0092B-C50C-407E-A947-70E740481C1C}">
                <a14:useLocalDpi xmlns:a14="http://schemas.microsoft.com/office/drawing/2010/main" val="0"/>
              </a:ext>
            </a:extLst>
          </a:blip>
          <a:srcRect l="12500" t="1538" r="12500" b="-1538"/>
          <a:stretch/>
        </p:blipFill>
        <p:spPr>
          <a:xfrm>
            <a:off x="-1" y="6095253"/>
            <a:ext cx="9144001" cy="774727"/>
          </a:xfrm>
          <a:prstGeom prst="rect">
            <a:avLst/>
          </a:prstGeom>
        </p:spPr>
      </p:pic>
      <p:cxnSp>
        <p:nvCxnSpPr>
          <p:cNvPr id="13" name="Straight Connector 12"/>
          <p:cNvCxnSpPr/>
          <p:nvPr/>
        </p:nvCxnSpPr>
        <p:spPr>
          <a:xfrm>
            <a:off x="0" y="6101127"/>
            <a:ext cx="9144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443491" y="804520"/>
            <a:ext cx="6571343" cy="1049235"/>
          </a:xfrm>
          <a:prstGeom prst="rect">
            <a:avLst/>
          </a:prstGeom>
        </p:spPr>
        <p:txBody>
          <a:bodyPr vert="horz" lIns="91440" tIns="45720" rIns="91440" bIns="45720" rtlCol="0" anchor="t">
            <a:normAutofit/>
          </a:bodyPr>
          <a:lstStyle/>
          <a:p>
            <a:r>
              <a:rPr lang="ro-RO"/>
              <a:t>Faceți clic pentru a edita stilul de titlu coordonator</a:t>
            </a:r>
            <a:endParaRPr lang="en-US" dirty="0"/>
          </a:p>
        </p:txBody>
      </p:sp>
      <p:sp>
        <p:nvSpPr>
          <p:cNvPr id="3" name="Text Placeholder 2"/>
          <p:cNvSpPr>
            <a:spLocks noGrp="1"/>
          </p:cNvSpPr>
          <p:nvPr>
            <p:ph type="body" idx="1"/>
          </p:nvPr>
        </p:nvSpPr>
        <p:spPr>
          <a:xfrm>
            <a:off x="1443491" y="2015733"/>
            <a:ext cx="6571343" cy="3450613"/>
          </a:xfrm>
          <a:prstGeom prst="rect">
            <a:avLst/>
          </a:prstGeom>
        </p:spPr>
        <p:txBody>
          <a:bodyPr vert="horz" lIns="91440" tIns="45720" rIns="91440" bIns="45720" rtlCol="0">
            <a:normAutofit/>
          </a:bodyPr>
          <a:lstStyle/>
          <a:p>
            <a:pPr lvl="0"/>
            <a:r>
              <a:rPr lang="ro-RO"/>
              <a:t>Faceţi clic pentru a edita Master stiluri text</a:t>
            </a:r>
          </a:p>
          <a:p>
            <a:pPr lvl="1"/>
            <a:r>
              <a:rPr lang="ro-RO"/>
              <a:t>al doilea nivel</a:t>
            </a:r>
          </a:p>
          <a:p>
            <a:pPr lvl="2"/>
            <a:r>
              <a:rPr lang="ro-RO"/>
              <a:t>al treilea nivel</a:t>
            </a:r>
          </a:p>
          <a:p>
            <a:pPr lvl="3"/>
            <a:r>
              <a:rPr lang="ro-RO"/>
              <a:t>al patrulea nivel</a:t>
            </a:r>
          </a:p>
          <a:p>
            <a:pPr lvl="4"/>
            <a:r>
              <a:rPr lang="ro-RO"/>
              <a:t>al cincilea nivel</a:t>
            </a:r>
            <a:endParaRPr lang="en-US" dirty="0"/>
          </a:p>
        </p:txBody>
      </p:sp>
      <p:sp>
        <p:nvSpPr>
          <p:cNvPr id="4" name="Date Placeholder 3"/>
          <p:cNvSpPr>
            <a:spLocks noGrp="1"/>
          </p:cNvSpPr>
          <p:nvPr>
            <p:ph type="dt" sz="half" idx="2"/>
          </p:nvPr>
        </p:nvSpPr>
        <p:spPr>
          <a:xfrm>
            <a:off x="5646542" y="330370"/>
            <a:ext cx="2368292"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smtClean="0"/>
              <a:pPr/>
              <a:t>10/14/2025</a:t>
            </a:fld>
            <a:endParaRPr lang="en-US" dirty="0"/>
          </a:p>
        </p:txBody>
      </p:sp>
      <p:sp>
        <p:nvSpPr>
          <p:cNvPr id="5" name="Footer Placeholder 4"/>
          <p:cNvSpPr>
            <a:spLocks noGrp="1"/>
          </p:cNvSpPr>
          <p:nvPr>
            <p:ph type="ftr" sz="quarter" idx="3"/>
          </p:nvPr>
        </p:nvSpPr>
        <p:spPr>
          <a:xfrm>
            <a:off x="1443491" y="329308"/>
            <a:ext cx="403400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7725" y="798973"/>
            <a:ext cx="795746"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255952682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685800" rtl="0" eaLnBrk="1" latinLnBrk="0" hangingPunct="1">
        <a:lnSpc>
          <a:spcPct val="120000"/>
        </a:lnSpc>
        <a:spcBef>
          <a:spcPts val="1000"/>
        </a:spcBef>
        <a:buClr>
          <a:schemeClr val="accent1"/>
        </a:buClr>
        <a:buSzPct val="100000"/>
        <a:buFont typeface="Arial" panose="020B0604020202020204" pitchFamily="34" charset="0"/>
        <a:buChar char="•"/>
        <a:defRPr sz="2000" kern="1200" cap="none">
          <a:solidFill>
            <a:schemeClr val="tx1"/>
          </a:solidFill>
          <a:effectLst/>
          <a:latin typeface="+mn-lt"/>
          <a:ea typeface="+mn-ea"/>
          <a:cs typeface="+mn-cs"/>
        </a:defRPr>
      </a:lvl1pPr>
      <a:lvl2pPr marL="6858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baseline="0">
          <a:solidFill>
            <a:schemeClr val="tx1"/>
          </a:solidFill>
          <a:effectLst/>
          <a:latin typeface="+mn-lt"/>
          <a:ea typeface="+mn-ea"/>
          <a:cs typeface="+mn-cs"/>
        </a:defRPr>
      </a:lvl2pPr>
      <a:lvl3pPr marL="11430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600" kern="1200" cap="none">
          <a:solidFill>
            <a:schemeClr val="tx1"/>
          </a:solidFill>
          <a:effectLst/>
          <a:latin typeface="+mn-lt"/>
          <a:ea typeface="+mn-ea"/>
          <a:cs typeface="+mn-cs"/>
        </a:defRPr>
      </a:lvl3pPr>
      <a:lvl4pPr marL="16002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685800" rtl="0" eaLnBrk="1" latinLnBrk="0" hangingPunct="1">
        <a:lnSpc>
          <a:spcPct val="120000"/>
        </a:lnSpc>
        <a:spcBef>
          <a:spcPts val="500"/>
        </a:spcBef>
        <a:buClr>
          <a:schemeClr val="accent1"/>
        </a:buClr>
        <a:buSzPct val="100000"/>
        <a:buFont typeface="Arial" panose="020B0604020202020204" pitchFamily="34" charset="0"/>
        <a:buChar char="•"/>
        <a:defRPr sz="1200" kern="1200" cap="none">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hyperlink" Target="https://doi.org/10.1017/S1751731115000567" TargetMode="External"/><Relationship Id="rId2" Type="http://schemas.openxmlformats.org/officeDocument/2006/relationships/hyperlink" Target="https://doi.org/10.1093/tas/txaa206" TargetMode="External"/><Relationship Id="rId1" Type="http://schemas.openxmlformats.org/officeDocument/2006/relationships/slideLayout" Target="../slideLayouts/slideLayout7.xml"/><Relationship Id="rId4" Type="http://schemas.openxmlformats.org/officeDocument/2006/relationships/hyperlink" Target="https://doi.org/10.3390/ani10010022" TargetMode="Externa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u 2">
            <a:extLst>
              <a:ext uri="{FF2B5EF4-FFF2-40B4-BE49-F238E27FC236}">
                <a16:creationId xmlns:a16="http://schemas.microsoft.com/office/drawing/2014/main" id="{0DA73392-6F31-10FA-B994-D4037BA6D2D6}"/>
              </a:ext>
            </a:extLst>
          </p:cNvPr>
          <p:cNvSpPr>
            <a:spLocks noGrp="1"/>
          </p:cNvSpPr>
          <p:nvPr>
            <p:ph type="subTitle" idx="1"/>
          </p:nvPr>
        </p:nvSpPr>
        <p:spPr>
          <a:xfrm>
            <a:off x="764241" y="1801907"/>
            <a:ext cx="7797053" cy="1398073"/>
          </a:xfrm>
        </p:spPr>
        <p:txBody>
          <a:bodyPr>
            <a:noAutofit/>
          </a:bodyPr>
          <a:lstStyle/>
          <a:p>
            <a:pPr algn="ctr"/>
            <a:r>
              <a:rPr lang="ro-RO" sz="1800" b="1" kern="0" dirty="0">
                <a:effectLst/>
                <a:latin typeface="Times New Roman" panose="02020603050405020304" pitchFamily="18" charset="0"/>
                <a:ea typeface="Times New Roman" panose="02020603050405020304" pitchFamily="18" charset="0"/>
              </a:rPr>
              <a:t>CERCETĂRI PRIVIND CREAREA UNOR POPULAȚII ROMÂNEȘTI DE OVINE SPECIALIZATE PENTRU PRODUCȚIA DE CARNE PRIN ÎNCRUCIȘAREA RASELOR FRANȚUZEȘTI, VENDEEN RESPECTIV BLANCHE DU MASSIF CENTRAL CU OILE LOCALE DIN REGIUNEA DE NORD-EST A ROMÂNIEI</a:t>
            </a:r>
            <a:endParaRPr lang="ro-RO" sz="1800" dirty="0"/>
          </a:p>
        </p:txBody>
      </p:sp>
      <p:sp>
        <p:nvSpPr>
          <p:cNvPr id="5" name="CasetăText 4">
            <a:extLst>
              <a:ext uri="{FF2B5EF4-FFF2-40B4-BE49-F238E27FC236}">
                <a16:creationId xmlns:a16="http://schemas.microsoft.com/office/drawing/2014/main" id="{EC7D67B6-C68B-0260-AA71-539562618526}"/>
              </a:ext>
            </a:extLst>
          </p:cNvPr>
          <p:cNvSpPr txBox="1"/>
          <p:nvPr/>
        </p:nvSpPr>
        <p:spPr>
          <a:xfrm>
            <a:off x="1517276" y="168292"/>
            <a:ext cx="6945406" cy="1288751"/>
          </a:xfrm>
          <a:prstGeom prst="rect">
            <a:avLst/>
          </a:prstGeom>
          <a:noFill/>
        </p:spPr>
        <p:txBody>
          <a:bodyPr wrap="square">
            <a:spAutoFit/>
          </a:bodyPr>
          <a:lstStyle/>
          <a:p>
            <a:pPr algn="ctr">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PLANUL SECTORIAL AL MINISTERULUI AGRICULTURII ȘI DEZVOLTĂRII RURALE "AGRICULTURA ȘI DEZVOLTARE RURALA - ADER 2020"</a:t>
            </a:r>
            <a:endParaRPr lang="ro-RO" sz="1400" dirty="0">
              <a:solidFill>
                <a:srgbClr val="000000"/>
              </a:solidFill>
              <a:effectLst/>
              <a:latin typeface="Arial" panose="020B0604020202020204" pitchFamily="34" charset="0"/>
              <a:ea typeface="Calibri" panose="020F0502020204030204" pitchFamily="34" charset="0"/>
            </a:endParaRPr>
          </a:p>
        </p:txBody>
      </p:sp>
      <p:sp>
        <p:nvSpPr>
          <p:cNvPr id="7" name="CasetăText 6">
            <a:extLst>
              <a:ext uri="{FF2B5EF4-FFF2-40B4-BE49-F238E27FC236}">
                <a16:creationId xmlns:a16="http://schemas.microsoft.com/office/drawing/2014/main" id="{C1B342A0-A0A6-92B6-2199-9BAE90298A9E}"/>
              </a:ext>
            </a:extLst>
          </p:cNvPr>
          <p:cNvSpPr txBox="1"/>
          <p:nvPr/>
        </p:nvSpPr>
        <p:spPr>
          <a:xfrm>
            <a:off x="764241" y="4343123"/>
            <a:ext cx="4576482" cy="457754"/>
          </a:xfrm>
          <a:prstGeom prst="rect">
            <a:avLst/>
          </a:prstGeom>
          <a:noFill/>
        </p:spPr>
        <p:txBody>
          <a:bodyPr wrap="square">
            <a:spAutoFit/>
          </a:bodyPr>
          <a:lstStyle/>
          <a:p>
            <a:pPr algn="just">
              <a:lnSpc>
                <a:spcPct val="150000"/>
              </a:lnSpc>
            </a:pPr>
            <a:r>
              <a:rPr lang="ro-RO" sz="1800" b="1" dirty="0">
                <a:solidFill>
                  <a:srgbClr val="000000"/>
                </a:solidFill>
                <a:effectLst/>
                <a:latin typeface="Times New Roman" panose="02020603050405020304" pitchFamily="18" charset="0"/>
                <a:ea typeface="Calibri" panose="020F0502020204030204" pitchFamily="34" charset="0"/>
              </a:rPr>
              <a:t>COD PROIECT: 716</a:t>
            </a:r>
            <a:endParaRPr lang="ro-RO" sz="1800" dirty="0">
              <a:effectLst/>
              <a:latin typeface="Arial" panose="020B0604020202020204" pitchFamily="34" charset="0"/>
              <a:ea typeface="Times New Roman" panose="02020603050405020304" pitchFamily="18" charset="0"/>
            </a:endParaRPr>
          </a:p>
        </p:txBody>
      </p:sp>
      <p:pic>
        <p:nvPicPr>
          <p:cNvPr id="8" name="Picture 2" descr="antet-ro">
            <a:extLst>
              <a:ext uri="{FF2B5EF4-FFF2-40B4-BE49-F238E27FC236}">
                <a16:creationId xmlns:a16="http://schemas.microsoft.com/office/drawing/2014/main" id="{FA9075D8-A2DF-FE88-8F8B-55FA007675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22860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39205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C2AE9FED-2FCB-419D-9EB1-EE28061E44DF}"/>
              </a:ext>
            </a:extLst>
          </p:cNvPr>
          <p:cNvSpPr txBox="1"/>
          <p:nvPr/>
        </p:nvSpPr>
        <p:spPr>
          <a:xfrm>
            <a:off x="188261" y="1341671"/>
            <a:ext cx="8659904" cy="3956789"/>
          </a:xfrm>
          <a:prstGeom prst="rect">
            <a:avLst/>
          </a:prstGeom>
          <a:noFill/>
        </p:spPr>
        <p:txBody>
          <a:bodyPr wrap="square">
            <a:spAutoFit/>
          </a:bodyPr>
          <a:lstStyle/>
          <a:p>
            <a:pPr>
              <a:lnSpc>
                <a:spcPct val="150000"/>
              </a:lnSpc>
            </a:pPr>
            <a:r>
              <a:rPr lang="ro-RO" sz="2000" b="1" dirty="0">
                <a:effectLst/>
                <a:latin typeface="Arial" panose="020B0604020202020204" pitchFamily="34" charset="0"/>
                <a:ea typeface="Times New Roman" panose="02020603050405020304" pitchFamily="18" charset="0"/>
                <a:cs typeface="Arial" panose="020B0604020202020204" pitchFamily="34" charset="0"/>
              </a:rPr>
              <a:t>Coordonator: </a:t>
            </a:r>
            <a:r>
              <a:rPr lang="ro-RO" sz="2000" dirty="0">
                <a:effectLst/>
                <a:latin typeface="Arial" panose="020B0604020202020204" pitchFamily="34" charset="0"/>
                <a:ea typeface="Times New Roman" panose="02020603050405020304" pitchFamily="18" charset="0"/>
                <a:cs typeface="Arial" panose="020B0604020202020204" pitchFamily="34" charset="0"/>
              </a:rPr>
              <a:t>SCDCOC SECUIENI-BACĂU</a:t>
            </a:r>
          </a:p>
          <a:p>
            <a:pPr>
              <a:lnSpc>
                <a:spcPct val="150000"/>
              </a:lnSpc>
            </a:pPr>
            <a:r>
              <a:rPr lang="ro-RO" sz="2000" b="1" dirty="0">
                <a:effectLst/>
                <a:latin typeface="Arial" panose="020B0604020202020204" pitchFamily="34" charset="0"/>
                <a:ea typeface="Times New Roman" panose="02020603050405020304" pitchFamily="18" charset="0"/>
                <a:cs typeface="Arial" panose="020B0604020202020204" pitchFamily="34" charset="0"/>
              </a:rPr>
              <a:t>Partener: </a:t>
            </a:r>
            <a:r>
              <a:rPr lang="ro-RO" sz="2000" b="0" i="0" dirty="0">
                <a:effectLst/>
                <a:latin typeface="Open Sans" panose="020B0606030504020204" pitchFamily="34" charset="0"/>
              </a:rPr>
              <a:t>Universitatea de Științele Vieții “Ion Ionescu de la Brad” din </a:t>
            </a:r>
            <a:r>
              <a:rPr lang="ro-RO" sz="2000" b="0" i="0" dirty="0" err="1">
                <a:effectLst/>
                <a:latin typeface="Open Sans" panose="020B0606030504020204" pitchFamily="34" charset="0"/>
              </a:rPr>
              <a:t>Iaşi</a:t>
            </a: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 </a:t>
            </a:r>
          </a:p>
          <a:p>
            <a:pPr algn="ctr">
              <a:lnSpc>
                <a:spcPct val="150000"/>
              </a:lnSpc>
            </a:pPr>
            <a:r>
              <a:rPr lang="ro-RO" sz="2000" dirty="0">
                <a:effectLst/>
                <a:latin typeface="Arial" panose="020B0604020202020204" pitchFamily="34" charset="0"/>
                <a:ea typeface="Times New Roman" panose="02020603050405020304" pitchFamily="18" charset="0"/>
                <a:cs typeface="Arial" panose="020B0604020202020204" pitchFamily="34" charset="0"/>
              </a:rPr>
              <a:t>Etapa III-Faza 4: Iulie 2025</a:t>
            </a:r>
          </a:p>
          <a:p>
            <a:pPr algn="just"/>
            <a:endParaRPr lang="ro-RO" sz="20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endParaRPr>
          </a:p>
          <a:p>
            <a:pPr algn="ctr">
              <a:lnSpc>
                <a:spcPct val="115000"/>
              </a:lnSpc>
            </a:pPr>
            <a:r>
              <a:rPr lang="ro-RO" sz="1800" b="1" dirty="0">
                <a:effectLst/>
                <a:latin typeface="Arial" panose="020B0604020202020204" pitchFamily="34" charset="0"/>
                <a:ea typeface="Times New Roman" panose="02020603050405020304" pitchFamily="18" charset="0"/>
              </a:rPr>
              <a:t>Obiectivul V. </a:t>
            </a:r>
          </a:p>
          <a:p>
            <a:pPr algn="ctr">
              <a:lnSpc>
                <a:spcPct val="115000"/>
              </a:lnSpc>
            </a:pPr>
            <a:endParaRPr lang="ro-RO" sz="1800" dirty="0">
              <a:effectLst/>
              <a:latin typeface="Arial" panose="020B0604020202020204" pitchFamily="34" charset="0"/>
              <a:ea typeface="Times New Roman" panose="02020603050405020304" pitchFamily="18" charset="0"/>
            </a:endParaRPr>
          </a:p>
          <a:p>
            <a:pPr algn="ctr"/>
            <a:r>
              <a:rPr lang="ro-RO" b="1" dirty="0"/>
              <a:t>ORGANIZAREA ȘI COORDONAREA CAMPANIEI DE MONTĂ PENTRU OBȚINEREA GENERAȚIEI R1</a:t>
            </a:r>
            <a:endParaRPr lang="ro-RO" dirty="0"/>
          </a:p>
        </p:txBody>
      </p:sp>
      <p:sp>
        <p:nvSpPr>
          <p:cNvPr id="4" name="CasetăText 3">
            <a:extLst>
              <a:ext uri="{FF2B5EF4-FFF2-40B4-BE49-F238E27FC236}">
                <a16:creationId xmlns:a16="http://schemas.microsoft.com/office/drawing/2014/main" id="{C5352994-850A-EDBA-465C-1621A56B77B9}"/>
              </a:ext>
            </a:extLst>
          </p:cNvPr>
          <p:cNvSpPr txBox="1"/>
          <p:nvPr/>
        </p:nvSpPr>
        <p:spPr>
          <a:xfrm>
            <a:off x="2229972" y="5516329"/>
            <a:ext cx="4576482" cy="456535"/>
          </a:xfrm>
          <a:prstGeom prst="rect">
            <a:avLst/>
          </a:prstGeom>
          <a:noFill/>
        </p:spPr>
        <p:txBody>
          <a:bodyPr wrap="square">
            <a:spAutoFit/>
          </a:bodyPr>
          <a:lstStyle/>
          <a:p>
            <a:pPr algn="ctr">
              <a:lnSpc>
                <a:spcPct val="150000"/>
              </a:lnSpc>
            </a:pPr>
            <a:r>
              <a:rPr lang="ro-RO" sz="1800" b="1" dirty="0">
                <a:effectLst/>
                <a:latin typeface="Arial" panose="020B0604020202020204" pitchFamily="34" charset="0"/>
                <a:ea typeface="Times New Roman" panose="02020603050405020304" pitchFamily="18" charset="0"/>
              </a:rPr>
              <a:t>31 OCTOMBRIE - 2025</a:t>
            </a:r>
            <a:endParaRPr lang="ro-RO" sz="1800" dirty="0">
              <a:effectLst/>
              <a:latin typeface="Arial" panose="020B0604020202020204" pitchFamily="34" charset="0"/>
              <a:ea typeface="Times New Roman" panose="02020603050405020304" pitchFamily="18" charset="0"/>
            </a:endParaRPr>
          </a:p>
        </p:txBody>
      </p:sp>
      <p:pic>
        <p:nvPicPr>
          <p:cNvPr id="6" name="Imagine 5">
            <a:extLst>
              <a:ext uri="{FF2B5EF4-FFF2-40B4-BE49-F238E27FC236}">
                <a16:creationId xmlns:a16="http://schemas.microsoft.com/office/drawing/2014/main" id="{23D4BC07-C9CD-EAA6-8E57-DB937A80A6C7}"/>
              </a:ext>
            </a:extLst>
          </p:cNvPr>
          <p:cNvPicPr>
            <a:picLocks noChangeAspect="1"/>
          </p:cNvPicPr>
          <p:nvPr/>
        </p:nvPicPr>
        <p:blipFill>
          <a:blip r:embed="rId2"/>
          <a:stretch>
            <a:fillRect/>
          </a:stretch>
        </p:blipFill>
        <p:spPr>
          <a:xfrm>
            <a:off x="251528" y="166529"/>
            <a:ext cx="3589331" cy="830652"/>
          </a:xfrm>
          <a:prstGeom prst="rect">
            <a:avLst/>
          </a:prstGeom>
        </p:spPr>
      </p:pic>
      <p:pic>
        <p:nvPicPr>
          <p:cNvPr id="8" name="Imagine 7">
            <a:extLst>
              <a:ext uri="{FF2B5EF4-FFF2-40B4-BE49-F238E27FC236}">
                <a16:creationId xmlns:a16="http://schemas.microsoft.com/office/drawing/2014/main" id="{8E21CC27-A910-99D0-6A57-77F44450CBE1}"/>
              </a:ext>
            </a:extLst>
          </p:cNvPr>
          <p:cNvPicPr>
            <a:picLocks noChangeAspect="1"/>
          </p:cNvPicPr>
          <p:nvPr/>
        </p:nvPicPr>
        <p:blipFill>
          <a:blip r:embed="rId3"/>
          <a:stretch>
            <a:fillRect/>
          </a:stretch>
        </p:blipFill>
        <p:spPr>
          <a:xfrm>
            <a:off x="5473076" y="159097"/>
            <a:ext cx="3133042" cy="1010329"/>
          </a:xfrm>
          <a:prstGeom prst="rect">
            <a:avLst/>
          </a:prstGeom>
        </p:spPr>
      </p:pic>
    </p:spTree>
    <p:extLst>
      <p:ext uri="{BB962C8B-B14F-4D97-AF65-F5344CB8AC3E}">
        <p14:creationId xmlns:p14="http://schemas.microsoft.com/office/powerpoint/2010/main" val="392777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CC555A4-A4EE-5863-E0C9-2DA77A86F387}"/>
              </a:ext>
            </a:extLst>
          </p:cNvPr>
          <p:cNvSpPr txBox="1"/>
          <p:nvPr/>
        </p:nvSpPr>
        <p:spPr>
          <a:xfrm>
            <a:off x="268941" y="465279"/>
            <a:ext cx="8758518" cy="4767395"/>
          </a:xfrm>
          <a:prstGeom prst="rect">
            <a:avLst/>
          </a:prstGeom>
          <a:noFill/>
        </p:spPr>
        <p:txBody>
          <a:bodyPr wrap="square">
            <a:spAutoFit/>
          </a:bodyPr>
          <a:lstStyle/>
          <a:p>
            <a:pPr algn="just">
              <a:buNone/>
            </a:pPr>
            <a:r>
              <a:rPr lang="ro-RO" sz="1800" b="1" dirty="0">
                <a:effectLst/>
                <a:latin typeface="Arial" panose="020B0604020202020204" pitchFamily="34" charset="0"/>
                <a:ea typeface="Times New Roman" panose="02020603050405020304" pitchFamily="18" charset="0"/>
              </a:rPr>
              <a:t>CUPRINS</a:t>
            </a:r>
            <a:endParaRPr lang="ro-RO" sz="2000" b="1" dirty="0">
              <a:effectLst/>
              <a:latin typeface="Arial" panose="020B0604020202020204" pitchFamily="34" charset="0"/>
              <a:ea typeface="Times New Roman" panose="02020603050405020304" pitchFamily="18" charset="0"/>
            </a:endParaRPr>
          </a:p>
          <a:p>
            <a:pPr algn="just">
              <a:buNone/>
            </a:pPr>
            <a:r>
              <a:rPr lang="ro-RO" sz="1800" dirty="0">
                <a:effectLst/>
                <a:latin typeface="Arial" panose="020B0604020202020204" pitchFamily="34" charset="0"/>
                <a:ea typeface="Times New Roman" panose="02020603050405020304" pitchFamily="18" charset="0"/>
              </a:rPr>
              <a:t>  </a:t>
            </a:r>
            <a:endParaRPr lang="ro-RO" sz="2000" dirty="0">
              <a:effectLst/>
              <a:latin typeface="Arial" panose="020B0604020202020204" pitchFamily="34" charset="0"/>
              <a:ea typeface="Times New Roman" panose="02020603050405020304" pitchFamily="18" charset="0"/>
            </a:endParaRPr>
          </a:p>
          <a:p>
            <a:r>
              <a:rPr lang="ro-RO" b="1" dirty="0"/>
              <a:t>1. Rolul și importanța cercetărilor</a:t>
            </a:r>
            <a:endParaRPr lang="ro-RO" dirty="0"/>
          </a:p>
          <a:p>
            <a:r>
              <a:rPr lang="ro-RO" b="1" dirty="0"/>
              <a:t>2. Scopul cercetărilor</a:t>
            </a:r>
            <a:endParaRPr lang="ro-RO" dirty="0"/>
          </a:p>
          <a:p>
            <a:r>
              <a:rPr lang="ro-RO" b="1" dirty="0"/>
              <a:t>3. Material și metode </a:t>
            </a:r>
            <a:endParaRPr lang="ro-RO" dirty="0"/>
          </a:p>
          <a:p>
            <a:r>
              <a:rPr lang="ro-RO" b="1" dirty="0"/>
              <a:t>4. Rezultate obținute</a:t>
            </a:r>
            <a:endParaRPr lang="ro-RO" dirty="0"/>
          </a:p>
          <a:p>
            <a:r>
              <a:rPr lang="ro-RO" b="1" dirty="0"/>
              <a:t>4.1. Studiul caracterelor de reproducție</a:t>
            </a:r>
            <a:endParaRPr lang="ro-RO" dirty="0"/>
          </a:p>
          <a:p>
            <a:r>
              <a:rPr lang="ro-RO" b="1" dirty="0"/>
              <a:t>4.2. Determinarea intensității de creștere pe baza evoluției greutății vii înregistrată la vârste diferite</a:t>
            </a:r>
            <a:endParaRPr lang="ro-RO" dirty="0"/>
          </a:p>
          <a:p>
            <a:r>
              <a:rPr lang="ro-RO" b="1" dirty="0"/>
              <a:t>4.3. Determinarea intensității de creștere</a:t>
            </a:r>
            <a:r>
              <a:rPr lang="ro-RO" dirty="0"/>
              <a:t> </a:t>
            </a:r>
            <a:r>
              <a:rPr lang="ro-RO" b="1" dirty="0"/>
              <a:t>pe baza ratei de creștere pe intervale de vârstă. </a:t>
            </a:r>
            <a:endParaRPr lang="ro-RO" dirty="0"/>
          </a:p>
          <a:p>
            <a:r>
              <a:rPr lang="ro-RO" b="1" dirty="0"/>
              <a:t>4.4. Determinarea indicilor corporali</a:t>
            </a:r>
            <a:endParaRPr lang="ro-RO" dirty="0"/>
          </a:p>
          <a:p>
            <a:r>
              <a:rPr lang="ro-RO" b="1" dirty="0"/>
              <a:t>4.5. Analiza caracterelor morfologice la noile populații</a:t>
            </a:r>
            <a:endParaRPr lang="ro-RO" dirty="0"/>
          </a:p>
          <a:p>
            <a:r>
              <a:rPr lang="ro-RO" b="1" dirty="0"/>
              <a:t> 5. Concluzii</a:t>
            </a:r>
            <a:endParaRPr lang="ro-RO" dirty="0"/>
          </a:p>
          <a:p>
            <a:r>
              <a:rPr lang="ro-RO" b="1" dirty="0"/>
              <a:t>6. Bibliografie</a:t>
            </a:r>
            <a:endParaRPr lang="ro-RO" dirty="0"/>
          </a:p>
          <a:p>
            <a:pPr>
              <a:lnSpc>
                <a:spcPct val="200000"/>
              </a:lnSpc>
            </a:pPr>
            <a:endParaRPr lang="ro-RO" sz="20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4105341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1ACB2827-3042-61C8-2437-E6F99DA8CBED}"/>
              </a:ext>
            </a:extLst>
          </p:cNvPr>
          <p:cNvSpPr txBox="1"/>
          <p:nvPr/>
        </p:nvSpPr>
        <p:spPr>
          <a:xfrm>
            <a:off x="206188" y="223652"/>
            <a:ext cx="8731624" cy="954107"/>
          </a:xfrm>
          <a:prstGeom prst="rect">
            <a:avLst/>
          </a:prstGeom>
          <a:noFill/>
        </p:spPr>
        <p:txBody>
          <a:bodyPr wrap="square">
            <a:spAutoFit/>
          </a:bodyPr>
          <a:lstStyle/>
          <a:p>
            <a:pPr marL="342900" lvl="0" indent="-342900" algn="ctr">
              <a:buFont typeface="+mj-lt"/>
              <a:buAutoNum type="arabicPeriod"/>
            </a:pPr>
            <a:r>
              <a:rPr lang="ro-RO" sz="1800" b="1" dirty="0">
                <a:effectLst/>
                <a:latin typeface="Times New Roman" panose="02020603050405020304" pitchFamily="18" charset="0"/>
                <a:ea typeface="Times New Roman" panose="02020603050405020304" pitchFamily="18" charset="0"/>
              </a:rPr>
              <a:t>ROLUL ȘI IMPORTANȚA CERCETĂRILOR PLANIFICATE </a:t>
            </a:r>
            <a:endParaRPr lang="ro-RO" sz="2400" dirty="0">
              <a:effectLst/>
              <a:latin typeface="Arial" panose="020B0604020202020204" pitchFamily="34" charset="0"/>
              <a:ea typeface="Times New Roman" panose="02020603050405020304" pitchFamily="18" charset="0"/>
            </a:endParaRPr>
          </a:p>
          <a:p>
            <a:pPr marL="457200" algn="ctr">
              <a:buNone/>
            </a:pPr>
            <a:r>
              <a:rPr lang="ro-RO" sz="1800" b="1" dirty="0">
                <a:effectLst/>
                <a:latin typeface="Times New Roman" panose="02020603050405020304" pitchFamily="18" charset="0"/>
                <a:ea typeface="Times New Roman" panose="02020603050405020304" pitchFamily="18" charset="0"/>
              </a:rPr>
              <a:t>ÎN ACEASTĂ FAZĂ</a:t>
            </a:r>
            <a:endParaRPr lang="ro-RO" sz="2400" dirty="0">
              <a:effectLst/>
              <a:latin typeface="Arial" panose="020B0604020202020204" pitchFamily="34" charset="0"/>
              <a:ea typeface="Times New Roman" panose="02020603050405020304" pitchFamily="18" charset="0"/>
            </a:endParaRPr>
          </a:p>
          <a:p>
            <a:pPr algn="just"/>
            <a:r>
              <a:rPr lang="ro-RO" sz="20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o-RO" sz="17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CasetăText 3">
            <a:extLst>
              <a:ext uri="{FF2B5EF4-FFF2-40B4-BE49-F238E27FC236}">
                <a16:creationId xmlns:a16="http://schemas.microsoft.com/office/drawing/2014/main" id="{12D79263-7D43-83B5-C0E6-13E572C4EA44}"/>
              </a:ext>
            </a:extLst>
          </p:cNvPr>
          <p:cNvSpPr txBox="1"/>
          <p:nvPr/>
        </p:nvSpPr>
        <p:spPr>
          <a:xfrm>
            <a:off x="206188" y="1155926"/>
            <a:ext cx="8633012" cy="4524315"/>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acord cu obiectivul principal al fazei, toate activitățile planificate, și implementate, au avut rolul de a asigura suportul tehnic și informațional pentru analiza intensității de creștere la populațiile metise rezultate din încrucișarea berbecilor aparținând raselor franceze cu femele din rasa Țigaie - varietatea ruginie.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Însă, luând în considerare faptul că analiza intensității de creștere specifică generației R1 se va putea realiza, în mod real abia în primăvara anului viitor, toate datele și interpretările se vor axa pe analiza intensității de creștere a formelor parentale care vor contribui la obținerea generației R1. 	Cunoașterea intensității în care masa corporală, dezvoltarea regiunilor principale și unii indicatori care exprimă ritmul acumulărilor corporale sunt importante și utile pentru a avea un management performat aplicat la nivel de fermă.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Pe măsură ce un animal trece de la zigot la forma și dimensiunea sa matură, au loc mai multe schimbări majore. Poate cea mai evidentă schimbare este cea a dimensiunii și masei - acestea fiind denumite procese de creștere. De asemenea, există schimbări fundamentale în forma și compoziția corporală - care sunt denumite elemente de diferențiere. Deoarece creșterea și diferențierea sunt inseparabile, combinarea lor se numește dezvoltare corporală.</a:t>
            </a:r>
          </a:p>
        </p:txBody>
      </p:sp>
    </p:spTree>
    <p:extLst>
      <p:ext uri="{BB962C8B-B14F-4D97-AF65-F5344CB8AC3E}">
        <p14:creationId xmlns:p14="http://schemas.microsoft.com/office/powerpoint/2010/main" val="41100414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76EB2E1-94B1-6A49-1F48-F720D98B67F0}"/>
              </a:ext>
            </a:extLst>
          </p:cNvPr>
          <p:cNvSpPr txBox="1"/>
          <p:nvPr/>
        </p:nvSpPr>
        <p:spPr>
          <a:xfrm>
            <a:off x="161365" y="0"/>
            <a:ext cx="8875059" cy="6186309"/>
          </a:xfrm>
          <a:prstGeom prst="rect">
            <a:avLst/>
          </a:prstGeom>
          <a:noFill/>
        </p:spPr>
        <p:txBody>
          <a:bodyPr wrap="square">
            <a:spAutoFit/>
          </a:bodyPr>
          <a:lstStyle/>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Creșterea și dezvoltarea sunt în esență răspunsuri ecologice și, prin urmare, este potrivit să se ia în considerare factorii care afectează rezultatul lor într-un cadru ecologic. Factorii de origine ecologică pot fi atribuiți mediului intern (sau fiziologic) și extern. Primul grup cuprinde în principal hormonii care influențează procesul de creștere. Acesta din urmă este de obicei subdivizat în componente fizice, nutritive și biotice, din care fermierul este de obicei omis de la intervenție.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Efectele asupra organismului sunt atât de importante și răspândite încât este mai convenabil să le luăm în considerare în mod separat, decât să-l includem printre componentele biotice. În această analiză, atenția se va limita la creștere, pentru care sunt disponibile majoritatea datelor aflate într-o formă care să permită și să susțină un grad mai mare de comparație între grupele reprezentate de populațiile metise obținute. Dintre factorii care afectează creșterea, nutriția și bolile nu au fost luate în considerare, astfel, încât, analiza efectuată se va limita la factorii rămași</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indent="449580" algn="just"/>
            <a:r>
              <a:rPr lang="ro-RO" dirty="0">
                <a:latin typeface="Times New Roman" panose="02020603050405020304" pitchFamily="18" charset="0"/>
                <a:cs typeface="Times New Roman" panose="02020603050405020304" pitchFamily="18" charset="0"/>
              </a:rPr>
              <a:t>	Intensitatea de creștere are valori diferite care exprimă modul în care o populație răspunde la influențele specifice mediului. Comparativ, între rase, intensitatea de creștere este redusă la cele tardive, semitardive și la cele rustice, dar are niveluri superioare ale acumulărilor de masă vie pe unitatea de timp la rasele precoce (Pascal, 2015). De asemenea, ritmul de creștere care susține intensitatea este mai ridicat la populațiile metise comparativ cu indivizii de rasă curată. Pentru producerea cărnii, pe baza unui program de management integrat, cunoașterea valorilor specifice acestui indicator este foarte importantă deoarece susține, pe lângă foarte multe aspecte, realizarea unei planificări corespunzătoare a producției de bază.</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242522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B41C877-3048-D822-9CA6-B5B3F89EC96F}"/>
              </a:ext>
            </a:extLst>
          </p:cNvPr>
          <p:cNvSpPr txBox="1"/>
          <p:nvPr/>
        </p:nvSpPr>
        <p:spPr>
          <a:xfrm>
            <a:off x="179295" y="0"/>
            <a:ext cx="8964705" cy="6417141"/>
          </a:xfrm>
          <a:prstGeom prst="rect">
            <a:avLst/>
          </a:prstGeom>
          <a:noFill/>
        </p:spPr>
        <p:txBody>
          <a:bodyPr wrap="square">
            <a:spAutoFit/>
          </a:bodyPr>
          <a:lstStyle/>
          <a:p>
            <a:pPr algn="ctr">
              <a:buNone/>
            </a:pPr>
            <a:r>
              <a:rPr lang="ro-RO" sz="1700" b="1" dirty="0">
                <a:effectLst/>
                <a:latin typeface="Times New Roman" panose="02020603050405020304" pitchFamily="18" charset="0"/>
                <a:ea typeface="Times New Roman" panose="02020603050405020304" pitchFamily="18" charset="0"/>
                <a:cs typeface="Times New Roman" panose="02020603050405020304" pitchFamily="18" charset="0"/>
              </a:rPr>
              <a:t>2. SCOPUL CERCTĂRILOR</a:t>
            </a:r>
          </a:p>
          <a:p>
            <a:pPr algn="ctr">
              <a:buNone/>
            </a:pPr>
            <a:endParaRPr lang="ro-RO" sz="5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buNone/>
            </a:pPr>
            <a:r>
              <a:rPr lang="ro-RO" sz="17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În prezent, cererea de carne de oaie este îndreptată în principal către produse de înaltă calitate. Deci, îmbunătățirea producției de carne și calitatea cărnii sunt foarte importante în condițiile actuale.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În țările cu zootehnie performantă, obținerea cărnii se bazează pe metode genetice moleculare aplicate în vederea identificării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markerilor</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asociați cu trăsăturile specifice nu doar pentru cantitatea de carne ci și pentru calitatea acesteia.</a:t>
            </a:r>
          </a:p>
          <a:p>
            <a:pPr indent="449580" algn="just">
              <a:buNone/>
            </a:pPr>
            <a:r>
              <a:rPr lang="ro-RO" dirty="0">
                <a:latin typeface="Times New Roman" panose="02020603050405020304" pitchFamily="18" charset="0"/>
                <a:ea typeface="Times New Roman" panose="02020603050405020304" pitchFamily="18" charset="0"/>
                <a:cs typeface="Times New Roman" panose="02020603050405020304" pitchFamily="18" charset="0"/>
              </a:rPr>
              <a:t>Elaborarea și aplicarea unor scheme în baza cărora se dorește să se obțină în mod sistematic miei de carne, va ține cont de faptul că pentru orice trăsături care afectează eficiența producției de carne există o variație genetică utilă între rase. Un bun exemplu îl reprezintă rata de fătare, numărul de miei născuți per oi fătate. </a:t>
            </a:r>
          </a:p>
          <a:p>
            <a:r>
              <a:rPr lang="ro-RO" dirty="0">
                <a:latin typeface="Times New Roman" panose="02020603050405020304" pitchFamily="18" charset="0"/>
                <a:cs typeface="Times New Roman" panose="02020603050405020304" pitchFamily="18" charset="0"/>
              </a:rPr>
              <a:t>Cunoașterea detaliilor care susțin procesul creșterii și la populațiile supuse analizei, în special atunci când este comparată cu populațiile reprezentate de contemporane, poate fi utilizată pentru a dezvolta sfaturi personalizate privind managementul și ameliorarea animalelor pentru producătorii individuali. </a:t>
            </a:r>
          </a:p>
          <a:p>
            <a:r>
              <a:rPr lang="ro-RO" dirty="0">
                <a:latin typeface="Times New Roman" panose="02020603050405020304" pitchFamily="18" charset="0"/>
                <a:cs typeface="Times New Roman" panose="02020603050405020304" pitchFamily="18" charset="0"/>
              </a:rPr>
              <a:t>Cunoașterea relațiilor și a funcțiilor care intervin în procesul de creștere poate juca un rol esențial în predicția datelor privind greutatea corporală în parametri interpretabili biologic, ce pot fi utilizați ulterior nu doar pentru a fundamenta recomandările de ameliorare sau management specifice turmei, ci pot fi luați în considerare și în programele de ameliorare care au ca obiective îmbunătățirea ratelor de creștere la nivel de populație (Lupi et al., 2015; Do și Miar, 2020; Sharif et al., 2021).</a:t>
            </a:r>
          </a:p>
          <a:p>
            <a:pPr indent="449580" algn="just">
              <a:buNone/>
            </a:pPr>
            <a:endParaRPr lang="ro-RO" sz="1700" dirty="0">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5550180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C4C4EFF1-B5FA-2709-BDDD-A2A57BC2CD09}"/>
              </a:ext>
            </a:extLst>
          </p:cNvPr>
          <p:cNvSpPr txBox="1"/>
          <p:nvPr/>
        </p:nvSpPr>
        <p:spPr>
          <a:xfrm>
            <a:off x="107576" y="618043"/>
            <a:ext cx="8928847" cy="4801314"/>
          </a:xfrm>
          <a:prstGeom prst="rect">
            <a:avLst/>
          </a:prstGeom>
          <a:noFill/>
        </p:spPr>
        <p:txBody>
          <a:bodyPr wrap="square">
            <a:spAutoFit/>
          </a:bodyPr>
          <a:lstStyle/>
          <a:p>
            <a:pPr algn="just"/>
            <a:r>
              <a:rPr lang="ro-RO" dirty="0">
                <a:latin typeface="Times New Roman" panose="02020603050405020304" pitchFamily="18" charset="0"/>
                <a:cs typeface="Times New Roman" panose="02020603050405020304" pitchFamily="18" charset="0"/>
              </a:rPr>
              <a:t>	Pentru a evidenția scopul și importanța activităților care au stat la baza obținerii datelor referitoare la intensitatea de creștere, în literatura de profil, numeroase colective de cercetare au abordat acest subiect la diverse specii de interes zootehnic. </a:t>
            </a:r>
          </a:p>
          <a:p>
            <a:pPr algn="just"/>
            <a:r>
              <a:rPr lang="ro-RO" dirty="0">
                <a:latin typeface="Times New Roman" panose="02020603050405020304" pitchFamily="18" charset="0"/>
                <a:cs typeface="Times New Roman" panose="02020603050405020304" pitchFamily="18" charset="0"/>
              </a:rPr>
              <a:t>	Astfel, profilurile de creștere ale mai multor specii domestice, precum oile (Sharif et al., 2021), caprele (</a:t>
            </a:r>
            <a:r>
              <a:rPr lang="ro-RO" dirty="0" err="1">
                <a:latin typeface="Times New Roman" panose="02020603050405020304" pitchFamily="18" charset="0"/>
                <a:cs typeface="Times New Roman" panose="02020603050405020304" pitchFamily="18" charset="0"/>
              </a:rPr>
              <a:t>Waheed</a:t>
            </a:r>
            <a:r>
              <a:rPr lang="ro-RO" dirty="0">
                <a:latin typeface="Times New Roman" panose="02020603050405020304" pitchFamily="18" charset="0"/>
                <a:cs typeface="Times New Roman" panose="02020603050405020304" pitchFamily="18" charset="0"/>
              </a:rPr>
              <a:t> et al., 2011), bovinele (Berry et al., 2005), nurcile (Do și Miar, 2020), porcii (</a:t>
            </a:r>
            <a:r>
              <a:rPr lang="ro-RO" dirty="0" err="1">
                <a:latin typeface="Times New Roman" panose="02020603050405020304" pitchFamily="18" charset="0"/>
                <a:cs typeface="Times New Roman" panose="02020603050405020304" pitchFamily="18" charset="0"/>
              </a:rPr>
              <a:t>Coyne</a:t>
            </a:r>
            <a:r>
              <a:rPr lang="ro-RO" dirty="0">
                <a:latin typeface="Times New Roman" panose="02020603050405020304" pitchFamily="18" charset="0"/>
                <a:cs typeface="Times New Roman" panose="02020603050405020304" pitchFamily="18" charset="0"/>
              </a:rPr>
              <a:t> et al., 2015), curcanii (</a:t>
            </a:r>
            <a:r>
              <a:rPr lang="ro-RO" dirty="0" err="1">
                <a:latin typeface="Times New Roman" panose="02020603050405020304" pitchFamily="18" charset="0"/>
                <a:cs typeface="Times New Roman" panose="02020603050405020304" pitchFamily="18" charset="0"/>
              </a:rPr>
              <a:t>Arando</a:t>
            </a:r>
            <a:r>
              <a:rPr lang="ro-RO" dirty="0">
                <a:latin typeface="Times New Roman" panose="02020603050405020304" pitchFamily="18" charset="0"/>
                <a:cs typeface="Times New Roman" panose="02020603050405020304" pitchFamily="18" charset="0"/>
              </a:rPr>
              <a:t> et al., 2021), puii de pasăre (</a:t>
            </a:r>
            <a:r>
              <a:rPr lang="ro-RO" dirty="0" err="1">
                <a:latin typeface="Times New Roman" panose="02020603050405020304" pitchFamily="18" charset="0"/>
                <a:cs typeface="Times New Roman" panose="02020603050405020304" pitchFamily="18" charset="0"/>
              </a:rPr>
              <a:t>Darmani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Kuhi</a:t>
            </a:r>
            <a:r>
              <a:rPr lang="ro-RO" dirty="0">
                <a:latin typeface="Times New Roman" panose="02020603050405020304" pitchFamily="18" charset="0"/>
                <a:cs typeface="Times New Roman" panose="02020603050405020304" pitchFamily="18" charset="0"/>
              </a:rPr>
              <a:t> et al., 2003), iepurii (de </a:t>
            </a:r>
            <a:r>
              <a:rPr lang="ro-RO" dirty="0" err="1">
                <a:latin typeface="Times New Roman" panose="02020603050405020304" pitchFamily="18" charset="0"/>
                <a:cs typeface="Times New Roman" panose="02020603050405020304" pitchFamily="18" charset="0"/>
              </a:rPr>
              <a:t>Sousa</a:t>
            </a:r>
            <a:r>
              <a:rPr lang="ro-RO" dirty="0">
                <a:latin typeface="Times New Roman" panose="02020603050405020304" pitchFamily="18" charset="0"/>
                <a:cs typeface="Times New Roman" panose="02020603050405020304" pitchFamily="18" charset="0"/>
              </a:rPr>
              <a:t> et al., 2022) și bivolii (Abbas et al., 2024) au fost cercetate și descrise folosind funcții neliniare. </a:t>
            </a:r>
          </a:p>
          <a:p>
            <a:pPr algn="just"/>
            <a:r>
              <a:rPr lang="ro-RO" dirty="0">
                <a:latin typeface="Times New Roman" panose="02020603050405020304" pitchFamily="18" charset="0"/>
                <a:cs typeface="Times New Roman" panose="02020603050405020304" pitchFamily="18" charset="0"/>
              </a:rPr>
              <a:t>	De asemenea, în alte studii au fost cercetate și ale funcții, rezultatele confirmând că nivelul de influență ale acestora sunt în acord cu avantajele și dezavantajele specifice obținerii producțiilor de la speciile respective (</a:t>
            </a:r>
            <a:r>
              <a:rPr lang="ro-RO" dirty="0" err="1">
                <a:latin typeface="Times New Roman" panose="02020603050405020304" pitchFamily="18" charset="0"/>
                <a:cs typeface="Times New Roman" panose="02020603050405020304" pitchFamily="18" charset="0"/>
              </a:rPr>
              <a:t>Darmani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Kuhi</a:t>
            </a:r>
            <a:r>
              <a:rPr lang="ro-RO" dirty="0">
                <a:latin typeface="Times New Roman" panose="02020603050405020304" pitchFamily="18" charset="0"/>
                <a:cs typeface="Times New Roman" panose="02020603050405020304" pitchFamily="18" charset="0"/>
              </a:rPr>
              <a:t> et al., 2010; Lupi et al., 2015).</a:t>
            </a:r>
          </a:p>
          <a:p>
            <a:pPr algn="just"/>
            <a:r>
              <a:rPr lang="ro-RO" dirty="0">
                <a:latin typeface="Times New Roman" panose="02020603050405020304" pitchFamily="18" charset="0"/>
                <a:cs typeface="Times New Roman" panose="02020603050405020304" pitchFamily="18" charset="0"/>
              </a:rPr>
              <a:t>	Profilul de creștere a oilor a fost modelat folosind diverse tipuri de modele, de la cele liniare simple la cele neliniare complexe (Lambe et al., 2006; Lupi et al., 2015; </a:t>
            </a:r>
            <a:r>
              <a:rPr lang="ro-RO" dirty="0" err="1">
                <a:latin typeface="Times New Roman" panose="02020603050405020304" pitchFamily="18" charset="0"/>
                <a:cs typeface="Times New Roman" panose="02020603050405020304" pitchFamily="18" charset="0"/>
              </a:rPr>
              <a:t>Hojjati</a:t>
            </a:r>
            <a:r>
              <a:rPr lang="ro-RO" dirty="0">
                <a:latin typeface="Times New Roman" panose="02020603050405020304" pitchFamily="18" charset="0"/>
                <a:cs typeface="Times New Roman" panose="02020603050405020304" pitchFamily="18" charset="0"/>
              </a:rPr>
              <a:t> și </a:t>
            </a:r>
            <a:r>
              <a:rPr lang="ro-RO" dirty="0" err="1">
                <a:latin typeface="Times New Roman" panose="02020603050405020304" pitchFamily="18" charset="0"/>
                <a:cs typeface="Times New Roman" panose="02020603050405020304" pitchFamily="18" charset="0"/>
              </a:rPr>
              <a:t>Ghavi</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Hossein-Zadeh</a:t>
            </a:r>
            <a:r>
              <a:rPr lang="ro-RO" dirty="0">
                <a:latin typeface="Times New Roman" panose="02020603050405020304" pitchFamily="18" charset="0"/>
                <a:cs typeface="Times New Roman" panose="02020603050405020304" pitchFamily="18" charset="0"/>
              </a:rPr>
              <a:t>, 2018; Sharif et al., 2021; </a:t>
            </a:r>
            <a:r>
              <a:rPr lang="ro-RO" dirty="0" err="1">
                <a:latin typeface="Times New Roman" panose="02020603050405020304" pitchFamily="18" charset="0"/>
                <a:cs typeface="Times New Roman" panose="02020603050405020304" pitchFamily="18" charset="0"/>
              </a:rPr>
              <a:t>Deribe</a:t>
            </a:r>
            <a:r>
              <a:rPr lang="ro-RO" dirty="0">
                <a:latin typeface="Times New Roman" panose="02020603050405020304" pitchFamily="18" charset="0"/>
                <a:cs typeface="Times New Roman" panose="02020603050405020304" pitchFamily="18" charset="0"/>
              </a:rPr>
              <a:t> et al., 2023); unele dintre modelele neliniare au avut forme funcționale (</a:t>
            </a:r>
            <a:r>
              <a:rPr lang="ro-RO" dirty="0" err="1">
                <a:latin typeface="Times New Roman" panose="02020603050405020304" pitchFamily="18" charset="0"/>
                <a:cs typeface="Times New Roman" panose="02020603050405020304" pitchFamily="18" charset="0"/>
              </a:rPr>
              <a:t>Mokhtari</a:t>
            </a:r>
            <a:r>
              <a:rPr lang="ro-RO" dirty="0">
                <a:latin typeface="Times New Roman" panose="02020603050405020304" pitchFamily="18" charset="0"/>
                <a:cs typeface="Times New Roman" panose="02020603050405020304" pitchFamily="18" charset="0"/>
              </a:rPr>
              <a:t> et al., 2019), altele bazate pe regresie aleatorie (</a:t>
            </a:r>
            <a:r>
              <a:rPr lang="ro-RO" dirty="0" err="1">
                <a:latin typeface="Times New Roman" panose="02020603050405020304" pitchFamily="18" charset="0"/>
                <a:cs typeface="Times New Roman" panose="02020603050405020304" pitchFamily="18" charset="0"/>
              </a:rPr>
              <a:t>McGowan</a:t>
            </a:r>
            <a:r>
              <a:rPr lang="ro-RO" dirty="0">
                <a:latin typeface="Times New Roman" panose="02020603050405020304" pitchFamily="18" charset="0"/>
                <a:cs typeface="Times New Roman" panose="02020603050405020304" pitchFamily="18" charset="0"/>
              </a:rPr>
              <a:t> et al., 2023) sau spline-uri aleatorii (</a:t>
            </a:r>
            <a:r>
              <a:rPr lang="ro-RO" dirty="0" err="1">
                <a:latin typeface="Times New Roman" panose="02020603050405020304" pitchFamily="18" charset="0"/>
                <a:cs typeface="Times New Roman" panose="02020603050405020304" pitchFamily="18" charset="0"/>
              </a:rPr>
              <a:t>Zamani</a:t>
            </a:r>
            <a:r>
              <a:rPr lang="ro-RO" dirty="0">
                <a:latin typeface="Times New Roman" panose="02020603050405020304" pitchFamily="18" charset="0"/>
                <a:cs typeface="Times New Roman" panose="02020603050405020304" pitchFamily="18" charset="0"/>
              </a:rPr>
              <a:t> et al., 2016). </a:t>
            </a:r>
          </a:p>
          <a:p>
            <a:pPr algn="just"/>
            <a:endParaRPr lang="ro-R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813292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03DF74D1-19C6-22F3-C1EB-7E9122533877}"/>
              </a:ext>
            </a:extLst>
          </p:cNvPr>
          <p:cNvSpPr txBox="1"/>
          <p:nvPr/>
        </p:nvSpPr>
        <p:spPr>
          <a:xfrm>
            <a:off x="304800" y="1164680"/>
            <a:ext cx="8534400" cy="3416320"/>
          </a:xfrm>
          <a:prstGeom prst="rect">
            <a:avLst/>
          </a:prstGeom>
          <a:noFill/>
        </p:spPr>
        <p:txBody>
          <a:bodyPr wrap="square">
            <a:spAutoFit/>
          </a:bodyPr>
          <a:lstStyle/>
          <a:p>
            <a:pPr algn="just"/>
            <a:r>
              <a:rPr lang="ro-RO" dirty="0">
                <a:latin typeface="Times New Roman" panose="02020603050405020304" pitchFamily="18" charset="0"/>
                <a:cs typeface="Times New Roman" panose="02020603050405020304" pitchFamily="18" charset="0"/>
              </a:rPr>
              <a:t>	Modelele neliniare se potrivesc, în general, mai bine cu datele decât modelele de regresie liniară (Lambe et al., 2006), deoarece greutatea corporală se modifică într-o manieră </a:t>
            </a:r>
            <a:r>
              <a:rPr lang="ro-RO" dirty="0" err="1">
                <a:latin typeface="Times New Roman" panose="02020603050405020304" pitchFamily="18" charset="0"/>
                <a:cs typeface="Times New Roman" panose="02020603050405020304" pitchFamily="18" charset="0"/>
              </a:rPr>
              <a:t>sigmoidal</a:t>
            </a:r>
            <a:r>
              <a:rPr lang="ro-RO" dirty="0">
                <a:latin typeface="Times New Roman" panose="02020603050405020304" pitchFamily="18" charset="0"/>
                <a:cs typeface="Times New Roman" panose="02020603050405020304" pitchFamily="18" charset="0"/>
              </a:rPr>
              <a:t> odată cu vârsta (Sharif et al., 2021). </a:t>
            </a:r>
          </a:p>
          <a:p>
            <a:pPr algn="just"/>
            <a:r>
              <a:rPr lang="ro-RO" dirty="0">
                <a:latin typeface="Times New Roman" panose="02020603050405020304" pitchFamily="18" charset="0"/>
                <a:cs typeface="Times New Roman" panose="02020603050405020304" pitchFamily="18" charset="0"/>
              </a:rPr>
              <a:t>	Cu toate acestea, există o lipsă de consens cu privire la cea mai potrivită funcție pentru a modela rata de creștere la ovine, modelul cel mai potrivit fiind probabil specific populației, depinzând și de utilizarea finală planificată. O funcție optimă se caracterizează prin flexibilitatea sa (</a:t>
            </a:r>
            <a:r>
              <a:rPr lang="ro-RO" dirty="0" err="1">
                <a:latin typeface="Times New Roman" panose="02020603050405020304" pitchFamily="18" charset="0"/>
                <a:cs typeface="Times New Roman" panose="02020603050405020304" pitchFamily="18" charset="0"/>
              </a:rPr>
              <a:t>Topal</a:t>
            </a:r>
            <a:r>
              <a:rPr lang="ro-RO" dirty="0">
                <a:latin typeface="Times New Roman" panose="02020603050405020304" pitchFamily="18" charset="0"/>
                <a:cs typeface="Times New Roman" panose="02020603050405020304" pitchFamily="18" charset="0"/>
              </a:rPr>
              <a:t> et al., 2004) și prin capacitatea de a modela cu precizie întreg procesul de creștere. </a:t>
            </a:r>
          </a:p>
          <a:p>
            <a:pPr algn="just"/>
            <a:r>
              <a:rPr lang="ro-RO" dirty="0">
                <a:latin typeface="Times New Roman" panose="02020603050405020304" pitchFamily="18" charset="0"/>
                <a:cs typeface="Times New Roman" panose="02020603050405020304" pitchFamily="18" charset="0"/>
              </a:rPr>
              <a:t>	Prin urmare, obiectivele prezentului studiu au fost de a compara adecvarea diferitelor funcții care susțin creșterea corporală pentru a modela profilurile de creștere ale oilor metise și de a investiga relația dintre diferiți parametri ai modelului în cadrul aceleiași funcții, precum și între funcții diferite.</a:t>
            </a:r>
          </a:p>
        </p:txBody>
      </p:sp>
    </p:spTree>
    <p:extLst>
      <p:ext uri="{BB962C8B-B14F-4D97-AF65-F5344CB8AC3E}">
        <p14:creationId xmlns:p14="http://schemas.microsoft.com/office/powerpoint/2010/main" val="41339268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741B0552-4497-B3A1-A0F3-71A2FCB46AE5}"/>
              </a:ext>
            </a:extLst>
          </p:cNvPr>
          <p:cNvSpPr txBox="1"/>
          <p:nvPr/>
        </p:nvSpPr>
        <p:spPr>
          <a:xfrm>
            <a:off x="2283759" y="183997"/>
            <a:ext cx="4576482" cy="385042"/>
          </a:xfrm>
          <a:prstGeom prst="rect">
            <a:avLst/>
          </a:prstGeom>
          <a:noFill/>
        </p:spPr>
        <p:txBody>
          <a:bodyPr wrap="square">
            <a:spAutoFit/>
          </a:bodyPr>
          <a:lstStyle/>
          <a:p>
            <a:pPr algn="ctr">
              <a:lnSpc>
                <a:spcPct val="115000"/>
              </a:lnSpc>
            </a:pPr>
            <a:r>
              <a:rPr lang="ro-RO" sz="1800" b="1" dirty="0">
                <a:effectLst/>
                <a:latin typeface="Times New Roman" panose="02020603050405020304" pitchFamily="18" charset="0"/>
                <a:ea typeface="Times New Roman" panose="02020603050405020304" pitchFamily="18" charset="0"/>
              </a:rPr>
              <a:t>3.</a:t>
            </a:r>
            <a:r>
              <a:rPr lang="ro-RO" sz="1800" dirty="0">
                <a:effectLst/>
                <a:latin typeface="Times New Roman" panose="02020603050405020304" pitchFamily="18" charset="0"/>
                <a:ea typeface="Times New Roman" panose="02020603050405020304" pitchFamily="18" charset="0"/>
              </a:rPr>
              <a:t> </a:t>
            </a:r>
            <a:r>
              <a:rPr lang="ro-RO" sz="1800" b="1" dirty="0">
                <a:effectLst/>
                <a:latin typeface="Times New Roman" panose="02020603050405020304" pitchFamily="18" charset="0"/>
                <a:ea typeface="Times New Roman" panose="02020603050405020304" pitchFamily="18" charset="0"/>
              </a:rPr>
              <a:t>MATERIAL ȘI METODE</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p:txBody>
      </p:sp>
      <p:sp>
        <p:nvSpPr>
          <p:cNvPr id="5" name="CasetăText 4">
            <a:extLst>
              <a:ext uri="{FF2B5EF4-FFF2-40B4-BE49-F238E27FC236}">
                <a16:creationId xmlns:a16="http://schemas.microsoft.com/office/drawing/2014/main" id="{CC00F1F4-7E0A-CDC1-3DAB-DD7B1BC31ECC}"/>
              </a:ext>
            </a:extLst>
          </p:cNvPr>
          <p:cNvSpPr txBox="1"/>
          <p:nvPr/>
        </p:nvSpPr>
        <p:spPr>
          <a:xfrm>
            <a:off x="304799" y="1504992"/>
            <a:ext cx="8202706" cy="3901837"/>
          </a:xfrm>
          <a:prstGeom prst="rect">
            <a:avLst/>
          </a:prstGeom>
          <a:noFill/>
        </p:spPr>
        <p:txBody>
          <a:bodyPr wrap="square">
            <a:spAutoFit/>
          </a:bodyPr>
          <a:lstStyle/>
          <a:p>
            <a:pPr algn="just"/>
            <a:r>
              <a:rPr lang="ro-RO" b="1" dirty="0">
                <a:latin typeface="Times New Roman" panose="02020603050405020304" pitchFamily="18" charset="0"/>
                <a:cs typeface="Times New Roman" panose="02020603050405020304" pitchFamily="18" charset="0"/>
              </a:rPr>
              <a:t>	Materialul biologic </a:t>
            </a:r>
            <a:r>
              <a:rPr lang="ro-RO" dirty="0">
                <a:latin typeface="Times New Roman" panose="02020603050405020304" pitchFamily="18" charset="0"/>
                <a:cs typeface="Times New Roman" panose="02020603050405020304" pitchFamily="18" charset="0"/>
              </a:rPr>
              <a:t>a fost reprezentat de categoriile de tineret ovin metis din F1 rezultat din încrucișarea oilor locale de rasă Țigaie ruginie cu reproducători masculi din rasele franceze de carne, respectiv cu </a:t>
            </a:r>
            <a:r>
              <a:rPr lang="ro-RO" dirty="0" err="1">
                <a:latin typeface="Times New Roman" panose="02020603050405020304" pitchFamily="18" charset="0"/>
                <a:cs typeface="Times New Roman" panose="02020603050405020304" pitchFamily="18" charset="0"/>
              </a:rPr>
              <a:t>Vandeen</a:t>
            </a:r>
            <a:r>
              <a:rPr lang="ro-RO" dirty="0">
                <a:latin typeface="Times New Roman" panose="02020603050405020304" pitchFamily="18" charset="0"/>
                <a:cs typeface="Times New Roman" panose="02020603050405020304" pitchFamily="18" charset="0"/>
              </a:rPr>
              <a:t>, </a:t>
            </a:r>
            <a:r>
              <a:rPr lang="ro-RO" dirty="0" err="1">
                <a:latin typeface="Times New Roman" panose="02020603050405020304" pitchFamily="18" charset="0"/>
                <a:cs typeface="Times New Roman" panose="02020603050405020304" pitchFamily="18" charset="0"/>
              </a:rPr>
              <a:t>Berrichon</a:t>
            </a:r>
            <a:r>
              <a:rPr lang="ro-RO" dirty="0">
                <a:latin typeface="Times New Roman" panose="02020603050405020304" pitchFamily="18" charset="0"/>
                <a:cs typeface="Times New Roman" panose="02020603050405020304" pitchFamily="18" charset="0"/>
              </a:rPr>
              <a:t> du </a:t>
            </a:r>
            <a:r>
              <a:rPr lang="ro-RO" dirty="0" err="1">
                <a:latin typeface="Times New Roman" panose="02020603050405020304" pitchFamily="18" charset="0"/>
                <a:cs typeface="Times New Roman" panose="02020603050405020304" pitchFamily="18" charset="0"/>
              </a:rPr>
              <a:t>Cher</a:t>
            </a:r>
            <a:r>
              <a:rPr lang="ro-RO" dirty="0">
                <a:latin typeface="Times New Roman" panose="02020603050405020304" pitchFamily="18" charset="0"/>
                <a:cs typeface="Times New Roman" panose="02020603050405020304" pitchFamily="18" charset="0"/>
              </a:rPr>
              <a:t> și Blanche du </a:t>
            </a:r>
            <a:r>
              <a:rPr lang="ro-RO" dirty="0" err="1">
                <a:latin typeface="Times New Roman" panose="02020603050405020304" pitchFamily="18" charset="0"/>
                <a:cs typeface="Times New Roman" panose="02020603050405020304" pitchFamily="18" charset="0"/>
              </a:rPr>
              <a:t>Massif</a:t>
            </a:r>
            <a:r>
              <a:rPr lang="ro-RO" dirty="0">
                <a:latin typeface="Times New Roman" panose="02020603050405020304" pitchFamily="18" charset="0"/>
                <a:cs typeface="Times New Roman" panose="02020603050405020304" pitchFamily="18" charset="0"/>
              </a:rPr>
              <a:t> Central.</a:t>
            </a:r>
          </a:p>
          <a:p>
            <a:pPr algn="just"/>
            <a:r>
              <a:rPr lang="ro-RO" dirty="0">
                <a:latin typeface="Times New Roman" panose="02020603050405020304" pitchFamily="18" charset="0"/>
                <a:cs typeface="Times New Roman" panose="02020603050405020304" pitchFamily="18" charset="0"/>
              </a:rPr>
              <a:t>	Femelele F1 din populația metisă rezultată au fost selectate, fiind reținute pentru prăsilă doar cele care au avut o dezvoltare corporală corespunzătoare și care exprimau fenotipic caracterele morfologice specifice rasei paterne. </a:t>
            </a:r>
          </a:p>
          <a:p>
            <a:pPr algn="just"/>
            <a:r>
              <a:rPr lang="ro-RO" dirty="0">
                <a:latin typeface="Times New Roman" panose="02020603050405020304" pitchFamily="18" charset="0"/>
                <a:cs typeface="Times New Roman" panose="02020603050405020304" pitchFamily="18" charset="0"/>
              </a:rPr>
              <a:t>	Reproducătorii masculi utilizați la încrucișarea cu femelele metise F1 aparțin raselor franceze de carne, fiind utilizați doar berbecii care nu au contribuit în mod direct la obținerea femelelor din F1, pentru a evita consangvinizarea. Fiind vorba de trei loturi de femele metise, acestea au fost notate L1 (V x Ti), L2 (MC x TI) și L3 (BMC X Ti). </a:t>
            </a:r>
          </a:p>
          <a:p>
            <a:pPr indent="431800" algn="just">
              <a:lnSpc>
                <a:spcPct val="150000"/>
              </a:lnSpc>
              <a:buNone/>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7289912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657E821-D91B-EDB3-E753-90DCAEDFE4E8}"/>
              </a:ext>
            </a:extLst>
          </p:cNvPr>
          <p:cNvSpPr txBox="1"/>
          <p:nvPr/>
        </p:nvSpPr>
        <p:spPr>
          <a:xfrm>
            <a:off x="170329" y="151668"/>
            <a:ext cx="8552330" cy="6186309"/>
          </a:xfrm>
          <a:prstGeom prst="rect">
            <a:avLst/>
          </a:prstGeom>
          <a:noFill/>
        </p:spPr>
        <p:txBody>
          <a:bodyPr wrap="square">
            <a:spAutoFit/>
          </a:bodyPr>
          <a:lstStyle/>
          <a:p>
            <a:pPr algn="just"/>
            <a:r>
              <a:rPr lang="ro-RO" b="1" dirty="0">
                <a:latin typeface="Times New Roman" panose="02020603050405020304" pitchFamily="18" charset="0"/>
                <a:cs typeface="Times New Roman" panose="02020603050405020304" pitchFamily="18" charset="0"/>
              </a:rPr>
              <a:t>	Metodele de lucru</a:t>
            </a:r>
            <a:r>
              <a:rPr lang="ro-RO" dirty="0">
                <a:latin typeface="Times New Roman" panose="02020603050405020304" pitchFamily="18" charset="0"/>
                <a:cs typeface="Times New Roman" panose="02020603050405020304" pitchFamily="18" charset="0"/>
              </a:rPr>
              <a:t> au fost cele recomandate de tehnica experimentală însă adaptate acestui gen de activități de cercetare științifică. Pentru atingerea obiectivelor specifice acestei etape tineretul obținut în prima generație au fost reținute pentru constituirea viitorului nucleu de reproducție în vederea obținerii hibrizilor specializați pentru producția de carne (R1). </a:t>
            </a:r>
          </a:p>
          <a:p>
            <a:pPr algn="just"/>
            <a:r>
              <a:rPr lang="ro-RO" dirty="0">
                <a:latin typeface="Times New Roman" panose="02020603050405020304" pitchFamily="18" charset="0"/>
                <a:cs typeface="Times New Roman" panose="02020603050405020304" pitchFamily="18" charset="0"/>
              </a:rPr>
              <a:t>	Caracterizarea activității de reproducție s-a bazat pe datele obținute în sezonul de mont[ din această toamnă. Analiza și interpretarea datelor sa bazat pe determinarea principalilor caracteristici ale sezonului de reproducere, respectiv a fecundității și a numărului de cicluri parcurse până la instalarea gestației.</a:t>
            </a:r>
          </a:p>
          <a:p>
            <a:pPr algn="just"/>
            <a:r>
              <a:rPr lang="ro-RO" dirty="0">
                <a:latin typeface="Times New Roman" panose="02020603050405020304" pitchFamily="18" charset="0"/>
                <a:cs typeface="Times New Roman" panose="02020603050405020304" pitchFamily="18" charset="0"/>
              </a:rPr>
              <a:t>	Întreg lotul de tineretul ovin femel, care au constituit loturile experimentale, a beneficiat de aceleași condiții de întreținere, confort și alimentație. Pe parcursul perioadei de alăptare toate cuplurile de oaie mamă cu miei au beneficiat de aceleași condiții. Înțărcarea tineretului ovin a fost efectuată la împlinirea vârstei de 90 zile. După această perioadă femelele metise F1 au fost lotizate și crescute în condiții similare. </a:t>
            </a:r>
          </a:p>
          <a:p>
            <a:pPr algn="just"/>
            <a:r>
              <a:rPr lang="ro-RO" dirty="0">
                <a:latin typeface="Times New Roman" panose="02020603050405020304" pitchFamily="18" charset="0"/>
                <a:cs typeface="Times New Roman" panose="02020603050405020304" pitchFamily="18" charset="0"/>
              </a:rPr>
              <a:t>	Pe parcursul perioadei de creștere au fost efectuate cântăriri și măsurători corporale pentru a putea evalua intensitatea de creștere și ritmul dezvoltării corporale, și principalii indici corporali. Datele obținute au fost centralizate, prelucrate statistic și interpretate corespunzător. </a:t>
            </a:r>
          </a:p>
          <a:p>
            <a:pPr algn="just"/>
            <a:r>
              <a:rPr lang="ro-RO" dirty="0">
                <a:latin typeface="Times New Roman" panose="02020603050405020304" pitchFamily="18" charset="0"/>
                <a:cs typeface="Times New Roman" panose="02020603050405020304" pitchFamily="18" charset="0"/>
              </a:rPr>
              <a:t>	În prelucrarea datelor a fost utilizată procedura REML (</a:t>
            </a:r>
            <a:r>
              <a:rPr lang="ro-RO" dirty="0" err="1">
                <a:latin typeface="Times New Roman" panose="02020603050405020304" pitchFamily="18" charset="0"/>
                <a:cs typeface="Times New Roman" panose="02020603050405020304" pitchFamily="18" charset="0"/>
              </a:rPr>
              <a:t>REstricted</a:t>
            </a:r>
            <a:r>
              <a:rPr lang="ro-RO" dirty="0">
                <a:latin typeface="Times New Roman" panose="02020603050405020304" pitchFamily="18" charset="0"/>
                <a:cs typeface="Times New Roman" panose="02020603050405020304" pitchFamily="18" charset="0"/>
              </a:rPr>
              <a:t> Maximum </a:t>
            </a:r>
            <a:r>
              <a:rPr lang="ro-RO" dirty="0" err="1">
                <a:latin typeface="Times New Roman" panose="02020603050405020304" pitchFamily="18" charset="0"/>
                <a:cs typeface="Times New Roman" panose="02020603050405020304" pitchFamily="18" charset="0"/>
              </a:rPr>
              <a:t>Likelihood</a:t>
            </a:r>
            <a:r>
              <a:rPr lang="ro-RO" dirty="0">
                <a:latin typeface="Times New Roman" panose="02020603050405020304" pitchFamily="18" charset="0"/>
                <a:cs typeface="Times New Roman" panose="02020603050405020304" pitchFamily="18" charset="0"/>
              </a:rPr>
              <a:t> - a verosimilității maxime restrânse) care garantează obținerea unor estimate în spațiul normal al parametrilor. </a:t>
            </a:r>
          </a:p>
          <a:p>
            <a:pPr algn="just"/>
            <a:endParaRPr lang="ro-RO"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38193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450A310-349B-C7AF-D62E-6232F6052948}"/>
              </a:ext>
            </a:extLst>
          </p:cNvPr>
          <p:cNvSpPr txBox="1"/>
          <p:nvPr/>
        </p:nvSpPr>
        <p:spPr>
          <a:xfrm>
            <a:off x="2283759" y="44270"/>
            <a:ext cx="4576482" cy="457754"/>
          </a:xfrm>
          <a:prstGeom prst="rect">
            <a:avLst/>
          </a:prstGeom>
          <a:noFill/>
        </p:spPr>
        <p:txBody>
          <a:bodyPr wrap="square">
            <a:spAutoFit/>
          </a:bodyPr>
          <a:lstStyle/>
          <a:p>
            <a:pPr algn="ctr">
              <a:lnSpc>
                <a:spcPct val="150000"/>
              </a:lnSpc>
            </a:pPr>
            <a:r>
              <a:rPr lang="ro-RO" sz="1800" b="1" dirty="0">
                <a:effectLst/>
                <a:latin typeface="Times New Roman" panose="02020603050405020304" pitchFamily="18" charset="0"/>
                <a:ea typeface="Times New Roman" panose="02020603050405020304" pitchFamily="18" charset="0"/>
              </a:rPr>
              <a:t>4. REZULTATE OBȚINUTE</a:t>
            </a:r>
            <a:endParaRPr lang="ro-RO" sz="2400" dirty="0">
              <a:effectLst/>
              <a:latin typeface="Arial" panose="020B0604020202020204" pitchFamily="34" charset="0"/>
              <a:ea typeface="Times New Roman" panose="02020603050405020304" pitchFamily="18" charset="0"/>
            </a:endParaRPr>
          </a:p>
        </p:txBody>
      </p:sp>
      <p:sp>
        <p:nvSpPr>
          <p:cNvPr id="4" name="CasetăText 3">
            <a:extLst>
              <a:ext uri="{FF2B5EF4-FFF2-40B4-BE49-F238E27FC236}">
                <a16:creationId xmlns:a16="http://schemas.microsoft.com/office/drawing/2014/main" id="{26571E75-BCA6-C647-0FA0-61AD3D963C24}"/>
              </a:ext>
            </a:extLst>
          </p:cNvPr>
          <p:cNvSpPr txBox="1"/>
          <p:nvPr/>
        </p:nvSpPr>
        <p:spPr>
          <a:xfrm>
            <a:off x="215153" y="502024"/>
            <a:ext cx="8857129" cy="5648021"/>
          </a:xfrm>
          <a:prstGeom prst="rect">
            <a:avLst/>
          </a:prstGeom>
          <a:noFill/>
        </p:spPr>
        <p:txBody>
          <a:bodyPr wrap="square">
            <a:spAutoFit/>
          </a:bodyPr>
          <a:lstStyle/>
          <a:p>
            <a:pPr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Analiza caracterelor sau a trăsăturilor de care depind aspectele specifice managementului turmelor sunt hotărâtoare și exercită influență asupra rezultatelor de producție sau de reproducție.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buNone/>
            </a:pPr>
            <a:r>
              <a:rPr lang="ro-RO" sz="1800" b="1" dirty="0">
                <a:effectLst/>
                <a:latin typeface="Times New Roman" panose="02020603050405020304" pitchFamily="18" charset="0"/>
                <a:ea typeface="Times New Roman" panose="02020603050405020304" pitchFamily="18" charset="0"/>
                <a:cs typeface="Times New Roman" panose="02020603050405020304" pitchFamily="18" charset="0"/>
              </a:rPr>
              <a:t>4.1. Studiul caracterelor de reproducție</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la noua populație s-a bazat pe efectuarea unei analize a estimatorilor specifici, baza fiind reprezentată de datele obținute în sezonul de montă desfășurat în toamna acestui an.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Importanța analizei efectuate este deosebită deoarece eficiența activității din domeniul creșterii animalelor depinde în principal de modul în care este coordonată </a:t>
            </a:r>
            <a:r>
              <a:rPr lang="ro-RO" sz="18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aplicată activitatea de reproducție la nivelul fiecărei populații de ovine, și în fiecare sezon.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Din aceste considerente funcția de reproducție trebuie bine organizată, planificată </a:t>
            </a:r>
            <a:r>
              <a:rPr lang="ro-RO" sz="18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aplicată corespunzător, luând în considerare toate particularitățile specifice populațiilor cu care se lucrează, întrucât reușita acestei activități este influențată în mod direct de valoarea caracterelor de reproducție (Pascal și et al. 2001).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Printre căile </a:t>
            </a:r>
            <a:r>
              <a:rPr lang="ro-RO" sz="18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soluțiile practice care nu presupune alocarea unor resurse materiale </a:t>
            </a:r>
            <a:r>
              <a:rPr lang="ro-RO" sz="1800"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financiare mari pentru a îmbunătăți activitatea de reproducție la ovine enumerăm: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inducerea pubertății, în vederea utilizării femelelor tinere, la reproducție, încă din prima toamnă;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utilizarea influenței factorilor naturali pentru inducerea ciclurilor sexuale;</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720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sincronizarea căldurilor </a:t>
            </a:r>
            <a:r>
              <a:rPr lang="ro-RO" sz="1800" dirty="0" err="1">
                <a:effectLst/>
                <a:latin typeface="Times New Roman" panose="02020603050405020304" pitchFamily="18" charset="0"/>
                <a:ea typeface="Times New Roman" panose="02020603050405020304" pitchFamily="18" charset="0"/>
                <a:cs typeface="Times New Roman" panose="02020603050405020304" pitchFamily="18" charset="0"/>
              </a:rPr>
              <a:t>ovulatorii</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ro-RO"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15000"/>
              </a:lnSpc>
              <a:buNone/>
            </a:pP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1159591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99BF91B9-4571-9B95-FE7A-181E5D27A93A}"/>
              </a:ext>
            </a:extLst>
          </p:cNvPr>
          <p:cNvSpPr txBox="1"/>
          <p:nvPr/>
        </p:nvSpPr>
        <p:spPr>
          <a:xfrm>
            <a:off x="412377" y="815663"/>
            <a:ext cx="8444753" cy="4801314"/>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mod concret, în cercetarea efectuată, tineretul femel utilizat la montă provine din fătările care au avut loc în primăvara acestui an. Pentru a putea fi apt și pentru a îndeplini condițiile trecere la turma de bază și de introducere în circuitul reproductiv, pe întreaga perioadă de creștere condițiile asigurate au fost corelate cu datele specifice intensității de creștere. Dintre toate activitățile mai sus menționate ca fiind indicate pentru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intensivizarea</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funcției de reproducție, în cercetare au fost utilizați doar factorii naturali, evitând în acest fel creșterea manoperei și a cheltuielilor financiare, etc.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În ceea ce privește la influența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rolul factorilor naturali cu impact major în declanșarea căldurilor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ovulatorii</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la ovine, este cunoscut faptul că în zonele tropicale și subtropicale, adică acolo unde vegetația se găsește din abundență, estrul (căldurile) se poate manifesta la rumegătoarele mici pe tot parcursul anului. Nu același lucru se întâmplă în regiunile cu clima temperată, cum este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cazul țării noastre, unde activitatea de reproducție se împarte în doua sezoane dependente, în principal de durata zilei lumina. Un prim sezon, considerat ca fiind de bază, sau principal, este cel din toamnă, când lumina descrește până la atingerea raportului dintre lumină și întuneric de 1:1, iar sezonul secundar este plasat în lunile de primăvară când lumina crește ca durată pentru a ajunge la același raport.</a:t>
            </a:r>
          </a:p>
        </p:txBody>
      </p:sp>
    </p:spTree>
    <p:extLst>
      <p:ext uri="{BB962C8B-B14F-4D97-AF65-F5344CB8AC3E}">
        <p14:creationId xmlns:p14="http://schemas.microsoft.com/office/powerpoint/2010/main" val="46370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4">
            <a:extLst>
              <a:ext uri="{FF2B5EF4-FFF2-40B4-BE49-F238E27FC236}">
                <a16:creationId xmlns:a16="http://schemas.microsoft.com/office/drawing/2014/main" id="{56342C02-4F64-7296-4BB2-29FDCD280666}"/>
              </a:ext>
            </a:extLst>
          </p:cNvPr>
          <p:cNvSpPr>
            <a:spLocks noChangeArrowheads="1"/>
          </p:cNvSpPr>
          <p:nvPr/>
        </p:nvSpPr>
        <p:spPr bwMode="auto">
          <a:xfrm>
            <a:off x="896471" y="404308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o-RO"/>
          </a:p>
        </p:txBody>
      </p:sp>
      <p:sp>
        <p:nvSpPr>
          <p:cNvPr id="3" name="CasetăText 2">
            <a:extLst>
              <a:ext uri="{FF2B5EF4-FFF2-40B4-BE49-F238E27FC236}">
                <a16:creationId xmlns:a16="http://schemas.microsoft.com/office/drawing/2014/main" id="{8E10D5F4-878A-E584-DEA1-2099E8BC6748}"/>
              </a:ext>
            </a:extLst>
          </p:cNvPr>
          <p:cNvSpPr txBox="1"/>
          <p:nvPr/>
        </p:nvSpPr>
        <p:spPr>
          <a:xfrm>
            <a:off x="255494" y="661173"/>
            <a:ext cx="8633012" cy="4801314"/>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cazul cercetării respective activitatea de reproducție a fost plasată în sezonul natural, debutul fiind la final de august. Depistarea oilor în călduri s-a făcut cu ajutorul berbecilor încercători introduși în turmă de două ori pe zi, iar monta femelelor tinere s-a realizat cu berbecii stabiliți prin lista de dirijare a împerecherilor. </a:t>
            </a:r>
          </a:p>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Pentru reușita fecundării fiecare femelă a fost montată de două ori, la intervale de 10 ore. Pe durata primelor 15 zile de la declanșarea căldurilor oile au fost atent monitorizate pentru a le depista pe cele care manifestă reîntoarceri, situația centralizată a montelor fiind prezentată în tabelul 1 și respectiv în figura 1. </a:t>
            </a:r>
          </a:p>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Analiza datelor indică faptul că deși a fost montat întreg efectivul de femele tinere metise repartizate la montă situația constatată la analiza numărului de cicluri sexuale necesare pentru actul fecundării a prezentat o situație diferită. Faptul că în cazul loturilor formate din femele metise din L1 și L2 au manifestat călduri și au fost montate după primul ciclu sexual proporții diferite, respectiv 33.33% la L1 și 66.67% indică o diferență semnificativă a datorată în primul rând fertilității berbecilor utilizați la montă. Această afirmație este susținută de faptul că au existat diferențe în ceea ce privește comportamentul și reflexele sexuale ale berbecilor. În cazul lotului L3 proporția femelelor montate pe durata primelor două cicluri sexuale este relativ egală.  </a:t>
            </a:r>
          </a:p>
        </p:txBody>
      </p:sp>
    </p:spTree>
    <p:extLst>
      <p:ext uri="{BB962C8B-B14F-4D97-AF65-F5344CB8AC3E}">
        <p14:creationId xmlns:p14="http://schemas.microsoft.com/office/powerpoint/2010/main" val="2701305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CE6551FB-5302-3733-A59F-3D13A1521761}"/>
              </a:ext>
            </a:extLst>
          </p:cNvPr>
          <p:cNvSpPr>
            <a:spLocks noChangeArrowheads="1"/>
          </p:cNvSpPr>
          <p:nvPr/>
        </p:nvSpPr>
        <p:spPr bwMode="auto">
          <a:xfrm>
            <a:off x="878541" y="1192305"/>
            <a:ext cx="10437670"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ro-RO"/>
          </a:p>
        </p:txBody>
      </p:sp>
      <p:sp>
        <p:nvSpPr>
          <p:cNvPr id="6" name="CasetăText 5">
            <a:extLst>
              <a:ext uri="{FF2B5EF4-FFF2-40B4-BE49-F238E27FC236}">
                <a16:creationId xmlns:a16="http://schemas.microsoft.com/office/drawing/2014/main" id="{8B5611A9-259A-2D99-C846-28B70636EAC7}"/>
              </a:ext>
            </a:extLst>
          </p:cNvPr>
          <p:cNvSpPr txBox="1"/>
          <p:nvPr/>
        </p:nvSpPr>
        <p:spPr>
          <a:xfrm>
            <a:off x="1743636" y="209781"/>
            <a:ext cx="5656728" cy="369332"/>
          </a:xfrm>
          <a:prstGeom prst="rect">
            <a:avLst/>
          </a:prstGeom>
          <a:noFill/>
        </p:spPr>
        <p:txBody>
          <a:bodyPr wrap="square">
            <a:spAutoFit/>
          </a:bodyPr>
          <a:lstStyle/>
          <a:p>
            <a:pPr algn="ctr">
              <a:buNone/>
            </a:pPr>
            <a:r>
              <a:rPr lang="ro-RO" sz="1800" dirty="0">
                <a:effectLst/>
                <a:latin typeface="Arial" panose="020B0604020202020204" pitchFamily="34" charset="0"/>
                <a:ea typeface="Times New Roman" panose="02020603050405020304" pitchFamily="18" charset="0"/>
              </a:rPr>
              <a:t>Tabel 1. Situația montelor femelelor metise </a:t>
            </a:r>
            <a:endParaRPr lang="ro-RO" sz="2800" dirty="0">
              <a:effectLst/>
              <a:latin typeface="Arial" panose="020B0604020202020204" pitchFamily="34" charset="0"/>
              <a:ea typeface="Times New Roman" panose="02020603050405020304" pitchFamily="18" charset="0"/>
            </a:endParaRPr>
          </a:p>
        </p:txBody>
      </p:sp>
      <p:graphicFrame>
        <p:nvGraphicFramePr>
          <p:cNvPr id="14" name="Tabel 13">
            <a:extLst>
              <a:ext uri="{FF2B5EF4-FFF2-40B4-BE49-F238E27FC236}">
                <a16:creationId xmlns:a16="http://schemas.microsoft.com/office/drawing/2014/main" id="{4EC5288D-6B20-6AB7-13DD-7396091D3BC6}"/>
              </a:ext>
            </a:extLst>
          </p:cNvPr>
          <p:cNvGraphicFramePr>
            <a:graphicFrameLocks noGrp="1"/>
          </p:cNvGraphicFramePr>
          <p:nvPr>
            <p:extLst>
              <p:ext uri="{D42A27DB-BD31-4B8C-83A1-F6EECF244321}">
                <p14:modId xmlns:p14="http://schemas.microsoft.com/office/powerpoint/2010/main" val="1803445512"/>
              </p:ext>
            </p:extLst>
          </p:nvPr>
        </p:nvGraphicFramePr>
        <p:xfrm>
          <a:off x="327211" y="579113"/>
          <a:ext cx="8148919" cy="2489479"/>
        </p:xfrm>
        <a:graphic>
          <a:graphicData uri="http://schemas.openxmlformats.org/drawingml/2006/table">
            <a:tbl>
              <a:tblPr firstRow="1" firstCol="1" bandRow="1">
                <a:tableStyleId>{5C22544A-7EE6-4342-B048-85BDC9FD1C3A}</a:tableStyleId>
              </a:tblPr>
              <a:tblGrid>
                <a:gridCol w="3562285">
                  <a:extLst>
                    <a:ext uri="{9D8B030D-6E8A-4147-A177-3AD203B41FA5}">
                      <a16:colId xmlns:a16="http://schemas.microsoft.com/office/drawing/2014/main" val="271349469"/>
                    </a:ext>
                  </a:extLst>
                </a:gridCol>
                <a:gridCol w="764439">
                  <a:extLst>
                    <a:ext uri="{9D8B030D-6E8A-4147-A177-3AD203B41FA5}">
                      <a16:colId xmlns:a16="http://schemas.microsoft.com/office/drawing/2014/main" val="1909306960"/>
                    </a:ext>
                  </a:extLst>
                </a:gridCol>
                <a:gridCol w="764439">
                  <a:extLst>
                    <a:ext uri="{9D8B030D-6E8A-4147-A177-3AD203B41FA5}">
                      <a16:colId xmlns:a16="http://schemas.microsoft.com/office/drawing/2014/main" val="1877568590"/>
                    </a:ext>
                  </a:extLst>
                </a:gridCol>
                <a:gridCol w="764439">
                  <a:extLst>
                    <a:ext uri="{9D8B030D-6E8A-4147-A177-3AD203B41FA5}">
                      <a16:colId xmlns:a16="http://schemas.microsoft.com/office/drawing/2014/main" val="3476369890"/>
                    </a:ext>
                  </a:extLst>
                </a:gridCol>
                <a:gridCol w="764439">
                  <a:extLst>
                    <a:ext uri="{9D8B030D-6E8A-4147-A177-3AD203B41FA5}">
                      <a16:colId xmlns:a16="http://schemas.microsoft.com/office/drawing/2014/main" val="2346302391"/>
                    </a:ext>
                  </a:extLst>
                </a:gridCol>
                <a:gridCol w="764439">
                  <a:extLst>
                    <a:ext uri="{9D8B030D-6E8A-4147-A177-3AD203B41FA5}">
                      <a16:colId xmlns:a16="http://schemas.microsoft.com/office/drawing/2014/main" val="2540176973"/>
                    </a:ext>
                  </a:extLst>
                </a:gridCol>
                <a:gridCol w="764439">
                  <a:extLst>
                    <a:ext uri="{9D8B030D-6E8A-4147-A177-3AD203B41FA5}">
                      <a16:colId xmlns:a16="http://schemas.microsoft.com/office/drawing/2014/main" val="268862725"/>
                    </a:ext>
                  </a:extLst>
                </a:gridCol>
              </a:tblGrid>
              <a:tr h="456613">
                <a:tc rowSpan="2">
                  <a:txBody>
                    <a:bodyPr/>
                    <a:lstStyle/>
                    <a:p>
                      <a:pPr indent="450215" algn="just">
                        <a:buNone/>
                      </a:pPr>
                      <a:r>
                        <a:rPr lang="ro-RO" sz="1600" kern="100" dirty="0">
                          <a:effectLst/>
                          <a:latin typeface="Arial" panose="020B0604020202020204" pitchFamily="34" charset="0"/>
                          <a:cs typeface="Arial" panose="020B0604020202020204" pitchFamily="34" charset="0"/>
                        </a:rPr>
                        <a:t>Specificare</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gridSpan="2">
                  <a:txBody>
                    <a:bodyPr/>
                    <a:lstStyle/>
                    <a:p>
                      <a:pPr indent="450215" algn="ctr">
                        <a:buNone/>
                      </a:pPr>
                      <a:r>
                        <a:rPr lang="ro-RO" sz="1600" kern="100">
                          <a:effectLst/>
                          <a:latin typeface="Arial" panose="020B0604020202020204" pitchFamily="34" charset="0"/>
                          <a:cs typeface="Arial" panose="020B0604020202020204" pitchFamily="34" charset="0"/>
                        </a:rPr>
                        <a:t>L1 </a:t>
                      </a:r>
                      <a:r>
                        <a:rPr lang="ro-RO" sz="1600" kern="100" baseline="-25000">
                          <a:effectLst/>
                          <a:latin typeface="Arial" panose="020B0604020202020204" pitchFamily="34" charset="0"/>
                          <a:cs typeface="Arial" panose="020B0604020202020204" pitchFamily="34" charset="0"/>
                        </a:rPr>
                        <a:t>V (V x Ti)</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ro-RO"/>
                    </a:p>
                  </a:txBody>
                  <a:tcPr/>
                </a:tc>
                <a:tc gridSpan="2">
                  <a:txBody>
                    <a:bodyPr/>
                    <a:lstStyle/>
                    <a:p>
                      <a:pPr indent="450215" algn="ctr">
                        <a:buNone/>
                      </a:pPr>
                      <a:r>
                        <a:rPr lang="ro-RO" sz="1600" kern="100">
                          <a:effectLst/>
                          <a:latin typeface="Arial" panose="020B0604020202020204" pitchFamily="34" charset="0"/>
                          <a:cs typeface="Arial" panose="020B0604020202020204" pitchFamily="34" charset="0"/>
                        </a:rPr>
                        <a:t>L2 </a:t>
                      </a:r>
                      <a:r>
                        <a:rPr lang="ro-RO" sz="1600" kern="100" baseline="-25000">
                          <a:effectLst/>
                          <a:latin typeface="Arial" panose="020B0604020202020204" pitchFamily="34" charset="0"/>
                          <a:cs typeface="Arial" panose="020B0604020202020204" pitchFamily="34" charset="0"/>
                        </a:rPr>
                        <a:t>BC x (MC x Ti)</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hMerge="1">
                  <a:txBody>
                    <a:bodyPr/>
                    <a:lstStyle/>
                    <a:p>
                      <a:endParaRPr lang="ro-RO"/>
                    </a:p>
                  </a:txBody>
                  <a:tcPr/>
                </a:tc>
                <a:tc gridSpan="2">
                  <a:txBody>
                    <a:bodyPr/>
                    <a:lstStyle/>
                    <a:p>
                      <a:pPr indent="450215" algn="ctr">
                        <a:buNone/>
                      </a:pPr>
                      <a:r>
                        <a:rPr lang="ro-RO" sz="1600" kern="100">
                          <a:effectLst/>
                          <a:latin typeface="Arial" panose="020B0604020202020204" pitchFamily="34" charset="0"/>
                          <a:cs typeface="Arial" panose="020B0604020202020204" pitchFamily="34" charset="0"/>
                        </a:rPr>
                        <a:t>L3 </a:t>
                      </a:r>
                      <a:r>
                        <a:rPr lang="ro-RO" sz="1600" kern="100" baseline="-25000">
                          <a:effectLst/>
                          <a:latin typeface="Arial" panose="020B0604020202020204" pitchFamily="34" charset="0"/>
                          <a:cs typeface="Arial" panose="020B0604020202020204" pitchFamily="34" charset="0"/>
                        </a:rPr>
                        <a:t>BMC x (BMC x Ti)</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hMerge="1">
                  <a:txBody>
                    <a:bodyPr/>
                    <a:lstStyle/>
                    <a:p>
                      <a:endParaRPr lang="ro-RO"/>
                    </a:p>
                  </a:txBody>
                  <a:tcPr/>
                </a:tc>
                <a:extLst>
                  <a:ext uri="{0D108BD9-81ED-4DB2-BD59-A6C34878D82A}">
                    <a16:rowId xmlns:a16="http://schemas.microsoft.com/office/drawing/2014/main" val="2773964317"/>
                  </a:ext>
                </a:extLst>
              </a:tr>
              <a:tr h="228306">
                <a:tc vMerge="1">
                  <a:txBody>
                    <a:bodyPr/>
                    <a:lstStyle/>
                    <a:p>
                      <a:endParaRPr lang="ro-RO"/>
                    </a:p>
                  </a:txBody>
                  <a:tcPr/>
                </a:tc>
                <a:tc>
                  <a:txBody>
                    <a:bodyPr/>
                    <a:lstStyle/>
                    <a:p>
                      <a:pPr indent="450215" algn="ctr">
                        <a:buNone/>
                      </a:pPr>
                      <a:r>
                        <a:rPr lang="ro-RO" sz="1600" kern="100">
                          <a:effectLst/>
                          <a:latin typeface="Arial" panose="020B0604020202020204" pitchFamily="34" charset="0"/>
                          <a:cs typeface="Arial" panose="020B0604020202020204" pitchFamily="34" charset="0"/>
                        </a:rPr>
                        <a:t>n</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450215" algn="ctr">
                        <a:buNone/>
                      </a:pPr>
                      <a:r>
                        <a:rPr lang="ro-RO" sz="1600" kern="100">
                          <a:effectLst/>
                          <a:latin typeface="Arial" panose="020B0604020202020204" pitchFamily="34" charset="0"/>
                          <a:cs typeface="Arial" panose="020B0604020202020204" pitchFamily="34" charset="0"/>
                        </a:rPr>
                        <a:t>%</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buNone/>
                      </a:pPr>
                      <a:r>
                        <a:rPr lang="ro-RO" sz="1600" kern="100">
                          <a:effectLst/>
                          <a:latin typeface="Arial" panose="020B0604020202020204" pitchFamily="34" charset="0"/>
                          <a:cs typeface="Arial" panose="020B0604020202020204" pitchFamily="34" charset="0"/>
                        </a:rPr>
                        <a:t>n</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buNone/>
                      </a:pPr>
                      <a:r>
                        <a:rPr lang="ro-RO" sz="1600" kern="100">
                          <a:effectLst/>
                          <a:latin typeface="Arial" panose="020B0604020202020204" pitchFamily="34" charset="0"/>
                          <a:cs typeface="Arial" panose="020B0604020202020204" pitchFamily="34" charset="0"/>
                        </a:rPr>
                        <a:t>%</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buNone/>
                      </a:pPr>
                      <a:r>
                        <a:rPr lang="ro-RO" sz="1600" kern="100">
                          <a:effectLst/>
                          <a:latin typeface="Arial" panose="020B0604020202020204" pitchFamily="34" charset="0"/>
                          <a:cs typeface="Arial" panose="020B0604020202020204" pitchFamily="34" charset="0"/>
                        </a:rPr>
                        <a:t>n</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tc>
                  <a:txBody>
                    <a:bodyPr/>
                    <a:lstStyle/>
                    <a:p>
                      <a:pPr indent="450215" algn="ctr">
                        <a:buNone/>
                      </a:pPr>
                      <a:r>
                        <a:rPr lang="ro-RO" sz="1600" kern="100">
                          <a:effectLst/>
                          <a:latin typeface="Arial" panose="020B0604020202020204" pitchFamily="34" charset="0"/>
                          <a:cs typeface="Arial" panose="020B0604020202020204" pitchFamily="34" charset="0"/>
                        </a:rPr>
                        <a:t>%</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tc>
                <a:extLst>
                  <a:ext uri="{0D108BD9-81ED-4DB2-BD59-A6C34878D82A}">
                    <a16:rowId xmlns:a16="http://schemas.microsoft.com/office/drawing/2014/main" val="4033674286"/>
                  </a:ext>
                </a:extLst>
              </a:tr>
              <a:tr h="502274">
                <a:tc>
                  <a:txBody>
                    <a:bodyPr/>
                    <a:lstStyle/>
                    <a:p>
                      <a:pPr indent="0" algn="just">
                        <a:buNone/>
                      </a:pPr>
                      <a:r>
                        <a:rPr lang="ro-RO" sz="1600" kern="100" dirty="0">
                          <a:effectLst/>
                          <a:latin typeface="Arial" panose="020B0604020202020204" pitchFamily="34" charset="0"/>
                          <a:cs typeface="Arial" panose="020B0604020202020204" pitchFamily="34" charset="0"/>
                        </a:rPr>
                        <a:t>Femele repartizate la montă (n)</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12</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100</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12</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100</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12</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100</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1351274131"/>
                  </a:ext>
                </a:extLst>
              </a:tr>
              <a:tr h="502274">
                <a:tc>
                  <a:txBody>
                    <a:bodyPr/>
                    <a:lstStyle/>
                    <a:p>
                      <a:pPr indent="0" algn="just">
                        <a:buNone/>
                      </a:pPr>
                      <a:r>
                        <a:rPr lang="ro-RO" sz="1600" kern="100" dirty="0">
                          <a:effectLst/>
                          <a:latin typeface="Arial" panose="020B0604020202020204" pitchFamily="34" charset="0"/>
                          <a:cs typeface="Arial" panose="020B0604020202020204" pitchFamily="34" charset="0"/>
                        </a:rPr>
                        <a:t>Femele montate în primul ciclu sexual (n)</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4</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33.33</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8</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66.67</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5</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41.66</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820716497"/>
                  </a:ext>
                </a:extLst>
              </a:tr>
              <a:tr h="502274">
                <a:tc>
                  <a:txBody>
                    <a:bodyPr/>
                    <a:lstStyle/>
                    <a:p>
                      <a:pPr indent="0" algn="just">
                        <a:buNone/>
                      </a:pPr>
                      <a:r>
                        <a:rPr lang="ro-RO" sz="1600" kern="100" dirty="0">
                          <a:effectLst/>
                          <a:latin typeface="Arial" panose="020B0604020202020204" pitchFamily="34" charset="0"/>
                          <a:cs typeface="Arial" panose="020B0604020202020204" pitchFamily="34" charset="0"/>
                        </a:rPr>
                        <a:t>Femele cu monte repetate (n)</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a:effectLst/>
                          <a:latin typeface="Arial" panose="020B0604020202020204" pitchFamily="34" charset="0"/>
                          <a:cs typeface="Arial" panose="020B0604020202020204" pitchFamily="34" charset="0"/>
                        </a:rPr>
                        <a:t>8</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66.67</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4</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33.33</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7</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a:txBody>
                    <a:bodyPr/>
                    <a:lstStyle/>
                    <a:p>
                      <a:pPr indent="0" algn="ctr">
                        <a:buNone/>
                      </a:pPr>
                      <a:r>
                        <a:rPr lang="ro-RO" sz="1600" kern="100" dirty="0">
                          <a:effectLst/>
                          <a:latin typeface="Arial" panose="020B0604020202020204" pitchFamily="34" charset="0"/>
                          <a:cs typeface="Arial" panose="020B0604020202020204" pitchFamily="34" charset="0"/>
                        </a:rPr>
                        <a:t>58.34</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extLst>
                  <a:ext uri="{0D108BD9-81ED-4DB2-BD59-A6C34878D82A}">
                    <a16:rowId xmlns:a16="http://schemas.microsoft.com/office/drawing/2014/main" val="312965593"/>
                  </a:ext>
                </a:extLst>
              </a:tr>
              <a:tr h="251137">
                <a:tc>
                  <a:txBody>
                    <a:bodyPr/>
                    <a:lstStyle/>
                    <a:p>
                      <a:pPr indent="0" algn="just">
                        <a:buNone/>
                      </a:pPr>
                      <a:r>
                        <a:rPr lang="ro-RO" sz="1600" kern="100" dirty="0">
                          <a:effectLst/>
                          <a:latin typeface="Arial" panose="020B0604020202020204" pitchFamily="34" charset="0"/>
                          <a:cs typeface="Arial" panose="020B0604020202020204" pitchFamily="34" charset="0"/>
                        </a:rPr>
                        <a:t>Indicele de fecunditate (%)</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gridSpan="2">
                  <a:txBody>
                    <a:bodyPr/>
                    <a:lstStyle/>
                    <a:p>
                      <a:pPr indent="0" algn="ctr">
                        <a:buNone/>
                      </a:pPr>
                      <a:r>
                        <a:rPr lang="ro-RO" sz="1600" kern="100">
                          <a:effectLst/>
                          <a:latin typeface="Arial" panose="020B0604020202020204" pitchFamily="34" charset="0"/>
                          <a:cs typeface="Arial" panose="020B0604020202020204" pitchFamily="34" charset="0"/>
                        </a:rPr>
                        <a:t>100</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ro-RO"/>
                    </a:p>
                  </a:txBody>
                  <a:tcPr/>
                </a:tc>
                <a:tc gridSpan="2">
                  <a:txBody>
                    <a:bodyPr/>
                    <a:lstStyle/>
                    <a:p>
                      <a:pPr indent="0" algn="ctr">
                        <a:buNone/>
                      </a:pPr>
                      <a:r>
                        <a:rPr lang="ro-RO" sz="1600" kern="100">
                          <a:effectLst/>
                          <a:latin typeface="Arial" panose="020B0604020202020204" pitchFamily="34" charset="0"/>
                          <a:cs typeface="Arial" panose="020B0604020202020204" pitchFamily="34" charset="0"/>
                        </a:rPr>
                        <a:t>100</a:t>
                      </a:r>
                      <a:endParaRPr lang="ro-RO" sz="1600" kern="10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ro-RO"/>
                    </a:p>
                  </a:txBody>
                  <a:tcPr/>
                </a:tc>
                <a:tc gridSpan="2">
                  <a:txBody>
                    <a:bodyPr/>
                    <a:lstStyle/>
                    <a:p>
                      <a:pPr indent="0" algn="ctr">
                        <a:buNone/>
                      </a:pPr>
                      <a:r>
                        <a:rPr lang="ro-RO" sz="1600" kern="100" dirty="0">
                          <a:effectLst/>
                          <a:latin typeface="Arial" panose="020B0604020202020204" pitchFamily="34" charset="0"/>
                          <a:cs typeface="Arial" panose="020B0604020202020204" pitchFamily="34" charset="0"/>
                        </a:rPr>
                        <a:t>100</a:t>
                      </a:r>
                      <a:endParaRPr lang="ro-RO" sz="1600" kern="100" dirty="0">
                        <a:effectLst/>
                        <a:latin typeface="Arial" panose="020B0604020202020204" pitchFamily="34" charset="0"/>
                        <a:ea typeface="Times New Roman" panose="02020603050405020304" pitchFamily="18" charset="0"/>
                        <a:cs typeface="Arial" panose="020B0604020202020204" pitchFamily="34" charset="0"/>
                      </a:endParaRPr>
                    </a:p>
                  </a:txBody>
                  <a:tcPr marL="68580" marR="68580" marT="0" marB="0" anchor="ctr"/>
                </a:tc>
                <a:tc hMerge="1">
                  <a:txBody>
                    <a:bodyPr/>
                    <a:lstStyle/>
                    <a:p>
                      <a:endParaRPr lang="ro-RO"/>
                    </a:p>
                  </a:txBody>
                  <a:tcPr/>
                </a:tc>
                <a:extLst>
                  <a:ext uri="{0D108BD9-81ED-4DB2-BD59-A6C34878D82A}">
                    <a16:rowId xmlns:a16="http://schemas.microsoft.com/office/drawing/2014/main" val="1192976282"/>
                  </a:ext>
                </a:extLst>
              </a:tr>
            </a:tbl>
          </a:graphicData>
        </a:graphic>
      </p:graphicFrame>
      <p:sp>
        <p:nvSpPr>
          <p:cNvPr id="16" name="CasetăText 15">
            <a:extLst>
              <a:ext uri="{FF2B5EF4-FFF2-40B4-BE49-F238E27FC236}">
                <a16:creationId xmlns:a16="http://schemas.microsoft.com/office/drawing/2014/main" id="{27AB1C68-8D73-29C8-E48C-75A68B15BF6A}"/>
              </a:ext>
            </a:extLst>
          </p:cNvPr>
          <p:cNvSpPr txBox="1"/>
          <p:nvPr/>
        </p:nvSpPr>
        <p:spPr>
          <a:xfrm>
            <a:off x="327211" y="3110317"/>
            <a:ext cx="8157882" cy="276999"/>
          </a:xfrm>
          <a:prstGeom prst="rect">
            <a:avLst/>
          </a:prstGeom>
          <a:noFill/>
        </p:spPr>
        <p:txBody>
          <a:bodyPr wrap="square">
            <a:spAutoFit/>
          </a:bodyPr>
          <a:lstStyle/>
          <a:p>
            <a:r>
              <a:rPr lang="ro-RO" sz="1200" kern="0" dirty="0">
                <a:effectLst/>
                <a:latin typeface="Arial" panose="020B0604020202020204" pitchFamily="34" charset="0"/>
                <a:ea typeface="Times New Roman" panose="02020603050405020304" pitchFamily="18" charset="0"/>
              </a:rPr>
              <a:t>Notă: V- </a:t>
            </a:r>
            <a:r>
              <a:rPr lang="ro-RO" sz="1200" kern="0" dirty="0" err="1">
                <a:effectLst/>
                <a:latin typeface="Arial" panose="020B0604020202020204" pitchFamily="34" charset="0"/>
                <a:ea typeface="Times New Roman" panose="02020603050405020304" pitchFamily="18" charset="0"/>
              </a:rPr>
              <a:t>Vandeen</a:t>
            </a:r>
            <a:r>
              <a:rPr lang="ro-RO" sz="1200" kern="0" dirty="0">
                <a:effectLst/>
                <a:latin typeface="Arial" panose="020B0604020202020204" pitchFamily="34" charset="0"/>
                <a:ea typeface="Times New Roman" panose="02020603050405020304" pitchFamily="18" charset="0"/>
              </a:rPr>
              <a:t>; BC- </a:t>
            </a:r>
            <a:r>
              <a:rPr lang="ro-RO" sz="1200" kern="0" dirty="0" err="1">
                <a:effectLst/>
                <a:latin typeface="Arial" panose="020B0604020202020204" pitchFamily="34" charset="0"/>
                <a:ea typeface="Times New Roman" panose="02020603050405020304" pitchFamily="18" charset="0"/>
              </a:rPr>
              <a:t>Berichon</a:t>
            </a:r>
            <a:r>
              <a:rPr lang="ro-RO" sz="1200" kern="0" dirty="0">
                <a:effectLst/>
                <a:latin typeface="Arial" panose="020B0604020202020204" pitchFamily="34" charset="0"/>
                <a:ea typeface="Times New Roman" panose="02020603050405020304" pitchFamily="18" charset="0"/>
              </a:rPr>
              <a:t> du </a:t>
            </a:r>
            <a:r>
              <a:rPr lang="ro-RO" sz="1200" kern="0" dirty="0" err="1">
                <a:effectLst/>
                <a:latin typeface="Arial" panose="020B0604020202020204" pitchFamily="34" charset="0"/>
                <a:ea typeface="Times New Roman" panose="02020603050405020304" pitchFamily="18" charset="0"/>
              </a:rPr>
              <a:t>Cher</a:t>
            </a:r>
            <a:r>
              <a:rPr lang="ro-RO" sz="1200" kern="0" dirty="0">
                <a:effectLst/>
                <a:latin typeface="Arial" panose="020B0604020202020204" pitchFamily="34" charset="0"/>
                <a:ea typeface="Times New Roman" panose="02020603050405020304" pitchFamily="18" charset="0"/>
              </a:rPr>
              <a:t>; BMC- Blanche du </a:t>
            </a:r>
            <a:r>
              <a:rPr lang="ro-RO" sz="1200" kern="0" dirty="0" err="1">
                <a:effectLst/>
                <a:latin typeface="Arial" panose="020B0604020202020204" pitchFamily="34" charset="0"/>
                <a:ea typeface="Times New Roman" panose="02020603050405020304" pitchFamily="18" charset="0"/>
              </a:rPr>
              <a:t>Massif</a:t>
            </a:r>
            <a:r>
              <a:rPr lang="ro-RO" sz="1200" kern="0" dirty="0">
                <a:effectLst/>
                <a:latin typeface="Arial" panose="020B0604020202020204" pitchFamily="34" charset="0"/>
                <a:ea typeface="Times New Roman" panose="02020603050405020304" pitchFamily="18" charset="0"/>
              </a:rPr>
              <a:t> Central; Ti- Țigaie</a:t>
            </a:r>
            <a:endParaRPr lang="ro-RO" sz="1200" dirty="0"/>
          </a:p>
        </p:txBody>
      </p:sp>
      <p:graphicFrame>
        <p:nvGraphicFramePr>
          <p:cNvPr id="17" name="Diagramă 16">
            <a:extLst>
              <a:ext uri="{FF2B5EF4-FFF2-40B4-BE49-F238E27FC236}">
                <a16:creationId xmlns:a16="http://schemas.microsoft.com/office/drawing/2014/main" id="{46301606-1E0E-18B0-1A8D-B897B4DA82D8}"/>
              </a:ext>
            </a:extLst>
          </p:cNvPr>
          <p:cNvGraphicFramePr/>
          <p:nvPr>
            <p:extLst>
              <p:ext uri="{D42A27DB-BD31-4B8C-83A1-F6EECF244321}">
                <p14:modId xmlns:p14="http://schemas.microsoft.com/office/powerpoint/2010/main" val="1254496024"/>
              </p:ext>
            </p:extLst>
          </p:nvPr>
        </p:nvGraphicFramePr>
        <p:xfrm>
          <a:off x="233082" y="3681784"/>
          <a:ext cx="5047130" cy="3041745"/>
        </p:xfrm>
        <a:graphic>
          <a:graphicData uri="http://schemas.openxmlformats.org/drawingml/2006/chart">
            <c:chart xmlns:c="http://schemas.openxmlformats.org/drawingml/2006/chart" xmlns:r="http://schemas.openxmlformats.org/officeDocument/2006/relationships" r:id="rId2"/>
          </a:graphicData>
        </a:graphic>
      </p:graphicFrame>
      <p:sp>
        <p:nvSpPr>
          <p:cNvPr id="19" name="CasetăText 18">
            <a:extLst>
              <a:ext uri="{FF2B5EF4-FFF2-40B4-BE49-F238E27FC236}">
                <a16:creationId xmlns:a16="http://schemas.microsoft.com/office/drawing/2014/main" id="{D8C258DA-6277-8C9C-83B0-AFDDB51FB65F}"/>
              </a:ext>
            </a:extLst>
          </p:cNvPr>
          <p:cNvSpPr txBox="1"/>
          <p:nvPr/>
        </p:nvSpPr>
        <p:spPr>
          <a:xfrm>
            <a:off x="5365377" y="5512858"/>
            <a:ext cx="3545541" cy="523220"/>
          </a:xfrm>
          <a:prstGeom prst="rect">
            <a:avLst/>
          </a:prstGeom>
          <a:noFill/>
        </p:spPr>
        <p:txBody>
          <a:bodyPr wrap="square">
            <a:spAutoFit/>
          </a:bodyPr>
          <a:lstStyle/>
          <a:p>
            <a:pPr algn="ctr">
              <a:buNone/>
            </a:pPr>
            <a:r>
              <a:rPr lang="ro-RO" sz="1400" dirty="0">
                <a:effectLst/>
                <a:latin typeface="Arial" panose="020B0604020202020204" pitchFamily="34" charset="0"/>
                <a:ea typeface="Times New Roman" panose="02020603050405020304" pitchFamily="18" charset="0"/>
              </a:rPr>
              <a:t>Figura 1. Situația montei fecunde în raport cu ciclul sexual (%)</a:t>
            </a:r>
          </a:p>
        </p:txBody>
      </p:sp>
    </p:spTree>
    <p:extLst>
      <p:ext uri="{BB962C8B-B14F-4D97-AF65-F5344CB8AC3E}">
        <p14:creationId xmlns:p14="http://schemas.microsoft.com/office/powerpoint/2010/main" val="29796169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94C79480-71E9-6209-EEA7-25FCE9CD4467}"/>
              </a:ext>
            </a:extLst>
          </p:cNvPr>
          <p:cNvSpPr txBox="1"/>
          <p:nvPr/>
        </p:nvSpPr>
        <p:spPr>
          <a:xfrm>
            <a:off x="251012" y="645334"/>
            <a:ext cx="8301318" cy="5078313"/>
          </a:xfrm>
          <a:prstGeom prst="rect">
            <a:avLst/>
          </a:prstGeom>
          <a:noFill/>
        </p:spPr>
        <p:txBody>
          <a:bodyPr wrap="square">
            <a:spAutoFit/>
          </a:bodyPr>
          <a:lstStyle/>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La baza obținerii acestor date au contribuit și dezvoltarea sexuală, care este influențată atât de factori genetici, cât și de factori de mediu, precum și de interacțiunea dintre aceștia (Land, 1978). Literatura științifică oferă o serie de referințe care scot în evidență diferențele dintre rasă în ceea ce privește incidența, vârsta și greutatea corporală la primul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estrus</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(Hafez, 1952;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Dyrmundsson</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1973;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Quirke</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1977). De asemenea, poate exista o variabilitate genetică considerabilă între indivizii din aceeași rasă (Hafez, 1953;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Därmundsson</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1972).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Rezultatele obținute sunt în acord cu alte date citate de literatura de specialitate în care se arată că tineretul femel metis tinde să aibă performanțe reproductive mai bune decât cele de rasă pură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Hohenboken</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eta</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al., 1976), iar heterozisul poate contribui la o dezvoltare sexuală mai timpurie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Dickerson</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et al, 1975;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Jakubec</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1977).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De asemenea rezultatele obținute sugerează existența unei anumite influențe ale unor factori asupra incidenței estrului la ovine încă din primul an de viață. Luând în considerare faptul că variația acestei trăsături este semnificativă între populații, este clar că la apariția acestor diferențe au contribuit și efectele genetice care acționează asupra pubertății. Determinarea gradului de implicare ale efectului genetic este dificil de determinat deoarece sunt influențate, într-o oarecare măsură și de unii factorii de mediu, cum ar fi planul de nutriție și anotimpul nașterii.</a:t>
            </a:r>
          </a:p>
        </p:txBody>
      </p:sp>
    </p:spTree>
    <p:extLst>
      <p:ext uri="{BB962C8B-B14F-4D97-AF65-F5344CB8AC3E}">
        <p14:creationId xmlns:p14="http://schemas.microsoft.com/office/powerpoint/2010/main" val="12023332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A100A383-0B83-8A83-8322-ABE1165CD52F}"/>
              </a:ext>
            </a:extLst>
          </p:cNvPr>
          <p:cNvSpPr txBox="1"/>
          <p:nvPr/>
        </p:nvSpPr>
        <p:spPr>
          <a:xfrm>
            <a:off x="394447" y="749334"/>
            <a:ext cx="8229600" cy="4526175"/>
          </a:xfrm>
          <a:prstGeom prst="rect">
            <a:avLst/>
          </a:prstGeom>
          <a:noFill/>
        </p:spPr>
        <p:txBody>
          <a:bodyPr wrap="square">
            <a:spAutoFit/>
          </a:bodyPr>
          <a:lstStyle/>
          <a:p>
            <a:pPr algn="just">
              <a:lnSpc>
                <a:spcPct val="115000"/>
              </a:lnSpc>
              <a:buNone/>
            </a:pPr>
            <a:r>
              <a:rPr lang="ro-RO" sz="1800" dirty="0">
                <a:effectLst/>
                <a:latin typeface="Times New Roman" panose="02020603050405020304" pitchFamily="18" charset="0"/>
                <a:ea typeface="Times New Roman" panose="02020603050405020304" pitchFamily="18" charset="0"/>
              </a:rPr>
              <a:t>	</a:t>
            </a:r>
            <a:r>
              <a:rPr lang="ro-RO" b="1" dirty="0">
                <a:effectLst/>
                <a:latin typeface="Times New Roman" panose="02020603050405020304" pitchFamily="18" charset="0"/>
                <a:ea typeface="Times New Roman" panose="02020603050405020304" pitchFamily="18" charset="0"/>
                <a:cs typeface="Times New Roman" panose="02020603050405020304" pitchFamily="18" charset="0"/>
              </a:rPr>
              <a:t>4.2. Determinarea intensității de creștere pe baza evoluției greutății vii înregistrată la vârste diferite</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 avut ca principal scop de a determina ritmul în care se dezvoltă categoriile de tineret în prima parte a vieții, deoarece înțelegerea ratelor de creștere așteptate și monitorizarea creșterilor pot avea beneficii pentru productivitate și pot fi utilizate pentru a lua deciziile cele mai bune pentru orice efectiv. </a:t>
            </a:r>
          </a:p>
          <a:p>
            <a:pPr algn="just">
              <a:lnSpc>
                <a:spcPct val="115000"/>
              </a:lnSpc>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cazul înregistrării unui ritm redus al intensității de creștere timpul necesar pentru sacrificare sau pentru trecerea la turma de bază se va prelungi. În plus, pe măsură ce numărul de „zile de miel” (zile până la momentul planificat) crește, eficiența producției scade. Creșterea și dezvoltarea corporală are un ritm bun atunci când disponibilitatea energiei și proteinelor depășește necesarul de întreținere, cu condiția ca aceste resurse să nu fie deturnate, sau unele efecte negative datorate sistemului imunitar, cum ar fi în cazuri de boală sau parazitism. Cu cât ratele de creștere sunt mai mici, cu atât durează mai mult atingerea greutăților finale, ceea ce duce la costuri acumulate de „energie de întreținere” și la reducerea eficienței energetice a producției</a:t>
            </a:r>
            <a:r>
              <a:rPr lang="ro-RO" sz="1800" dirty="0">
                <a:effectLst/>
                <a:latin typeface="Times New Roman" panose="02020603050405020304" pitchFamily="18" charset="0"/>
                <a:ea typeface="Times New Roman" panose="02020603050405020304" pitchFamily="18" charset="0"/>
              </a:rPr>
              <a:t>. </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97591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asetăText 4">
            <a:extLst>
              <a:ext uri="{FF2B5EF4-FFF2-40B4-BE49-F238E27FC236}">
                <a16:creationId xmlns:a16="http://schemas.microsoft.com/office/drawing/2014/main" id="{0BA8724B-80A1-BA63-FD3C-F0590E0A1F48}"/>
              </a:ext>
            </a:extLst>
          </p:cNvPr>
          <p:cNvSpPr txBox="1"/>
          <p:nvPr/>
        </p:nvSpPr>
        <p:spPr>
          <a:xfrm>
            <a:off x="506506" y="814780"/>
            <a:ext cx="8130988" cy="4207627"/>
          </a:xfrm>
          <a:prstGeom prst="rect">
            <a:avLst/>
          </a:prstGeom>
          <a:noFill/>
        </p:spPr>
        <p:txBody>
          <a:bodyPr wrap="square">
            <a:spAutoFit/>
          </a:bodyPr>
          <a:lstStyle/>
          <a:p>
            <a:pPr algn="just">
              <a:lnSpc>
                <a:spcPct val="115000"/>
              </a:lnSpc>
              <a:buNone/>
            </a:pPr>
            <a:r>
              <a:rPr lang="ro-RO" sz="1800" dirty="0">
                <a:effectLst/>
                <a:latin typeface="Times New Roman" panose="02020603050405020304" pitchFamily="18" charset="0"/>
                <a:ea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Greutatea la naștere s-a situat în limitele specifice speciei fiind mai redusă la femelele aparținând rasei locale Țigaie (3.800±0.230</a:t>
            </a:r>
            <a:r>
              <a:rPr lang="ro-RO"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kg) și 5.013±0.241</a:t>
            </a:r>
            <a:r>
              <a:rPr lang="ro-RO" baseline="300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kg la lotul L3 (tabel 2). Între loturi, pentru greutatea la fătare diferențele au fost nesemnificative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 ≥ 0.05</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cu excepția celei dintre L0 și L3 care a fost distinct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p≤0.01</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Practic, pe baza datelor, putem afirma că în cazul utilizării berbecilor de rasă Blanche du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Central,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producșii</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obținuți vor înregistra greutăți mai mari la fătare. </a:t>
            </a:r>
          </a:p>
          <a:p>
            <a:pPr indent="449580" algn="just">
              <a:lnSpc>
                <a:spcPct val="115000"/>
              </a:lnSpc>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Greutatea la naștere la orice specie joacă un rol important în evoluția ulterioară a organismelor și asupra performanțelor de care vor fi capabile. De aceea cunoașterea factorilor prenatali care influențează variația greutății la naștere este de o importanță primordială în ceea ce privește sănătatea și viabilitatea atât în perioada neonatală cât și pe termen lung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Cogswell</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et al. 1995, Barker, 2001). În zootehnie, cunoașterea factorilor externi, controlabili, care au o influență asupra greutății vii, este importantă în ceea ce privește economia și rentabilitatea exploatațiilor.</a:t>
            </a:r>
          </a:p>
        </p:txBody>
      </p:sp>
    </p:spTree>
    <p:extLst>
      <p:ext uri="{BB962C8B-B14F-4D97-AF65-F5344CB8AC3E}">
        <p14:creationId xmlns:p14="http://schemas.microsoft.com/office/powerpoint/2010/main" val="1207579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8F8EEF99-4015-B58A-6302-9A0A3F13D4D8}"/>
              </a:ext>
            </a:extLst>
          </p:cNvPr>
          <p:cNvSpPr txBox="1"/>
          <p:nvPr/>
        </p:nvSpPr>
        <p:spPr>
          <a:xfrm>
            <a:off x="782169" y="96440"/>
            <a:ext cx="6981265" cy="385042"/>
          </a:xfrm>
          <a:prstGeom prst="rect">
            <a:avLst/>
          </a:prstGeom>
          <a:noFill/>
        </p:spPr>
        <p:txBody>
          <a:bodyPr wrap="square">
            <a:spAutoFit/>
          </a:bodyPr>
          <a:lstStyle/>
          <a:p>
            <a:pPr algn="ctr">
              <a:lnSpc>
                <a:spcPct val="115000"/>
              </a:lnSpc>
              <a:buNone/>
            </a:pPr>
            <a:r>
              <a:rPr lang="ro-RO" sz="1800" dirty="0">
                <a:effectLst/>
                <a:latin typeface="Times New Roman" panose="02020603050405020304" pitchFamily="18" charset="0"/>
                <a:ea typeface="Times New Roman" panose="02020603050405020304" pitchFamily="18" charset="0"/>
              </a:rPr>
              <a:t>Tabel 2. Evoluția greutății corporale în raport cu vârsta femelelor metise</a:t>
            </a:r>
            <a:endParaRPr lang="ro-RO" sz="2400" dirty="0">
              <a:effectLst/>
              <a:latin typeface="Arial" panose="020B0604020202020204" pitchFamily="34" charset="0"/>
              <a:ea typeface="Times New Roman" panose="02020603050405020304" pitchFamily="18" charset="0"/>
            </a:endParaRPr>
          </a:p>
        </p:txBody>
      </p:sp>
      <p:pic>
        <p:nvPicPr>
          <p:cNvPr id="8" name="Imagine 7">
            <a:extLst>
              <a:ext uri="{FF2B5EF4-FFF2-40B4-BE49-F238E27FC236}">
                <a16:creationId xmlns:a16="http://schemas.microsoft.com/office/drawing/2014/main" id="{0148F941-940F-1CC8-76BA-A69852A787CA}"/>
              </a:ext>
            </a:extLst>
          </p:cNvPr>
          <p:cNvPicPr>
            <a:picLocks noChangeAspect="1"/>
          </p:cNvPicPr>
          <p:nvPr/>
        </p:nvPicPr>
        <p:blipFill>
          <a:blip r:embed="rId2"/>
          <a:stretch>
            <a:fillRect/>
          </a:stretch>
        </p:blipFill>
        <p:spPr>
          <a:xfrm>
            <a:off x="322595" y="481482"/>
            <a:ext cx="8283658" cy="1661304"/>
          </a:xfrm>
          <a:prstGeom prst="rect">
            <a:avLst/>
          </a:prstGeom>
        </p:spPr>
      </p:pic>
      <p:sp>
        <p:nvSpPr>
          <p:cNvPr id="10" name="CasetăText 9">
            <a:extLst>
              <a:ext uri="{FF2B5EF4-FFF2-40B4-BE49-F238E27FC236}">
                <a16:creationId xmlns:a16="http://schemas.microsoft.com/office/drawing/2014/main" id="{4556AEF6-DB26-EFD8-204C-F942E90D7720}"/>
              </a:ext>
            </a:extLst>
          </p:cNvPr>
          <p:cNvSpPr txBox="1"/>
          <p:nvPr/>
        </p:nvSpPr>
        <p:spPr>
          <a:xfrm>
            <a:off x="359707" y="2142786"/>
            <a:ext cx="7826188" cy="538609"/>
          </a:xfrm>
          <a:prstGeom prst="rect">
            <a:avLst/>
          </a:prstGeom>
          <a:noFill/>
        </p:spPr>
        <p:txBody>
          <a:bodyPr wrap="square">
            <a:spAutoFit/>
          </a:bodyPr>
          <a:lstStyle/>
          <a:p>
            <a:pPr>
              <a:buNone/>
            </a:pPr>
            <a:r>
              <a:rPr lang="ro-RO" sz="1100" dirty="0">
                <a:effectLst/>
                <a:latin typeface="Times New Roman" panose="02020603050405020304" pitchFamily="18" charset="0"/>
                <a:ea typeface="Times New Roman" panose="02020603050405020304" pitchFamily="18" charset="0"/>
                <a:cs typeface="Times New Roman" panose="02020603050405020304" pitchFamily="18" charset="0"/>
              </a:rPr>
              <a:t>Notă:</a:t>
            </a:r>
            <a:r>
              <a:rPr lang="fr-FR" sz="1100" dirty="0">
                <a:effectLst/>
                <a:latin typeface="Times New Roman" panose="02020603050405020304" pitchFamily="18" charset="0"/>
                <a:ea typeface="Times New Roman" panose="02020603050405020304" pitchFamily="18" charset="0"/>
                <a:cs typeface="Times New Roman" panose="02020603050405020304" pitchFamily="18" charset="0"/>
              </a:rPr>
              <a:t> V- </a:t>
            </a:r>
            <a:r>
              <a:rPr lang="fr-FR" sz="1100" dirty="0" err="1">
                <a:effectLst/>
                <a:latin typeface="Times New Roman" panose="02020603050405020304" pitchFamily="18" charset="0"/>
                <a:ea typeface="Times New Roman" panose="02020603050405020304" pitchFamily="18" charset="0"/>
                <a:cs typeface="Times New Roman" panose="02020603050405020304" pitchFamily="18" charset="0"/>
              </a:rPr>
              <a:t>Vandeen</a:t>
            </a:r>
            <a:r>
              <a:rPr lang="fr-FR" sz="1100" dirty="0">
                <a:effectLst/>
                <a:latin typeface="Times New Roman" panose="02020603050405020304" pitchFamily="18" charset="0"/>
                <a:ea typeface="Times New Roman" panose="02020603050405020304" pitchFamily="18" charset="0"/>
                <a:cs typeface="Times New Roman" panose="02020603050405020304" pitchFamily="18" charset="0"/>
              </a:rPr>
              <a:t>; BC- </a:t>
            </a:r>
            <a:r>
              <a:rPr lang="fr-FR" sz="1100" dirty="0" err="1">
                <a:effectLst/>
                <a:latin typeface="Times New Roman" panose="02020603050405020304" pitchFamily="18" charset="0"/>
                <a:ea typeface="Times New Roman" panose="02020603050405020304" pitchFamily="18" charset="0"/>
                <a:cs typeface="Times New Roman" panose="02020603050405020304" pitchFamily="18" charset="0"/>
              </a:rPr>
              <a:t>Berichon</a:t>
            </a:r>
            <a:r>
              <a:rPr lang="fr-FR" sz="1100" dirty="0">
                <a:effectLst/>
                <a:latin typeface="Times New Roman" panose="02020603050405020304" pitchFamily="18" charset="0"/>
                <a:ea typeface="Times New Roman" panose="02020603050405020304" pitchFamily="18" charset="0"/>
                <a:cs typeface="Times New Roman" panose="02020603050405020304" pitchFamily="18" charset="0"/>
              </a:rPr>
              <a:t> du Cher; BMC- Blanche du Massif Central</a:t>
            </a:r>
            <a:r>
              <a:rPr lang="ro-RO" sz="1100" dirty="0">
                <a:effectLst/>
                <a:latin typeface="Times New Roman" panose="02020603050405020304" pitchFamily="18" charset="0"/>
                <a:ea typeface="Times New Roman" panose="02020603050405020304" pitchFamily="18" charset="0"/>
                <a:cs typeface="Times New Roman" panose="02020603050405020304" pitchFamily="18" charset="0"/>
              </a:rPr>
              <a:t>; Ti- Țigaie</a:t>
            </a:r>
            <a:endParaRPr lang="ro-RO" sz="1100" dirty="0">
              <a:latin typeface="Times New Roman" panose="02020603050405020304" pitchFamily="18" charset="0"/>
              <a:ea typeface="Times New Roman" panose="02020603050405020304" pitchFamily="18" charset="0"/>
              <a:cs typeface="Times New Roman" panose="02020603050405020304" pitchFamily="18" charset="0"/>
            </a:endParaRPr>
          </a:p>
          <a:p>
            <a:pPr>
              <a:buNone/>
            </a:pPr>
            <a:r>
              <a:rPr lang="ro-RO"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Diferența și semnificația </a:t>
            </a:r>
            <a:r>
              <a:rPr lang="ro-RO" sz="1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staistică</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r>
              <a:rPr lang="en-US" sz="11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ab</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for </a:t>
            </a:r>
            <a:r>
              <a:rPr lang="en-US" sz="11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0.05; </a:t>
            </a:r>
            <a:r>
              <a:rPr lang="en-US" sz="11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for </a:t>
            </a:r>
            <a:r>
              <a:rPr lang="en-US" sz="11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p</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0.01; </a:t>
            </a:r>
            <a:r>
              <a:rPr lang="en-US" sz="1100" baseline="300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ad</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for</a:t>
            </a:r>
            <a:r>
              <a:rPr lang="en-US" sz="1100" i="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p</a:t>
            </a:r>
            <a:r>
              <a:rPr lang="en-US" sz="1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&lt; 0.001</a:t>
            </a:r>
            <a:r>
              <a:rPr lang="en-US"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ro-RO" sz="2000" dirty="0">
              <a:solidFill>
                <a:srgbClr val="000000"/>
              </a:solidFill>
              <a:effectLst/>
              <a:latin typeface="Palatino Linotype" panose="02040502050505030304" pitchFamily="18" charset="0"/>
              <a:ea typeface="Times New Roman" panose="02020603050405020304" pitchFamily="18" charset="0"/>
              <a:cs typeface="Times New Roman" panose="02020603050405020304" pitchFamily="18" charset="0"/>
            </a:endParaRPr>
          </a:p>
        </p:txBody>
      </p:sp>
      <p:pic>
        <p:nvPicPr>
          <p:cNvPr id="11" name="Imagine 10">
            <a:extLst>
              <a:ext uri="{FF2B5EF4-FFF2-40B4-BE49-F238E27FC236}">
                <a16:creationId xmlns:a16="http://schemas.microsoft.com/office/drawing/2014/main" id="{24353702-60D2-6B9B-AA19-9081588CA293}"/>
              </a:ext>
            </a:extLst>
          </p:cNvPr>
          <p:cNvPicPr>
            <a:picLocks noChangeAspect="1"/>
          </p:cNvPicPr>
          <p:nvPr/>
        </p:nvPicPr>
        <p:blipFill>
          <a:blip r:embed="rId3"/>
          <a:stretch>
            <a:fillRect/>
          </a:stretch>
        </p:blipFill>
        <p:spPr>
          <a:xfrm>
            <a:off x="0" y="3236258"/>
            <a:ext cx="6042497" cy="3432055"/>
          </a:xfrm>
          <a:prstGeom prst="rect">
            <a:avLst/>
          </a:prstGeom>
        </p:spPr>
      </p:pic>
      <p:sp>
        <p:nvSpPr>
          <p:cNvPr id="13" name="CasetăText 12">
            <a:extLst>
              <a:ext uri="{FF2B5EF4-FFF2-40B4-BE49-F238E27FC236}">
                <a16:creationId xmlns:a16="http://schemas.microsoft.com/office/drawing/2014/main" id="{A1148204-831D-729B-A0A6-A9CE8E11BF13}"/>
              </a:ext>
            </a:extLst>
          </p:cNvPr>
          <p:cNvSpPr txBox="1"/>
          <p:nvPr/>
        </p:nvSpPr>
        <p:spPr>
          <a:xfrm>
            <a:off x="6150745" y="5712113"/>
            <a:ext cx="2964405" cy="254942"/>
          </a:xfrm>
          <a:prstGeom prst="rect">
            <a:avLst/>
          </a:prstGeom>
          <a:noFill/>
        </p:spPr>
        <p:txBody>
          <a:bodyPr wrap="square">
            <a:spAutoFit/>
          </a:bodyPr>
          <a:lstStyle/>
          <a:p>
            <a:pPr algn="ctr">
              <a:lnSpc>
                <a:spcPct val="115000"/>
              </a:lnSpc>
              <a:buNone/>
            </a:pPr>
            <a:r>
              <a:rPr lang="ro-RO" sz="1000" dirty="0">
                <a:effectLst/>
                <a:latin typeface="Times New Roman" panose="02020603050405020304" pitchFamily="18" charset="0"/>
                <a:ea typeface="Times New Roman" panose="02020603050405020304" pitchFamily="18" charset="0"/>
              </a:rPr>
              <a:t>Notă: </a:t>
            </a:r>
            <a:r>
              <a:rPr lang="ro-RO" sz="1000" dirty="0" err="1">
                <a:effectLst/>
                <a:latin typeface="Times New Roman" panose="02020603050405020304" pitchFamily="18" charset="0"/>
                <a:ea typeface="Times New Roman" panose="02020603050405020304" pitchFamily="18" charset="0"/>
              </a:rPr>
              <a:t>Gvn</a:t>
            </a:r>
            <a:r>
              <a:rPr lang="ro-RO" sz="1000" dirty="0">
                <a:effectLst/>
                <a:latin typeface="Times New Roman" panose="02020603050405020304" pitchFamily="18" charset="0"/>
                <a:ea typeface="Times New Roman" panose="02020603050405020304" pitchFamily="18" charset="0"/>
              </a:rPr>
              <a:t>-greutate </a:t>
            </a:r>
            <a:r>
              <a:rPr lang="ro-RO" sz="1000" dirty="0" err="1">
                <a:effectLst/>
                <a:latin typeface="Times New Roman" panose="02020603050405020304" pitchFamily="18" charset="0"/>
                <a:ea typeface="Times New Roman" panose="02020603050405020304" pitchFamily="18" charset="0"/>
              </a:rPr>
              <a:t>viea</a:t>
            </a:r>
            <a:r>
              <a:rPr lang="ro-RO" sz="1000" dirty="0">
                <a:effectLst/>
                <a:latin typeface="Times New Roman" panose="02020603050405020304" pitchFamily="18" charset="0"/>
                <a:ea typeface="Times New Roman" panose="02020603050405020304" pitchFamily="18" charset="0"/>
              </a:rPr>
              <a:t> la naștere; </a:t>
            </a:r>
            <a:r>
              <a:rPr lang="ro-RO" sz="1000" dirty="0" err="1">
                <a:effectLst/>
                <a:latin typeface="Times New Roman" panose="02020603050405020304" pitchFamily="18" charset="0"/>
                <a:ea typeface="Times New Roman" panose="02020603050405020304" pitchFamily="18" charset="0"/>
              </a:rPr>
              <a:t>Gv</a:t>
            </a:r>
            <a:r>
              <a:rPr lang="ro-RO" sz="1000" dirty="0">
                <a:effectLst/>
                <a:latin typeface="Times New Roman" panose="02020603050405020304" pitchFamily="18" charset="0"/>
                <a:ea typeface="Times New Roman" panose="02020603050405020304" pitchFamily="18" charset="0"/>
              </a:rPr>
              <a:t>-greutate vie</a:t>
            </a:r>
            <a:endParaRPr lang="ro-RO" sz="1000" dirty="0">
              <a:effectLst/>
              <a:latin typeface="Arial" panose="020B0604020202020204" pitchFamily="34" charset="0"/>
              <a:ea typeface="Times New Roman" panose="02020603050405020304" pitchFamily="18" charset="0"/>
            </a:endParaRPr>
          </a:p>
        </p:txBody>
      </p:sp>
      <p:sp>
        <p:nvSpPr>
          <p:cNvPr id="15" name="CasetăText 14">
            <a:extLst>
              <a:ext uri="{FF2B5EF4-FFF2-40B4-BE49-F238E27FC236}">
                <a16:creationId xmlns:a16="http://schemas.microsoft.com/office/drawing/2014/main" id="{658AB04B-095C-30A3-A4CB-66913062AF46}"/>
              </a:ext>
            </a:extLst>
          </p:cNvPr>
          <p:cNvSpPr txBox="1"/>
          <p:nvPr/>
        </p:nvSpPr>
        <p:spPr>
          <a:xfrm>
            <a:off x="6014504" y="4342699"/>
            <a:ext cx="3054723" cy="917687"/>
          </a:xfrm>
          <a:prstGeom prst="rect">
            <a:avLst/>
          </a:prstGeom>
          <a:noFill/>
        </p:spPr>
        <p:txBody>
          <a:bodyPr wrap="square">
            <a:spAutoFit/>
          </a:bodyPr>
          <a:lstStyle/>
          <a:p>
            <a:pPr algn="ctr">
              <a:lnSpc>
                <a:spcPct val="115000"/>
              </a:lnSpc>
              <a:buNone/>
            </a:pPr>
            <a:r>
              <a:rPr lang="ro-RO" sz="1600" dirty="0">
                <a:effectLst/>
                <a:latin typeface="Arial" panose="020B0604020202020204" pitchFamily="34" charset="0"/>
                <a:ea typeface="Times New Roman" panose="02020603050405020304" pitchFamily="18" charset="0"/>
              </a:rPr>
              <a:t>Figura 2. Diagrama greutății vii la vârste diferite ale loturilor metise (kg)</a:t>
            </a:r>
          </a:p>
        </p:txBody>
      </p:sp>
    </p:spTree>
    <p:extLst>
      <p:ext uri="{BB962C8B-B14F-4D97-AF65-F5344CB8AC3E}">
        <p14:creationId xmlns:p14="http://schemas.microsoft.com/office/powerpoint/2010/main" val="17755531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F4627008-4C0C-BE72-9126-6C5572D8782E}"/>
              </a:ext>
            </a:extLst>
          </p:cNvPr>
          <p:cNvSpPr txBox="1"/>
          <p:nvPr/>
        </p:nvSpPr>
        <p:spPr>
          <a:xfrm>
            <a:off x="331694" y="659882"/>
            <a:ext cx="8812306" cy="4801314"/>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Pe parcursul perioadei de alăptare mieii metiși au beneficiat de condiții de întreținere similare. Sub efectul factorilor genetici și pe baza limitării factorilor externi se constată o evoluție pozitivă și cu diferite niveluri ale semnificației statistice între loturile de femele metise. </a:t>
            </a:r>
          </a:p>
          <a:p>
            <a:pPr algn="just">
              <a:buNone/>
            </a:pPr>
            <a:r>
              <a:rPr lang="ro-RO" dirty="0">
                <a:latin typeface="Times New Roman" panose="02020603050405020304" pitchFamily="18" charset="0"/>
                <a:ea typeface="Times New Roman" panose="02020603050405020304" pitchFamily="18" charset="0"/>
                <a:cs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Dacă la rasa Țigaie se constată cea mai redusă greutate corporală a femelelor la împlinirea vârstei de 90 zile la lotul L2 se constată că la aceeași vârstă greutatea vie este superioară cu peste 65%, diferența fiind foarte semnificativă pentru pragul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p≤0.001</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De asemenea și în cazul diferenței de 3.744 kg dintre L0 și L1 și de 4.411 kg dintre L0 și L3 acestea sunt distinct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p≤0.01</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buNone/>
            </a:pPr>
            <a:r>
              <a:rPr lang="ro-RO" dirty="0">
                <a:latin typeface="Times New Roman" panose="02020603050405020304" pitchFamily="18" charset="0"/>
                <a:ea typeface="Times New Roman" panose="02020603050405020304" pitchFamily="18" charset="0"/>
                <a:cs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Coeficienții de corelație a producției de lapte și a ratei de creștere a mieilor au fost pozitivi și semnificativi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 ≤ 0,05</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până la vârsta de 56 de zile. Referitor la acest aspect, unele cercetări efectuate de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Taftă</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1997; Pascal, 2015;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Mochnacs</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et al., 1977, s-a constatat că între nivelul producției de lapte specific oilor mame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şi</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intensitatea de creștere la miei se stabilește o corelație destul de ridicată până la vârsta de 70 zile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r=0,82</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lgn="just">
              <a:buNone/>
            </a:pPr>
            <a:r>
              <a:rPr lang="ro-RO" dirty="0">
                <a:latin typeface="Times New Roman" panose="02020603050405020304" pitchFamily="18" charset="0"/>
                <a:ea typeface="Times New Roman" panose="02020603050405020304" pitchFamily="18" charset="0"/>
                <a:cs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Contrar acestor date, în cazul femelelor metise rata de creștere a fost mai puțin strânsă și asociată cu producția de lapte a oilor mame.</a:t>
            </a:r>
          </a:p>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74167610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4A5F97D9-99A9-9209-B140-30C77FE6EB00}"/>
              </a:ext>
            </a:extLst>
          </p:cNvPr>
          <p:cNvSpPr txBox="1"/>
          <p:nvPr/>
        </p:nvSpPr>
        <p:spPr>
          <a:xfrm>
            <a:off x="282388" y="490914"/>
            <a:ext cx="8579224" cy="5078313"/>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Greutatea corporală a femelelor la împlinirea vârstei de șase luni scoate în evidență diferențe care au semnificații diferite între loturi. Astfel diferența dintre L0 și L1 și L0 și L3 este de 7.466 kg și respectiv 5.182 kg, ambele diferențe fiind distinct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p≤0.01. </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Diferența absolută cu valoarea cea mai ridicată s-a înregistrat între L0 și L2, fiind de 13.043 kg și foarte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p≤0.001.</a:t>
            </a:r>
            <a:endParaRPr lang="ro-RO"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Greutatea corporală la vârsta de nouă luni este importantă deoarece condiționează introducerea la reproducție a femelelor tinere. Și în acest caz se constată diferențe relative mari (19.05% între L0 și L1; 33.62% între L0 și L2 și de 35.02% între L0 și L3). Toate aceste diferențe sunt foarte semnificative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p≤0.001.</a:t>
            </a:r>
          </a:p>
          <a:p>
            <a:pPr indent="449580" algn="just">
              <a:buNone/>
            </a:pPr>
            <a:endParaRPr lang="ro-RO" i="1" dirty="0">
              <a:latin typeface="Times New Roman" panose="02020603050405020304" pitchFamily="18" charset="0"/>
              <a:ea typeface="Times New Roman" panose="02020603050405020304" pitchFamily="18" charset="0"/>
              <a:cs typeface="Times New Roman" panose="02020603050405020304" pitchFamily="18" charset="0"/>
            </a:endParaRPr>
          </a:p>
          <a:p>
            <a:pPr algn="just"/>
            <a:r>
              <a:rPr lang="ro-RO" b="1" dirty="0">
                <a:latin typeface="Times New Roman" panose="02020603050405020304" pitchFamily="18" charset="0"/>
                <a:cs typeface="Times New Roman" panose="02020603050405020304" pitchFamily="18" charset="0"/>
              </a:rPr>
              <a:t>4.3. Determinarea intensității de creștere</a:t>
            </a:r>
            <a:r>
              <a:rPr lang="ro-RO" dirty="0">
                <a:latin typeface="Times New Roman" panose="02020603050405020304" pitchFamily="18" charset="0"/>
                <a:cs typeface="Times New Roman" panose="02020603050405020304" pitchFamily="18" charset="0"/>
              </a:rPr>
              <a:t> </a:t>
            </a:r>
            <a:r>
              <a:rPr lang="ro-RO" b="1" dirty="0">
                <a:latin typeface="Times New Roman" panose="02020603050405020304" pitchFamily="18" charset="0"/>
                <a:cs typeface="Times New Roman" panose="02020603050405020304" pitchFamily="18" charset="0"/>
              </a:rPr>
              <a:t>pe baza ratei de creștere pe intervale de vârstă. </a:t>
            </a:r>
            <a:endParaRPr lang="ro-RO" dirty="0">
              <a:latin typeface="Times New Roman" panose="02020603050405020304" pitchFamily="18" charset="0"/>
              <a:cs typeface="Times New Roman" panose="02020603050405020304" pitchFamily="18" charset="0"/>
            </a:endParaRPr>
          </a:p>
          <a:p>
            <a:pPr algn="just"/>
            <a:r>
              <a:rPr lang="ro-RO" dirty="0">
                <a:latin typeface="Times New Roman" panose="02020603050405020304" pitchFamily="18" charset="0"/>
                <a:cs typeface="Times New Roman" panose="02020603050405020304" pitchFamily="18" charset="0"/>
              </a:rPr>
              <a:t>	Intensitatea creșterii se referă la rata cu care țesuturile, organele și masa corporală cresc pe parcursul vieții unui animal, în timp ce rata de creștere este viteza cu care are loc această creștere. Ambele sunt influențate de factori genetici, nutriționali, hormonali și de mediu, creșterea urmând de obicei o curbă în formă de „S”, de la o creștere rapidă în prima parte a vieții la o rată mai lentă și, în cele din urmă, la stabilizare greutății vii la maturitate.</a:t>
            </a:r>
          </a:p>
          <a:p>
            <a:pPr indent="449580" algn="just">
              <a:buNone/>
            </a:pPr>
            <a:endParaRPr lang="ro-RO"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379039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5646BDD7-6520-2F1D-C74C-97277BAA8B68}"/>
              </a:ext>
            </a:extLst>
          </p:cNvPr>
          <p:cNvSpPr txBox="1"/>
          <p:nvPr/>
        </p:nvSpPr>
        <p:spPr>
          <a:xfrm>
            <a:off x="201706" y="157943"/>
            <a:ext cx="8740588" cy="5632311"/>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cadrul cercetărilor efectuate aceste analiza ritmului de creștere a femelelor metise reținute pentru prăsilă s-a bazat pe datele culese cu prilejul aplicării activităților de control al greutății corporale efectual la diferite vârste specifice perioadei de creștere a tineretului ovin. </a:t>
            </a:r>
          </a:p>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Centralizarea datelor și prelucrarea statistică a valorilor obținute sunt redate în mod centralizat în tabelul 3.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Analiza datelor indică apariția unor situații diferite între loturile analizate. Astfel, lotul martor format din femele tinere de rasă Țigaie au avut cea mai mare valoare a sporului total acumulat în perioada de alăptare, respectiv pe durata primelor 90 zile de viață. Pe parcursul perioadei de alăptare mieii de rasă Țigaie au acumulat un spor total mai redus cu aproximativ 3 kg față de L1 și L3. Pe acest interval de creștere cea mai ridicată valoare determinată pentru sporul total de creștere (STC) s-a obținut la femelele metise rezultate din împerecherea cu Blanche du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Central, fiind de 14.254±0.041 kg. Diferența dintre L0 și L1 respectiv L0 și L2 a fost distinct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&lt; 0.01, iar cea dintre L0 și L3 a fost foarte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&lt; 0.001. </a:t>
            </a:r>
          </a:p>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Pentru intervalul de vârstă 3-6 luni acumularea de spor total indică ritmuri diferite de creștere a greutății vii. De asemenea, valorile obținute indică existența unor predispoziții diferite ale dezvoltării maselor vii la loturile analizate, deoarece față de L0, unde valorile statistice medii au fost mai reduse (9.822±0.213 kg) STC este mai mare cu 27.46% la L1, cu 35.63% la L2 și cu doar 7.3% la L3. Între loturi s-au consemnat diferențe diferite pentru pragurile statistice luate în considerare.  </a:t>
            </a:r>
          </a:p>
        </p:txBody>
      </p:sp>
    </p:spTree>
    <p:extLst>
      <p:ext uri="{BB962C8B-B14F-4D97-AF65-F5344CB8AC3E}">
        <p14:creationId xmlns:p14="http://schemas.microsoft.com/office/powerpoint/2010/main" val="3884931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tăText 3">
            <a:extLst>
              <a:ext uri="{FF2B5EF4-FFF2-40B4-BE49-F238E27FC236}">
                <a16:creationId xmlns:a16="http://schemas.microsoft.com/office/drawing/2014/main" id="{E95EE811-A6EC-7BF3-B643-04959ABA1841}"/>
              </a:ext>
            </a:extLst>
          </p:cNvPr>
          <p:cNvSpPr txBox="1"/>
          <p:nvPr/>
        </p:nvSpPr>
        <p:spPr>
          <a:xfrm>
            <a:off x="179294" y="103595"/>
            <a:ext cx="8677835" cy="3970318"/>
          </a:xfrm>
          <a:prstGeom prst="rect">
            <a:avLst/>
          </a:prstGeom>
          <a:noFill/>
        </p:spPr>
        <p:txBody>
          <a:bodyPr wrap="square">
            <a:spAutoFit/>
          </a:bodyPr>
          <a:lstStyle/>
          <a:p>
            <a:pPr algn="just">
              <a:buNone/>
            </a:pPr>
            <a:r>
              <a:rPr lang="ro-RO" sz="1800" dirty="0">
                <a:effectLst/>
                <a:latin typeface="Times New Roman" panose="02020603050405020304" pitchFamily="18" charset="0"/>
                <a:ea typeface="Times New Roman" panose="02020603050405020304" pitchFamily="18" charset="0"/>
              </a:rPr>
              <a:t>	</a:t>
            </a:r>
            <a:r>
              <a:rPr lang="ro-RO" dirty="0">
                <a:effectLst/>
                <a:latin typeface="Times New Roman" panose="02020603050405020304" pitchFamily="18" charset="0"/>
                <a:ea typeface="Times New Roman" panose="02020603050405020304" pitchFamily="18" charset="0"/>
              </a:rPr>
              <a:t>Pentru intervalul de vârstă 6-9 luni valoarea totală pentru STC acumulat la femelele de rasă Țigaie se păstrează la nivelul avut pentru grupa de vârstă precedentă, fiind de 9.578±0.089 kg. De asemenea, pentru acest interval de vârstă dacă la L1 și L2 se ating valori medii de 10.327 kg și respectiv de 13.866 kg la L3 se constată un ritm mult mai intens al acumulărilor de masă corporală (Figura 3). Astfel, dacă la L0 în această perioadă se realizează 27.9% din greutatea vie determinată la împlinirea vârstei de nouă luni, la L1 se realizează 10.27%, la L2 26.9% iar la L3 peste 43% (Figura 4). </a:t>
            </a:r>
          </a:p>
          <a:p>
            <a:pPr algn="just"/>
            <a:r>
              <a:rPr lang="ro-RO" dirty="0">
                <a:latin typeface="Times New Roman" panose="02020603050405020304" pitchFamily="18" charset="0"/>
                <a:cs typeface="Times New Roman" panose="02020603050405020304" pitchFamily="18" charset="0"/>
              </a:rPr>
              <a:t>	Toate aceste valori indică ritmuri diferite datorate în mare parte factorilor de medii și celor genetici. În cazul loturilor formate din femele metise, având în vedere nivelul acumulărilor de masă corporală se poate spune că pot fi utilizate la reproducție, deși răspunsurile la condițiile de întreținere și furajare variază au variat semnificativ pe întreg procesul de creștere și dezvoltare corporală.</a:t>
            </a:r>
          </a:p>
          <a:p>
            <a:pPr algn="just">
              <a:buNone/>
            </a:pPr>
            <a:endParaRPr lang="ro-RO" dirty="0">
              <a:effectLst/>
              <a:latin typeface="Arial" panose="020B0604020202020204" pitchFamily="34" charset="0"/>
              <a:ea typeface="Times New Roman" panose="02020603050405020304" pitchFamily="18" charset="0"/>
            </a:endParaRPr>
          </a:p>
          <a:p>
            <a:pPr algn="just">
              <a:buNone/>
            </a:pPr>
            <a:endParaRPr lang="ro-RO" dirty="0">
              <a:effectLst/>
              <a:latin typeface="Arial" panose="020B0604020202020204" pitchFamily="34" charset="0"/>
              <a:ea typeface="Times New Roman" panose="02020603050405020304" pitchFamily="18" charset="0"/>
            </a:endParaRPr>
          </a:p>
        </p:txBody>
      </p:sp>
      <p:sp>
        <p:nvSpPr>
          <p:cNvPr id="6" name="CasetăText 5">
            <a:extLst>
              <a:ext uri="{FF2B5EF4-FFF2-40B4-BE49-F238E27FC236}">
                <a16:creationId xmlns:a16="http://schemas.microsoft.com/office/drawing/2014/main" id="{F8BFC150-3624-91CF-5D2A-E8075CE663BE}"/>
              </a:ext>
            </a:extLst>
          </p:cNvPr>
          <p:cNvSpPr txBox="1"/>
          <p:nvPr/>
        </p:nvSpPr>
        <p:spPr>
          <a:xfrm>
            <a:off x="654423" y="3626943"/>
            <a:ext cx="7835153" cy="385042"/>
          </a:xfrm>
          <a:prstGeom prst="rect">
            <a:avLst/>
          </a:prstGeom>
          <a:noFill/>
        </p:spPr>
        <p:txBody>
          <a:bodyPr wrap="square">
            <a:spAutoFit/>
          </a:bodyPr>
          <a:lstStyle/>
          <a:p>
            <a:pPr algn="ctr">
              <a:lnSpc>
                <a:spcPct val="115000"/>
              </a:lnSpc>
              <a:buNone/>
            </a:pPr>
            <a:r>
              <a:rPr lang="ro-RO" sz="1800" dirty="0">
                <a:effectLst/>
                <a:latin typeface="Times New Roman" panose="02020603050405020304" pitchFamily="18" charset="0"/>
                <a:ea typeface="Times New Roman" panose="02020603050405020304" pitchFamily="18" charset="0"/>
              </a:rPr>
              <a:t>Tabel 3. Evoluția intensității de creștere în raport cu vârsta femelelor metise</a:t>
            </a:r>
            <a:endParaRPr lang="ro-RO" sz="2400" dirty="0">
              <a:effectLst/>
              <a:latin typeface="Arial" panose="020B0604020202020204" pitchFamily="34" charset="0"/>
              <a:ea typeface="Times New Roman" panose="02020603050405020304" pitchFamily="18" charset="0"/>
            </a:endParaRPr>
          </a:p>
        </p:txBody>
      </p:sp>
      <p:pic>
        <p:nvPicPr>
          <p:cNvPr id="8" name="Imagine 7">
            <a:extLst>
              <a:ext uri="{FF2B5EF4-FFF2-40B4-BE49-F238E27FC236}">
                <a16:creationId xmlns:a16="http://schemas.microsoft.com/office/drawing/2014/main" id="{744AD860-DAAA-BEE6-F29C-2DB07025219E}"/>
              </a:ext>
            </a:extLst>
          </p:cNvPr>
          <p:cNvPicPr>
            <a:picLocks noChangeAspect="1"/>
          </p:cNvPicPr>
          <p:nvPr/>
        </p:nvPicPr>
        <p:blipFill>
          <a:blip r:embed="rId2"/>
          <a:stretch>
            <a:fillRect/>
          </a:stretch>
        </p:blipFill>
        <p:spPr>
          <a:xfrm>
            <a:off x="0" y="4335099"/>
            <a:ext cx="9144000" cy="2257778"/>
          </a:xfrm>
          <a:prstGeom prst="rect">
            <a:avLst/>
          </a:prstGeom>
        </p:spPr>
      </p:pic>
    </p:spTree>
    <p:extLst>
      <p:ext uri="{BB962C8B-B14F-4D97-AF65-F5344CB8AC3E}">
        <p14:creationId xmlns:p14="http://schemas.microsoft.com/office/powerpoint/2010/main" val="3957860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ă 1">
            <a:extLst>
              <a:ext uri="{FF2B5EF4-FFF2-40B4-BE49-F238E27FC236}">
                <a16:creationId xmlns:a16="http://schemas.microsoft.com/office/drawing/2014/main" id="{B33E1BDB-F1EC-A0FE-5F9C-4240242F8A67}"/>
              </a:ext>
            </a:extLst>
          </p:cNvPr>
          <p:cNvGraphicFramePr/>
          <p:nvPr>
            <p:extLst>
              <p:ext uri="{D42A27DB-BD31-4B8C-83A1-F6EECF244321}">
                <p14:modId xmlns:p14="http://schemas.microsoft.com/office/powerpoint/2010/main" val="1103435564"/>
              </p:ext>
            </p:extLst>
          </p:nvPr>
        </p:nvGraphicFramePr>
        <p:xfrm>
          <a:off x="537883" y="259976"/>
          <a:ext cx="8014446" cy="3424518"/>
        </p:xfrm>
        <a:graphic>
          <a:graphicData uri="http://schemas.openxmlformats.org/drawingml/2006/chart">
            <c:chart xmlns:c="http://schemas.openxmlformats.org/drawingml/2006/chart" xmlns:r="http://schemas.openxmlformats.org/officeDocument/2006/relationships" r:id="rId2"/>
          </a:graphicData>
        </a:graphic>
      </p:graphicFrame>
      <p:sp>
        <p:nvSpPr>
          <p:cNvPr id="4" name="CasetăText 3">
            <a:extLst>
              <a:ext uri="{FF2B5EF4-FFF2-40B4-BE49-F238E27FC236}">
                <a16:creationId xmlns:a16="http://schemas.microsoft.com/office/drawing/2014/main" id="{BD5EB683-6366-02CC-D994-DF31DFD7E0EB}"/>
              </a:ext>
            </a:extLst>
          </p:cNvPr>
          <p:cNvSpPr txBox="1"/>
          <p:nvPr/>
        </p:nvSpPr>
        <p:spPr>
          <a:xfrm>
            <a:off x="537883" y="3515858"/>
            <a:ext cx="8202706" cy="416011"/>
          </a:xfrm>
          <a:prstGeom prst="rect">
            <a:avLst/>
          </a:prstGeom>
          <a:noFill/>
        </p:spPr>
        <p:txBody>
          <a:bodyPr wrap="square">
            <a:spAutoFit/>
          </a:bodyPr>
          <a:lstStyle/>
          <a:p>
            <a:pPr algn="ctr">
              <a:lnSpc>
                <a:spcPct val="150000"/>
              </a:lnSpc>
              <a:buNone/>
            </a:pPr>
            <a:r>
              <a:rPr lang="ro-RO" sz="1600" dirty="0">
                <a:effectLst/>
                <a:latin typeface="Arial" panose="020B0604020202020204" pitchFamily="34" charset="0"/>
                <a:ea typeface="Times New Roman" panose="02020603050405020304" pitchFamily="18" charset="0"/>
              </a:rPr>
              <a:t>Figura 3. Diagrama evoluției sporului total de creștere în raport cu grupa de vârstă (kg)</a:t>
            </a:r>
          </a:p>
        </p:txBody>
      </p:sp>
      <p:sp>
        <p:nvSpPr>
          <p:cNvPr id="6" name="CasetăText 5">
            <a:extLst>
              <a:ext uri="{FF2B5EF4-FFF2-40B4-BE49-F238E27FC236}">
                <a16:creationId xmlns:a16="http://schemas.microsoft.com/office/drawing/2014/main" id="{B48668AA-382D-E2F3-F2BB-4CA139CFD0D7}"/>
              </a:ext>
            </a:extLst>
          </p:cNvPr>
          <p:cNvSpPr txBox="1"/>
          <p:nvPr/>
        </p:nvSpPr>
        <p:spPr>
          <a:xfrm>
            <a:off x="412376" y="4331644"/>
            <a:ext cx="8319248" cy="1477328"/>
          </a:xfrm>
          <a:prstGeom prst="rect">
            <a:avLst/>
          </a:prstGeom>
          <a:noFill/>
        </p:spPr>
        <p:txBody>
          <a:bodyPr wrap="square">
            <a:spAutoFit/>
          </a:bodyPr>
          <a:lstStyle/>
          <a:p>
            <a:pPr algn="just">
              <a:buNone/>
            </a:pPr>
            <a:r>
              <a:rPr lang="ro-RO" sz="1800" dirty="0">
                <a:effectLst/>
                <a:latin typeface="Times New Roman" panose="02020603050405020304" pitchFamily="18" charset="0"/>
                <a:ea typeface="Times New Roman" panose="02020603050405020304" pitchFamily="18" charset="0"/>
              </a:rPr>
              <a:t>	Conform datelor reieșite din analiza diagramei din figura 3, se constată că evoluția sporului total de creștere în raport cu grupa de vârstă a fost aproximativ la același nivel între loturi. Cele mai ridicate valori ale intensității de creștere se înregistrează la L2 și L3, ambele acumulând pe intervalul de vârstă cuprins între șase și nouă luni mai mult de 13 kg.</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3127762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F877853-5934-4D1A-82C5-9F9880B06E0D}"/>
              </a:ext>
            </a:extLst>
          </p:cNvPr>
          <p:cNvSpPr txBox="1"/>
          <p:nvPr/>
        </p:nvSpPr>
        <p:spPr>
          <a:xfrm>
            <a:off x="403412" y="336257"/>
            <a:ext cx="8543363" cy="2862322"/>
          </a:xfrm>
          <a:prstGeom prst="rect">
            <a:avLst/>
          </a:prstGeom>
          <a:noFill/>
        </p:spPr>
        <p:txBody>
          <a:bodyPr wrap="square">
            <a:spAutoFit/>
          </a:bodyPr>
          <a:lstStyle/>
          <a:p>
            <a:pPr indent="449580" algn="just">
              <a:buNone/>
            </a:pPr>
            <a:r>
              <a:rPr lang="ro-RO" sz="1800" dirty="0">
                <a:effectLst/>
                <a:latin typeface="Times New Roman" panose="02020603050405020304" pitchFamily="18" charset="0"/>
                <a:ea typeface="Times New Roman" panose="02020603050405020304" pitchFamily="18" charset="0"/>
              </a:rPr>
              <a:t>Intensitatea de creștere diferită dintre loturi este foarte bine exprimată și de datele prezentate în figura 4. Pentru prima grupă de vârstă loturile metise realizează peste 30% din greutatea de la nouă luni, în timp ce femelele de rasă Țigaie doar ceva peste 27%. Pentru intervalul de vârstă cuprins între trei și șase luni ritmul cel mai ridicat s-a constatat la L2, acesta realizând o creștere a sporului total de aproximativ 32%.</a:t>
            </a:r>
          </a:p>
          <a:p>
            <a:pPr indent="449580" algn="just">
              <a:buNone/>
            </a:pPr>
            <a:r>
              <a:rPr lang="ro-RO" sz="1800" dirty="0">
                <a:effectLst/>
                <a:latin typeface="Times New Roman" panose="02020603050405020304" pitchFamily="18" charset="0"/>
                <a:ea typeface="Times New Roman" panose="02020603050405020304" pitchFamily="18" charset="0"/>
              </a:rPr>
              <a:t> În schimb pentru intervalul de vârstă cuprins între șase și nouă luni se observă ca L0 realizează un STC de 27.8%, lotul L2 un STC de 24.1%, lotul L2 aproximativ 27%, iar la L3 intensitatea de creștere a avut cea mia mare rată a depunerilor de masă corporală, care s-a situat la 43.4% din greutatea vie corporală determinată la împlinirea vârste de nouă luni.</a:t>
            </a:r>
            <a:endParaRPr lang="ro-RO" sz="2400" dirty="0">
              <a:effectLst/>
              <a:latin typeface="Arial" panose="020B0604020202020204" pitchFamily="34" charset="0"/>
              <a:ea typeface="Times New Roman" panose="02020603050405020304" pitchFamily="18" charset="0"/>
            </a:endParaRPr>
          </a:p>
        </p:txBody>
      </p:sp>
      <p:graphicFrame>
        <p:nvGraphicFramePr>
          <p:cNvPr id="4" name="Diagramă 3">
            <a:extLst>
              <a:ext uri="{FF2B5EF4-FFF2-40B4-BE49-F238E27FC236}">
                <a16:creationId xmlns:a16="http://schemas.microsoft.com/office/drawing/2014/main" id="{EA78AB5A-67E0-BA28-7EDD-B56E8F9A8829}"/>
              </a:ext>
            </a:extLst>
          </p:cNvPr>
          <p:cNvGraphicFramePr/>
          <p:nvPr>
            <p:extLst>
              <p:ext uri="{D42A27DB-BD31-4B8C-83A1-F6EECF244321}">
                <p14:modId xmlns:p14="http://schemas.microsoft.com/office/powerpoint/2010/main" val="3375795780"/>
              </p:ext>
            </p:extLst>
          </p:nvPr>
        </p:nvGraphicFramePr>
        <p:xfrm>
          <a:off x="970654" y="3428999"/>
          <a:ext cx="4766758" cy="2366683"/>
        </p:xfrm>
        <a:graphic>
          <a:graphicData uri="http://schemas.openxmlformats.org/drawingml/2006/chart">
            <c:chart xmlns:c="http://schemas.openxmlformats.org/drawingml/2006/chart" xmlns:r="http://schemas.openxmlformats.org/officeDocument/2006/relationships" r:id="rId2"/>
          </a:graphicData>
        </a:graphic>
      </p:graphicFrame>
      <p:sp>
        <p:nvSpPr>
          <p:cNvPr id="6" name="CasetăText 5">
            <a:extLst>
              <a:ext uri="{FF2B5EF4-FFF2-40B4-BE49-F238E27FC236}">
                <a16:creationId xmlns:a16="http://schemas.microsoft.com/office/drawing/2014/main" id="{F8F37C70-7386-D20A-1B28-6FE2562BC21B}"/>
              </a:ext>
            </a:extLst>
          </p:cNvPr>
          <p:cNvSpPr txBox="1"/>
          <p:nvPr/>
        </p:nvSpPr>
        <p:spPr>
          <a:xfrm>
            <a:off x="5533464" y="4595353"/>
            <a:ext cx="3162301" cy="738664"/>
          </a:xfrm>
          <a:prstGeom prst="rect">
            <a:avLst/>
          </a:prstGeom>
          <a:noFill/>
        </p:spPr>
        <p:txBody>
          <a:bodyPr wrap="square">
            <a:spAutoFit/>
          </a:bodyPr>
          <a:lstStyle/>
          <a:p>
            <a:pPr algn="just"/>
            <a:r>
              <a:rPr lang="ro-RO" sz="1400" kern="0" dirty="0">
                <a:effectLst/>
                <a:latin typeface="Arial" panose="020B0604020202020204" pitchFamily="34" charset="0"/>
                <a:ea typeface="Times New Roman" panose="02020603050405020304" pitchFamily="18" charset="0"/>
              </a:rPr>
              <a:t>Figura 4. Diagrama evoluției sporului total de creștere în raport cu greutatea de la 9 luni (%)</a:t>
            </a:r>
            <a:endParaRPr lang="ro-RO" sz="1400" dirty="0"/>
          </a:p>
        </p:txBody>
      </p:sp>
    </p:spTree>
    <p:extLst>
      <p:ext uri="{BB962C8B-B14F-4D97-AF65-F5344CB8AC3E}">
        <p14:creationId xmlns:p14="http://schemas.microsoft.com/office/powerpoint/2010/main" val="12883675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A83415B1-D71C-7FF2-4A35-408F35661862}"/>
              </a:ext>
            </a:extLst>
          </p:cNvPr>
          <p:cNvSpPr txBox="1"/>
          <p:nvPr/>
        </p:nvSpPr>
        <p:spPr>
          <a:xfrm>
            <a:off x="327212" y="683707"/>
            <a:ext cx="8202706" cy="4524315"/>
          </a:xfrm>
          <a:prstGeom prst="rect">
            <a:avLst/>
          </a:prstGeom>
          <a:noFill/>
        </p:spPr>
        <p:txBody>
          <a:bodyPr wrap="square">
            <a:spAutoFit/>
          </a:bodyPr>
          <a:lstStyle/>
          <a:p>
            <a:pPr algn="just"/>
            <a:r>
              <a:rPr lang="ro-RO" sz="1800" b="1" kern="0" dirty="0">
                <a:effectLst/>
                <a:latin typeface="Times New Roman" panose="02020603050405020304" pitchFamily="18" charset="0"/>
                <a:ea typeface="Times New Roman" panose="02020603050405020304" pitchFamily="18" charset="0"/>
              </a:rPr>
              <a:t>4.4. Determinarea indicilor corporali </a:t>
            </a:r>
            <a:r>
              <a:rPr lang="ro-RO" sz="1800" kern="0" dirty="0">
                <a:effectLst/>
                <a:latin typeface="Times New Roman" panose="02020603050405020304" pitchFamily="18" charset="0"/>
                <a:ea typeface="Times New Roman" panose="02020603050405020304" pitchFamily="18" charset="0"/>
              </a:rPr>
              <a:t>se bazează pe o analiză în care sunt utilizate unele date obținute prin aplicarea unor măsurători ale unor regiuni corporale. Evaluarea bazată pe utilizarea măsurătorilor corporale în estimarea greutăților și a dimensiunilor corporale la speciile de animale este utilizată pe scară largă. </a:t>
            </a:r>
          </a:p>
          <a:p>
            <a:pPr algn="just"/>
            <a:r>
              <a:rPr lang="ro-RO" kern="0" dirty="0">
                <a:latin typeface="Times New Roman" panose="02020603050405020304" pitchFamily="18" charset="0"/>
                <a:ea typeface="Times New Roman" panose="02020603050405020304" pitchFamily="18" charset="0"/>
              </a:rPr>
              <a:t>	</a:t>
            </a:r>
            <a:r>
              <a:rPr lang="ro-RO" sz="1800" kern="0" dirty="0">
                <a:effectLst/>
                <a:latin typeface="Times New Roman" panose="02020603050405020304" pitchFamily="18" charset="0"/>
                <a:ea typeface="Times New Roman" panose="02020603050405020304" pitchFamily="18" charset="0"/>
              </a:rPr>
              <a:t>Fiabilitatea măsurătorilor individuale, cum ar fi înălțimea la greabăn, lungimea corpului lungimea, perimetru toracic, înălțimea și lățimea crupei etc., în estimarea gradului de dezvoltare corporală, este dovedită de gradul ridicat de extindere al utilizării măsurătorilor în diferite analize și cercetări zootehnice. </a:t>
            </a:r>
          </a:p>
          <a:p>
            <a:pPr algn="just"/>
            <a:r>
              <a:rPr lang="ro-RO" kern="0" dirty="0">
                <a:latin typeface="Times New Roman" panose="02020603050405020304" pitchFamily="18" charset="0"/>
                <a:ea typeface="Times New Roman" panose="02020603050405020304" pitchFamily="18" charset="0"/>
              </a:rPr>
              <a:t>	</a:t>
            </a:r>
            <a:r>
              <a:rPr lang="ro-RO" sz="1800" kern="0" dirty="0">
                <a:effectLst/>
                <a:latin typeface="Times New Roman" panose="02020603050405020304" pitchFamily="18" charset="0"/>
                <a:ea typeface="Times New Roman" panose="02020603050405020304" pitchFamily="18" charset="0"/>
              </a:rPr>
              <a:t>Alții au folosit chiar dimensiunile cefalice ca indicatori al rasei, originii și relațiilor în cadrul speciei (</a:t>
            </a:r>
            <a:r>
              <a:rPr lang="ro-RO" sz="1800" kern="0" dirty="0" err="1">
                <a:effectLst/>
                <a:latin typeface="Times New Roman" panose="02020603050405020304" pitchFamily="18" charset="0"/>
                <a:ea typeface="Times New Roman" panose="02020603050405020304" pitchFamily="18" charset="0"/>
              </a:rPr>
              <a:t>Jewel</a:t>
            </a:r>
            <a:r>
              <a:rPr lang="ro-RO" sz="1800" kern="0" dirty="0">
                <a:effectLst/>
                <a:latin typeface="Times New Roman" panose="02020603050405020304" pitchFamily="18" charset="0"/>
                <a:ea typeface="Times New Roman" panose="02020603050405020304" pitchFamily="18" charset="0"/>
              </a:rPr>
              <a:t>, 1963). EAAP și FAO au folosit înălțimea la greabăn ca indicator principal al tipului morfologic de carnea (Simon &amp; </a:t>
            </a:r>
            <a:r>
              <a:rPr lang="ro-RO" sz="1800" kern="0" dirty="0" err="1">
                <a:effectLst/>
                <a:latin typeface="Times New Roman" panose="02020603050405020304" pitchFamily="18" charset="0"/>
                <a:ea typeface="Times New Roman" panose="02020603050405020304" pitchFamily="18" charset="0"/>
              </a:rPr>
              <a:t>Buchanauer</a:t>
            </a:r>
            <a:r>
              <a:rPr lang="ro-RO" sz="1800" kern="0" dirty="0">
                <a:effectLst/>
                <a:latin typeface="Times New Roman" panose="02020603050405020304" pitchFamily="18" charset="0"/>
                <a:ea typeface="Times New Roman" panose="02020603050405020304" pitchFamily="18" charset="0"/>
              </a:rPr>
              <a:t>, 1993), deoarece indică creșterea oaselor lungi. </a:t>
            </a:r>
          </a:p>
          <a:p>
            <a:pPr algn="just"/>
            <a:r>
              <a:rPr lang="ro-RO" kern="0" dirty="0">
                <a:latin typeface="Times New Roman" panose="02020603050405020304" pitchFamily="18" charset="0"/>
                <a:ea typeface="Times New Roman" panose="02020603050405020304" pitchFamily="18" charset="0"/>
              </a:rPr>
              <a:t>	</a:t>
            </a:r>
            <a:r>
              <a:rPr lang="ro-RO" sz="1800" kern="0" dirty="0">
                <a:effectLst/>
                <a:latin typeface="Times New Roman" panose="02020603050405020304" pitchFamily="18" charset="0"/>
                <a:ea typeface="Times New Roman" panose="02020603050405020304" pitchFamily="18" charset="0"/>
              </a:rPr>
              <a:t>Dar uneori, înălțimea crupei a fost preferată înălțimii la greabăn. Recent, atât înălțimea la greabăn, cât și crupa au fost considerate limitate în valorile lor ca indicatori ai greutății și au o valoare neglijabilă ca indicatori al tipului morfologic și al funcțiilor organismului exercitate către obținerea unui anumit tip de producție.</a:t>
            </a:r>
            <a:endParaRPr lang="ro-RO" dirty="0"/>
          </a:p>
        </p:txBody>
      </p:sp>
    </p:spTree>
    <p:extLst>
      <p:ext uri="{BB962C8B-B14F-4D97-AF65-F5344CB8AC3E}">
        <p14:creationId xmlns:p14="http://schemas.microsoft.com/office/powerpoint/2010/main" val="77890020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31D6C951-136F-72C3-C16E-24036E40F3CD}"/>
              </a:ext>
            </a:extLst>
          </p:cNvPr>
          <p:cNvSpPr txBox="1"/>
          <p:nvPr/>
        </p:nvSpPr>
        <p:spPr>
          <a:xfrm>
            <a:off x="277906" y="339651"/>
            <a:ext cx="8588188" cy="5724644"/>
          </a:xfrm>
          <a:prstGeom prst="rect">
            <a:avLst/>
          </a:prstGeom>
          <a:noFill/>
        </p:spPr>
        <p:txBody>
          <a:bodyPr wrap="square">
            <a:spAutoFit/>
          </a:bodyPr>
          <a:lstStyle/>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Dincolo de simpla greutate, tipul și funcția, ca un indicator mai bun al utilității animalului, devin rapid tot mai importante și din ce în ce mai utilizate în tehnica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experimaentală</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mod obișnuit, chiar și valoarea greutății în sine este limitată, fără o anumită calificare și probabil cuantificare a tipului și conformației asociate.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Alderson</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(1999) a raportat că măsurătorile liniare individuale sunt mai relevante pentru utilizarea în cadrul fermei, în cadrul turmei. Acest lucru se datorează probabil influenței semnificative raportate la efectul aplicării unui anumit sistem de creștere asupra anumitor măsurători corporale. Cu toate acestea, diferite combinații ale măsurătorilor vor fi probabil mai utile și oferă valori care pot avea un grad mai ridicat de precizie.</a:t>
            </a:r>
          </a:p>
          <a:p>
            <a:pPr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Pe baza măsurătorilor corporale efectuate la ța împlinirea vârstei de nouă luni, reiese faptul că valorile specifice dimensiunilor regiunilor corporale prezintă o anumită variabilitate, datorată în primul rând gradului diferit în care sau dezvoltate aceste regiuni în raport cu genotipul (Tabel 4). </a:t>
            </a:r>
          </a:p>
          <a:p>
            <a:pPr algn="just"/>
            <a:r>
              <a:rPr lang="ro-RO" b="1" dirty="0">
                <a:latin typeface="Times New Roman" panose="02020603050405020304" pitchFamily="18" charset="0"/>
                <a:cs typeface="Times New Roman" panose="02020603050405020304" pitchFamily="18" charset="0"/>
              </a:rPr>
              <a:t>Indicele formatului corporal</a:t>
            </a:r>
            <a:r>
              <a:rPr lang="ro-RO" dirty="0">
                <a:latin typeface="Times New Roman" panose="02020603050405020304" pitchFamily="18" charset="0"/>
                <a:cs typeface="Times New Roman" panose="02020603050405020304" pitchFamily="18" charset="0"/>
              </a:rPr>
              <a:t> la animale (în special la animalele de fermă, cum ar fi și ovinele este folosit pentru a evalua conformația corporală caracteristică unei populații. Faptul că valoarea determinată este mai mare la femelele de rasă Țigaie (L0) indică un corp mai lung și mai trapezoidal, tipic raselor de lapte, în timp ce un indice mai mic de la loturile metise indica un corp mai compact și ușor dreptunghiular, tipic animalelor de carne.</a:t>
            </a:r>
          </a:p>
          <a:p>
            <a:pPr algn="just">
              <a:buNone/>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26720314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el 1">
            <a:extLst>
              <a:ext uri="{FF2B5EF4-FFF2-40B4-BE49-F238E27FC236}">
                <a16:creationId xmlns:a16="http://schemas.microsoft.com/office/drawing/2014/main" id="{0B8CC87D-315B-39C3-9520-B2819377DFD0}"/>
              </a:ext>
            </a:extLst>
          </p:cNvPr>
          <p:cNvGraphicFramePr>
            <a:graphicFrameLocks noGrp="1"/>
          </p:cNvGraphicFramePr>
          <p:nvPr>
            <p:extLst>
              <p:ext uri="{D42A27DB-BD31-4B8C-83A1-F6EECF244321}">
                <p14:modId xmlns:p14="http://schemas.microsoft.com/office/powerpoint/2010/main" val="2213946375"/>
              </p:ext>
            </p:extLst>
          </p:nvPr>
        </p:nvGraphicFramePr>
        <p:xfrm>
          <a:off x="569258" y="1313190"/>
          <a:ext cx="8005483" cy="5002308"/>
        </p:xfrm>
        <a:graphic>
          <a:graphicData uri="http://schemas.openxmlformats.org/drawingml/2006/table">
            <a:tbl>
              <a:tblPr>
                <a:tableStyleId>{5C22544A-7EE6-4342-B048-85BDC9FD1C3A}</a:tableStyleId>
              </a:tblPr>
              <a:tblGrid>
                <a:gridCol w="2086334">
                  <a:extLst>
                    <a:ext uri="{9D8B030D-6E8A-4147-A177-3AD203B41FA5}">
                      <a16:colId xmlns:a16="http://schemas.microsoft.com/office/drawing/2014/main" val="832150341"/>
                    </a:ext>
                  </a:extLst>
                </a:gridCol>
                <a:gridCol w="1348427">
                  <a:extLst>
                    <a:ext uri="{9D8B030D-6E8A-4147-A177-3AD203B41FA5}">
                      <a16:colId xmlns:a16="http://schemas.microsoft.com/office/drawing/2014/main" val="201158371"/>
                    </a:ext>
                  </a:extLst>
                </a:gridCol>
                <a:gridCol w="1480450">
                  <a:extLst>
                    <a:ext uri="{9D8B030D-6E8A-4147-A177-3AD203B41FA5}">
                      <a16:colId xmlns:a16="http://schemas.microsoft.com/office/drawing/2014/main" val="471018392"/>
                    </a:ext>
                  </a:extLst>
                </a:gridCol>
                <a:gridCol w="1545136">
                  <a:extLst>
                    <a:ext uri="{9D8B030D-6E8A-4147-A177-3AD203B41FA5}">
                      <a16:colId xmlns:a16="http://schemas.microsoft.com/office/drawing/2014/main" val="2912296416"/>
                    </a:ext>
                  </a:extLst>
                </a:gridCol>
                <a:gridCol w="1545136">
                  <a:extLst>
                    <a:ext uri="{9D8B030D-6E8A-4147-A177-3AD203B41FA5}">
                      <a16:colId xmlns:a16="http://schemas.microsoft.com/office/drawing/2014/main" val="367808130"/>
                    </a:ext>
                  </a:extLst>
                </a:gridCol>
              </a:tblGrid>
              <a:tr h="215070">
                <a:tc rowSpan="2">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Specificare</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gridSpan="4">
                  <a:txBody>
                    <a:bodyPr/>
                    <a:lstStyle/>
                    <a:p>
                      <a:pPr indent="450215" algn="ctr">
                        <a:lnSpc>
                          <a:spcPct val="100000"/>
                        </a:lnSpc>
                        <a:buNone/>
                      </a:pPr>
                      <a:r>
                        <a:rPr lang="ro-RO" sz="1400" kern="100">
                          <a:effectLst/>
                          <a:latin typeface="Arial" panose="020B0604020202020204" pitchFamily="34" charset="0"/>
                          <a:cs typeface="Arial" panose="020B0604020202020204" pitchFamily="34" charset="0"/>
                        </a:rPr>
                        <a:t>Genotip</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tc>
                <a:tc hMerge="1">
                  <a:txBody>
                    <a:bodyPr/>
                    <a:lstStyle/>
                    <a:p>
                      <a:endParaRPr lang="ro-RO"/>
                    </a:p>
                  </a:txBody>
                  <a:tcPr/>
                </a:tc>
                <a:tc hMerge="1">
                  <a:txBody>
                    <a:bodyPr/>
                    <a:lstStyle/>
                    <a:p>
                      <a:endParaRPr lang="ro-RO"/>
                    </a:p>
                  </a:txBody>
                  <a:tcPr/>
                </a:tc>
                <a:tc hMerge="1">
                  <a:txBody>
                    <a:bodyPr/>
                    <a:lstStyle/>
                    <a:p>
                      <a:endParaRPr lang="ro-RO"/>
                    </a:p>
                  </a:txBody>
                  <a:tcPr/>
                </a:tc>
                <a:extLst>
                  <a:ext uri="{0D108BD9-81ED-4DB2-BD59-A6C34878D82A}">
                    <a16:rowId xmlns:a16="http://schemas.microsoft.com/office/drawing/2014/main" val="1130863099"/>
                  </a:ext>
                </a:extLst>
              </a:tr>
              <a:tr h="330721">
                <a:tc vMerge="1">
                  <a:txBody>
                    <a:bodyPr/>
                    <a:lstStyle/>
                    <a:p>
                      <a:endParaRPr lang="ro-RO"/>
                    </a:p>
                  </a:txBody>
                  <a:tcP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L0</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L1</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L2</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L3</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72735571"/>
                  </a:ext>
                </a:extLst>
              </a:tr>
              <a:tr h="330721">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Înălţimea la grebăn</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58,39 ± 0,89</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60,47 ± 0,70</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61,33 ± 0,02</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62,58 ± 0,87</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3458100402"/>
                  </a:ext>
                </a:extLst>
              </a:tr>
              <a:tr h="330721">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Înălţimea la crupă</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60,08 ± 1,05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61,07 ± 0,50</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62,31 ± 0, 05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63,85 ± 0,55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524114847"/>
                  </a:ext>
                </a:extLst>
              </a:tr>
              <a:tr h="330721">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Lărgimea la piept</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16,98 ± 0,44</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17,20 ± 0,40</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19,20 ± 0,41</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22,87 ± 0,44</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556258317"/>
                  </a:ext>
                </a:extLst>
              </a:tr>
              <a:tr h="430140">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Lărgimea crupei la şold</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17,54 ± 0,66</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19,41 ± 0,38</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21,44 ± 0,08</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24,58 ± 0,14</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1126269416"/>
                  </a:ext>
                </a:extLst>
              </a:tr>
              <a:tr h="330721">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Adâncimea toracelui</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27,99 ± 0,87</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29,27 ± 0,55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30,21 ± 0,51</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31,77 ± 0,66</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4292916200"/>
                  </a:ext>
                </a:extLst>
              </a:tr>
              <a:tr h="330721">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Perimetrul toracic</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81,25 ± 0,25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83,53 ± 1,08</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85,35 ± 0,08</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89,55 ± 0,52</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2454736975"/>
                  </a:ext>
                </a:extLst>
              </a:tr>
              <a:tr h="430140">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Lungimea trunchiului</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62,87 ± 0,87</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63,30 ± 0,68</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63,83 ± 0, 86</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64,58 ± 0,21</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1225795909"/>
                  </a:ext>
                </a:extLst>
              </a:tr>
              <a:tr h="330721">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Perimetrul fluierului</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7,08 ± 0,44</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7,93 ± 0,23</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8,43 ± 0,21</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9,25 ± 0,05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769140939"/>
                  </a:ext>
                </a:extLst>
              </a:tr>
              <a:tr h="795958">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Indicele formatului corporal lateral (%)</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107.67</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dirty="0">
                          <a:effectLst/>
                          <a:latin typeface="Arial" panose="020B0604020202020204" pitchFamily="34" charset="0"/>
                          <a:cs typeface="Arial" panose="020B0604020202020204" pitchFamily="34" charset="0"/>
                        </a:rPr>
                        <a:t>104.68</a:t>
                      </a:r>
                      <a:endParaRPr lang="ro-RO"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104.07</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103.19</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133668698"/>
                  </a:ext>
                </a:extLst>
              </a:tr>
              <a:tr h="385813">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Indicele osaturii(%) </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8.71</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9.49</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9.87</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10.32</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1722780142"/>
                  </a:ext>
                </a:extLst>
              </a:tr>
              <a:tr h="430140">
                <a:tc>
                  <a:txBody>
                    <a:bodyPr/>
                    <a:lstStyle/>
                    <a:p>
                      <a:pPr indent="0" algn="just">
                        <a:lnSpc>
                          <a:spcPct val="100000"/>
                        </a:lnSpc>
                        <a:buNone/>
                      </a:pPr>
                      <a:r>
                        <a:rPr lang="ro-RO" sz="1400" kern="100">
                          <a:effectLst/>
                          <a:latin typeface="Arial" panose="020B0604020202020204" pitchFamily="34" charset="0"/>
                          <a:cs typeface="Arial" panose="020B0604020202020204" pitchFamily="34" charset="0"/>
                        </a:rPr>
                        <a:t>Indicele masivităţii (%)</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139.15</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138.13</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a:effectLst/>
                          <a:latin typeface="Arial" panose="020B0604020202020204" pitchFamily="34" charset="0"/>
                          <a:cs typeface="Arial" panose="020B0604020202020204" pitchFamily="34" charset="0"/>
                        </a:rPr>
                        <a:t>139.16</a:t>
                      </a:r>
                      <a:endParaRPr lang="ro-RO" sz="1400" kern="10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tc>
                  <a:txBody>
                    <a:bodyPr/>
                    <a:lstStyle/>
                    <a:p>
                      <a:pPr indent="0" algn="ctr">
                        <a:lnSpc>
                          <a:spcPct val="100000"/>
                        </a:lnSpc>
                        <a:buNone/>
                      </a:pPr>
                      <a:r>
                        <a:rPr lang="ro-RO" sz="1400" kern="100" dirty="0">
                          <a:effectLst/>
                          <a:latin typeface="Arial" panose="020B0604020202020204" pitchFamily="34" charset="0"/>
                          <a:cs typeface="Arial" panose="020B0604020202020204" pitchFamily="34" charset="0"/>
                        </a:rPr>
                        <a:t>143.09</a:t>
                      </a:r>
                      <a:endParaRPr lang="ro-RO" sz="1400" kern="100" dirty="0">
                        <a:effectLst/>
                        <a:latin typeface="Arial" panose="020B0604020202020204" pitchFamily="34" charset="0"/>
                        <a:ea typeface="Times New Roman" panose="02020603050405020304" pitchFamily="18" charset="0"/>
                        <a:cs typeface="Arial" panose="020B0604020202020204" pitchFamily="34" charset="0"/>
                      </a:endParaRPr>
                    </a:p>
                  </a:txBody>
                  <a:tcPr marL="39911" marR="39911" marT="0" marB="0" anchor="ctr"/>
                </a:tc>
                <a:extLst>
                  <a:ext uri="{0D108BD9-81ED-4DB2-BD59-A6C34878D82A}">
                    <a16:rowId xmlns:a16="http://schemas.microsoft.com/office/drawing/2014/main" val="2063215816"/>
                  </a:ext>
                </a:extLst>
              </a:tr>
            </a:tbl>
          </a:graphicData>
        </a:graphic>
      </p:graphicFrame>
      <p:sp>
        <p:nvSpPr>
          <p:cNvPr id="4" name="CasetăText 3">
            <a:extLst>
              <a:ext uri="{FF2B5EF4-FFF2-40B4-BE49-F238E27FC236}">
                <a16:creationId xmlns:a16="http://schemas.microsoft.com/office/drawing/2014/main" id="{96E9FE71-4F8A-B7E6-D410-2E49624BC70B}"/>
              </a:ext>
            </a:extLst>
          </p:cNvPr>
          <p:cNvSpPr txBox="1"/>
          <p:nvPr/>
        </p:nvSpPr>
        <p:spPr>
          <a:xfrm>
            <a:off x="654424" y="399066"/>
            <a:ext cx="7207623" cy="703591"/>
          </a:xfrm>
          <a:prstGeom prst="rect">
            <a:avLst/>
          </a:prstGeom>
          <a:noFill/>
        </p:spPr>
        <p:txBody>
          <a:bodyPr wrap="square">
            <a:spAutoFit/>
          </a:bodyPr>
          <a:lstStyle/>
          <a:p>
            <a:pPr algn="ctr">
              <a:lnSpc>
                <a:spcPct val="115000"/>
              </a:lnSpc>
              <a:buNone/>
            </a:pPr>
            <a:r>
              <a:rPr lang="ro-RO" sz="1800" dirty="0">
                <a:effectLst/>
                <a:latin typeface="Times New Roman" panose="02020603050405020304" pitchFamily="18" charset="0"/>
                <a:ea typeface="Times New Roman" panose="02020603050405020304" pitchFamily="18" charset="0"/>
              </a:rPr>
              <a:t>Tabel 4. Dimensiunea corporală a loturilor de femele metise la împlinirea vârstei de nouă luni</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362406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tăText 1">
            <a:extLst>
              <a:ext uri="{FF2B5EF4-FFF2-40B4-BE49-F238E27FC236}">
                <a16:creationId xmlns:a16="http://schemas.microsoft.com/office/drawing/2014/main" id="{BC3D8B4C-8CC8-5586-8FD8-ED3F2856391F}"/>
              </a:ext>
            </a:extLst>
          </p:cNvPr>
          <p:cNvSpPr txBox="1"/>
          <p:nvPr/>
        </p:nvSpPr>
        <p:spPr>
          <a:xfrm>
            <a:off x="251012" y="157584"/>
            <a:ext cx="8892988" cy="6630277"/>
          </a:xfrm>
          <a:prstGeom prst="rect">
            <a:avLst/>
          </a:prstGeom>
          <a:noFill/>
        </p:spPr>
        <p:txBody>
          <a:bodyPr wrap="square">
            <a:spAutoFit/>
          </a:bodyPr>
          <a:lstStyle/>
          <a:p>
            <a:pPr indent="449580" algn="just">
              <a:lnSpc>
                <a:spcPct val="115000"/>
              </a:lnSpc>
              <a:buNone/>
            </a:pPr>
            <a:r>
              <a:rPr lang="ro-RO" sz="1800" b="1" dirty="0">
                <a:effectLst/>
                <a:latin typeface="Times New Roman" panose="02020603050405020304" pitchFamily="18" charset="0"/>
                <a:ea typeface="Times New Roman" panose="02020603050405020304" pitchFamily="18" charset="0"/>
              </a:rPr>
              <a:t>Indicele osaturii</a:t>
            </a:r>
            <a:r>
              <a:rPr lang="ro-RO" sz="1800" dirty="0">
                <a:effectLst/>
                <a:latin typeface="Times New Roman" panose="02020603050405020304" pitchFamily="18" charset="0"/>
                <a:ea typeface="Times New Roman" panose="02020603050405020304" pitchFamily="18" charset="0"/>
              </a:rPr>
              <a:t> (</a:t>
            </a:r>
            <a:r>
              <a:rPr lang="ro-RO" sz="1800" dirty="0" err="1">
                <a:effectLst/>
                <a:latin typeface="Times New Roman" panose="02020603050405020304" pitchFamily="18" charset="0"/>
                <a:ea typeface="Times New Roman" panose="02020603050405020304" pitchFamily="18" charset="0"/>
              </a:rPr>
              <a:t>dactilo</a:t>
            </a:r>
            <a:r>
              <a:rPr lang="ro-RO" sz="1800" dirty="0">
                <a:effectLst/>
                <a:latin typeface="Times New Roman" panose="02020603050405020304" pitchFamily="18" charset="0"/>
                <a:ea typeface="Times New Roman" panose="02020603050405020304" pitchFamily="18" charset="0"/>
              </a:rPr>
              <a:t>-toracic) servește la stabilirea raportului dintre grosimea fluierului și dezvoltarea corporală exprimată prin talie, perimetru toracic și greutatea corporală. Întrucât la femelele tinere de rasă Țigaie valoarea acestui indice a fost mai mică indică o osatură compactă, o proporție și un raport relativ echilibrat între țesuturilor de bază (osos, adipos și muscular).</a:t>
            </a:r>
            <a:endParaRPr lang="ro-RO" sz="2400" dirty="0">
              <a:effectLst/>
              <a:latin typeface="Arial" panose="020B0604020202020204" pitchFamily="34" charset="0"/>
              <a:ea typeface="Times New Roman" panose="02020603050405020304" pitchFamily="18" charset="0"/>
            </a:endParaRPr>
          </a:p>
          <a:p>
            <a:pPr indent="449580" algn="just">
              <a:buNone/>
            </a:pPr>
            <a:r>
              <a:rPr lang="ro-RO" sz="1800" b="1" dirty="0">
                <a:effectLst/>
                <a:latin typeface="Times New Roman" panose="02020603050405020304" pitchFamily="18" charset="0"/>
                <a:ea typeface="Times New Roman" panose="02020603050405020304" pitchFamily="18" charset="0"/>
              </a:rPr>
              <a:t>Indicele de masivitate</a:t>
            </a:r>
            <a:r>
              <a:rPr lang="ro-RO" sz="1800" dirty="0">
                <a:effectLst/>
                <a:latin typeface="Times New Roman" panose="02020603050405020304" pitchFamily="18" charset="0"/>
                <a:ea typeface="Times New Roman" panose="02020603050405020304" pitchFamily="18" charset="0"/>
              </a:rPr>
              <a:t> crește de la 139.15% la Țigaie la valori mai mari la L3 (143.9%) </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evidențiind faptul că la loturile metise se înregistrează o dezvoltare mai bună a trunchiului pe dimensiunile corporale reprezentate lărgime și adâncime a trunchiului.</a:t>
            </a:r>
          </a:p>
          <a:p>
            <a:pPr algn="just"/>
            <a:r>
              <a:rPr lang="ro-RO" b="1" dirty="0">
                <a:latin typeface="Times New Roman" panose="02020603050405020304" pitchFamily="18" charset="0"/>
                <a:cs typeface="Times New Roman" panose="02020603050405020304" pitchFamily="18" charset="0"/>
              </a:rPr>
              <a:t>	4.5. Analiza caracterelor morfologice la noile populații </a:t>
            </a:r>
            <a:r>
              <a:rPr lang="ro-RO" dirty="0">
                <a:latin typeface="Times New Roman" panose="02020603050405020304" pitchFamily="18" charset="0"/>
                <a:cs typeface="Times New Roman" panose="02020603050405020304" pitchFamily="18" charset="0"/>
              </a:rPr>
              <a:t>indică faptul că modul de transmitere ale unor caractere sau trăsături prezintă anumite caracteristici. Femelele metise obținute prin utilizarea la montă a berbecilor de rasă </a:t>
            </a:r>
            <a:r>
              <a:rPr lang="ro-RO" dirty="0" err="1">
                <a:latin typeface="Times New Roman" panose="02020603050405020304" pitchFamily="18" charset="0"/>
                <a:cs typeface="Times New Roman" panose="02020603050405020304" pitchFamily="18" charset="0"/>
              </a:rPr>
              <a:t>Vandeen</a:t>
            </a:r>
            <a:r>
              <a:rPr lang="ro-RO" dirty="0">
                <a:latin typeface="Times New Roman" panose="02020603050405020304" pitchFamily="18" charset="0"/>
                <a:cs typeface="Times New Roman" panose="02020603050405020304" pitchFamily="18" charset="0"/>
              </a:rPr>
              <a:t> prezintă culoare albă-neuniformă, </a:t>
            </a:r>
            <a:r>
              <a:rPr lang="ro-RO" dirty="0" err="1">
                <a:latin typeface="Times New Roman" panose="02020603050405020304" pitchFamily="18" charset="0"/>
                <a:cs typeface="Times New Roman" panose="02020603050405020304" pitchFamily="18" charset="0"/>
              </a:rPr>
              <a:t>extremitețile</a:t>
            </a:r>
            <a:r>
              <a:rPr lang="ro-RO" dirty="0">
                <a:latin typeface="Times New Roman" panose="02020603050405020304" pitchFamily="18" charset="0"/>
                <a:cs typeface="Times New Roman" panose="02020603050405020304" pitchFamily="18" charset="0"/>
              </a:rPr>
              <a:t> corporale rămânând acoperite cu jar de culoare maro, iar trunchiul alb. </a:t>
            </a:r>
          </a:p>
          <a:p>
            <a:pPr algn="just"/>
            <a:r>
              <a:rPr lang="ro-RO" dirty="0">
                <a:latin typeface="Times New Roman" panose="02020603050405020304" pitchFamily="18" charset="0"/>
                <a:cs typeface="Times New Roman" panose="02020603050405020304" pitchFamily="18" charset="0"/>
              </a:rPr>
              <a:t> 	La loturile metise obținute prin utilizarea berbecilor din rasele </a:t>
            </a:r>
            <a:r>
              <a:rPr lang="ro-RO" dirty="0" err="1">
                <a:latin typeface="Times New Roman" panose="02020603050405020304" pitchFamily="18" charset="0"/>
                <a:cs typeface="Times New Roman" panose="02020603050405020304" pitchFamily="18" charset="0"/>
              </a:rPr>
              <a:t>Berrichon</a:t>
            </a:r>
            <a:r>
              <a:rPr lang="ro-RO" dirty="0">
                <a:latin typeface="Times New Roman" panose="02020603050405020304" pitchFamily="18" charset="0"/>
                <a:cs typeface="Times New Roman" panose="02020603050405020304" pitchFamily="18" charset="0"/>
              </a:rPr>
              <a:t> du </a:t>
            </a:r>
            <a:r>
              <a:rPr lang="ro-RO" dirty="0" err="1">
                <a:latin typeface="Times New Roman" panose="02020603050405020304" pitchFamily="18" charset="0"/>
                <a:cs typeface="Times New Roman" panose="02020603050405020304" pitchFamily="18" charset="0"/>
              </a:rPr>
              <a:t>Cher</a:t>
            </a:r>
            <a:r>
              <a:rPr lang="ro-RO" dirty="0">
                <a:latin typeface="Times New Roman" panose="02020603050405020304" pitchFamily="18" charset="0"/>
                <a:cs typeface="Times New Roman" panose="02020603050405020304" pitchFamily="18" charset="0"/>
              </a:rPr>
              <a:t> și respectiv Blanche du </a:t>
            </a:r>
            <a:r>
              <a:rPr lang="ro-RO" dirty="0" err="1">
                <a:latin typeface="Times New Roman" panose="02020603050405020304" pitchFamily="18" charset="0"/>
                <a:cs typeface="Times New Roman" panose="02020603050405020304" pitchFamily="18" charset="0"/>
              </a:rPr>
              <a:t>Massif</a:t>
            </a:r>
            <a:r>
              <a:rPr lang="ro-RO" dirty="0">
                <a:latin typeface="Times New Roman" panose="02020603050405020304" pitchFamily="18" charset="0"/>
                <a:cs typeface="Times New Roman" panose="02020603050405020304" pitchFamily="18" charset="0"/>
              </a:rPr>
              <a:t> Central culoarea este albă uniform, nefiind semnalate zone acoperite cu fibre colorate. </a:t>
            </a:r>
          </a:p>
          <a:p>
            <a:pPr algn="just"/>
            <a:r>
              <a:rPr lang="ro-RO" dirty="0">
                <a:latin typeface="Times New Roman" panose="02020603050405020304" pitchFamily="18" charset="0"/>
                <a:cs typeface="Times New Roman" panose="02020603050405020304" pitchFamily="18" charset="0"/>
              </a:rPr>
              <a:t>	Analiza formatului corporal, precum și legătura dintre segmentele principale ale corpului, dar și raporturile care se stabilesc între acestea vor fi analizate pe populațiile metise după împlinirea vârstei de 14 luni, adică după atingerea gradului de dezvoltare corporală specifică populațiilor adulte.</a:t>
            </a:r>
          </a:p>
          <a:p>
            <a:endParaRPr lang="ro-RO" dirty="0"/>
          </a:p>
          <a:p>
            <a:pPr indent="449580" algn="just">
              <a:lnSpc>
                <a:spcPct val="115000"/>
              </a:lnSpc>
              <a:buNone/>
            </a:pP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19645311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ine 2">
            <a:extLst>
              <a:ext uri="{FF2B5EF4-FFF2-40B4-BE49-F238E27FC236}">
                <a16:creationId xmlns:a16="http://schemas.microsoft.com/office/drawing/2014/main" id="{1EC754E1-2B1C-07A2-D2BC-EDED658BC27D}"/>
              </a:ext>
            </a:extLst>
          </p:cNvPr>
          <p:cNvPicPr>
            <a:picLocks noChangeAspect="1"/>
          </p:cNvPicPr>
          <p:nvPr/>
        </p:nvPicPr>
        <p:blipFill>
          <a:blip r:embed="rId2"/>
          <a:stretch>
            <a:fillRect/>
          </a:stretch>
        </p:blipFill>
        <p:spPr>
          <a:xfrm>
            <a:off x="1255059" y="247004"/>
            <a:ext cx="6311153" cy="5309713"/>
          </a:xfrm>
          <a:prstGeom prst="rect">
            <a:avLst/>
          </a:prstGeom>
        </p:spPr>
      </p:pic>
    </p:spTree>
    <p:extLst>
      <p:ext uri="{BB962C8B-B14F-4D97-AF65-F5344CB8AC3E}">
        <p14:creationId xmlns:p14="http://schemas.microsoft.com/office/powerpoint/2010/main" val="31124259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9E5F6112-D998-32F9-C897-191CD434178E}"/>
              </a:ext>
            </a:extLst>
          </p:cNvPr>
          <p:cNvSpPr txBox="1"/>
          <p:nvPr/>
        </p:nvSpPr>
        <p:spPr>
          <a:xfrm>
            <a:off x="233083" y="619703"/>
            <a:ext cx="8910917" cy="4801314"/>
          </a:xfrm>
          <a:prstGeom prst="rect">
            <a:avLst/>
          </a:prstGeom>
          <a:noFill/>
        </p:spPr>
        <p:txBody>
          <a:bodyPr wrap="square">
            <a:spAutoFit/>
          </a:bodyPr>
          <a:lstStyle/>
          <a:p>
            <a:pPr>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a:buNone/>
            </a:pPr>
            <a:r>
              <a:rPr lang="ro-RO" b="1" dirty="0">
                <a:effectLst/>
                <a:latin typeface="Times New Roman" panose="02020603050405020304" pitchFamily="18" charset="0"/>
                <a:ea typeface="Times New Roman" panose="02020603050405020304" pitchFamily="18" charset="0"/>
                <a:cs typeface="Times New Roman" panose="02020603050405020304" pitchFamily="18" charset="0"/>
              </a:rPr>
              <a:t>CONCLUZII</a:t>
            </a:r>
            <a:endParaRPr lang="ro-RO"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1. Datorită faptului că în cazul loturilor formate metise au fost montate toate femelele repartizate la montă indică atingerea maturității sexuale și corporale încă de la împlinirea vârstei de 9 luni.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2. De asemenea întrucât femelele din L1 și L2 au manifestat călduri și au fost montate după primul ciclu sexual în proporții diferite, respectiv 33.33% la L1 și 66.67% indică o diferență semnificativă care poate fi datorată și fertilității diferite a berbecilor utilizați la montă.</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3. Pentru greutatea la fătare diferențele dintre loturi au fost nesemnificative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 ≥ 0.05</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cu excepția celei dintre L0 și L3 care a fost distinct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p≤0.01</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În acest caz, pe baza datelor, putem afirma că în cazul utilizării berbecilor de rasă Blanche du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Massif</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Central, </a:t>
            </a:r>
            <a:r>
              <a:rPr lang="ro-RO" dirty="0" err="1">
                <a:effectLst/>
                <a:latin typeface="Times New Roman" panose="02020603050405020304" pitchFamily="18" charset="0"/>
                <a:ea typeface="Times New Roman" panose="02020603050405020304" pitchFamily="18" charset="0"/>
                <a:cs typeface="Times New Roman" panose="02020603050405020304" pitchFamily="18" charset="0"/>
              </a:rPr>
              <a:t>producșii</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obținuți vor înregistra greutăți mai mari la fătare. </a:t>
            </a:r>
          </a:p>
          <a:p>
            <a:pPr indent="449580" algn="just">
              <a:buNone/>
            </a:pP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4. La împlinirea vârstei de 90 zile la lotul L2 se constată că greutatea vie este superioară cu peste 65% față de lotul martor, diferența fiind foarte semnificativă pentru pragul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p≤0.001</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 De asemenea și în cazul diferenței de 3.744 kg dintre L0 și L1 și de 4.411 kg dintre L0 și L3 aceasta sunt distinct semnificativă pentru </a:t>
            </a:r>
            <a:r>
              <a:rPr lang="ro-RO" i="1" dirty="0">
                <a:effectLst/>
                <a:latin typeface="Times New Roman" panose="02020603050405020304" pitchFamily="18" charset="0"/>
                <a:ea typeface="Times New Roman" panose="02020603050405020304" pitchFamily="18" charset="0"/>
                <a:cs typeface="Times New Roman" panose="02020603050405020304" pitchFamily="18" charset="0"/>
              </a:rPr>
              <a:t>p≤0.01</a:t>
            </a:r>
            <a:r>
              <a:rPr lang="ro-RO" dirty="0">
                <a:effectLst/>
                <a:latin typeface="Times New Roman" panose="02020603050405020304" pitchFamily="18" charset="0"/>
                <a:ea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10097350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ECE1509-9E0D-4E9D-424A-96C50E01067F}"/>
              </a:ext>
            </a:extLst>
          </p:cNvPr>
          <p:cNvSpPr txBox="1"/>
          <p:nvPr/>
        </p:nvSpPr>
        <p:spPr>
          <a:xfrm>
            <a:off x="309282" y="372663"/>
            <a:ext cx="8525435" cy="5355312"/>
          </a:xfrm>
          <a:prstGeom prst="rect">
            <a:avLst/>
          </a:prstGeom>
          <a:noFill/>
        </p:spPr>
        <p:txBody>
          <a:bodyPr wrap="square">
            <a:spAutoFit/>
          </a:bodyPr>
          <a:lstStyle/>
          <a:p>
            <a:pPr indent="44958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5. La vârsta de șase luni diferența dintre L0 și L1 și L0 și L3 este de 7.466 kg și respectiv 5.182 kg, ambele fiind distinct semnificativă pentru </a:t>
            </a:r>
            <a:r>
              <a:rPr lang="ro-RO" sz="1800" i="1" dirty="0">
                <a:effectLst/>
                <a:latin typeface="Times New Roman" panose="02020603050405020304" pitchFamily="18" charset="0"/>
                <a:ea typeface="Times New Roman" panose="02020603050405020304" pitchFamily="18" charset="0"/>
                <a:cs typeface="Times New Roman" panose="02020603050405020304" pitchFamily="18" charset="0"/>
              </a:rPr>
              <a:t>p≤0.01. </a:t>
            </a: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Diferența absolută cu valoarea cea mai ridicată s-a înregistrat între L0 și L2 și a avut un nivel de 13.043 kg, fiind foarte semnificativă pentru </a:t>
            </a:r>
            <a:r>
              <a:rPr lang="ro-RO" sz="1800" i="1" dirty="0">
                <a:effectLst/>
                <a:latin typeface="Times New Roman" panose="02020603050405020304" pitchFamily="18" charset="0"/>
                <a:ea typeface="Times New Roman" panose="02020603050405020304" pitchFamily="18" charset="0"/>
                <a:cs typeface="Times New Roman" panose="02020603050405020304" pitchFamily="18" charset="0"/>
              </a:rPr>
              <a:t>p≤0.001.</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49580"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6. Greutatea corporală la vârsta de nouă luni este importantă deoarece condiționează introducerea la reproducție a femelelor tinere. Și în acest caz se constată diferențe relative mari (19.05% între L0 și L1; 33.62% între L0 și L2 și de 35.02% între L0 și L3). Toate aceste diferențe sunt foarte semnificative pentru </a:t>
            </a:r>
            <a:r>
              <a:rPr lang="ro-RO" sz="1800" i="1" dirty="0">
                <a:effectLst/>
                <a:latin typeface="Times New Roman" panose="02020603050405020304" pitchFamily="18" charset="0"/>
                <a:ea typeface="Times New Roman" panose="02020603050405020304" pitchFamily="18" charset="0"/>
                <a:cs typeface="Times New Roman" panose="02020603050405020304" pitchFamily="18" charset="0"/>
              </a:rPr>
              <a:t>p≤0.001.</a:t>
            </a:r>
            <a:endParaRPr lang="ro-RO" sz="18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7. Valorile obținute la determinarea intensității de creștere, indică existența unor predispoziții diferite ale dezvoltării masei corporale la loturile analizate, deoarece la șase luni în timp ce la lotul L0 valorile obținute la analiza sporului total de creștere au fost mai reduse (9.822±0.213 kg), acest indicator este mai mare cu 27.46% la L2, cu 35.63% la L2 și cu doar 7.3% la L3. Între loturi s-au consemnat diferențe diferite pentru pragurile statistice luate în considerare.  </a:t>
            </a:r>
          </a:p>
          <a:p>
            <a:pPr indent="450215" algn="just">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8. Pentru interval de vârstă care a precedat utilizarea la montă, dacă la L1 și L2 se ating valori medii de 10.327 kg și respectiv de 13.866 kg la L3 se constată un ritm mult mai intens al acumulărilor de masă corporală, evidențiind un caracter mai pronunțat pentru acumulare de masă vie corporală.</a:t>
            </a:r>
          </a:p>
          <a:p>
            <a:pPr>
              <a:buNone/>
            </a:pPr>
            <a:r>
              <a:rPr lang="ro-RO" sz="1800" dirty="0">
                <a:effectLst/>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7987867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FC667A27-A7E4-74A4-F2DD-16CA27499914}"/>
              </a:ext>
            </a:extLst>
          </p:cNvPr>
          <p:cNvSpPr txBox="1"/>
          <p:nvPr/>
        </p:nvSpPr>
        <p:spPr>
          <a:xfrm>
            <a:off x="0" y="586003"/>
            <a:ext cx="9144000" cy="5016758"/>
          </a:xfrm>
          <a:prstGeom prst="rect">
            <a:avLst/>
          </a:prstGeom>
          <a:noFill/>
        </p:spPr>
        <p:txBody>
          <a:bodyPr wrap="square">
            <a:spAutoFit/>
          </a:bodyPr>
          <a:lstStyle/>
          <a:p>
            <a:pPr>
              <a:buNone/>
            </a:pPr>
            <a:r>
              <a:rPr lang="ro-RO" sz="1600" b="1" dirty="0">
                <a:effectLst/>
                <a:latin typeface="Times New Roman" panose="02020603050405020304" pitchFamily="18" charset="0"/>
                <a:ea typeface="Times New Roman" panose="02020603050405020304" pitchFamily="18" charset="0"/>
                <a:cs typeface="Times New Roman" panose="02020603050405020304" pitchFamily="18" charset="0"/>
              </a:rPr>
              <a:t>BIBLIOGRAFIE</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Pascal C. (2015) –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Tratat</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de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creștere</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ovinelor</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și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caprinelor</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Editura</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”Ion Ionescu de la Brad”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Iași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2015. </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McGovern, F. M., N. McHugh, S. Fitzmaurice, T.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Pabiou</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K. McDermott, E. Wall, and N.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Fetherstone</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2020. Phenotypic factors associated with lamb live weight and carcass composition measurements in an Irish multi-breed sheep population.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Transl</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Anim Sci 4:txaa206.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2"/>
              </a:rPr>
              <a:t>https://doi.org/10.1093/tas/txaa206</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Gascoigne, E., and F. Lovatt. 2015. Lamb growth rates and optimising production. In Practice 37:401–414.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https://doi.org/10.1136/inp.h4537</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Lupi, T. M., S. Nogales, J. M. León, C. Barba, and J. V. Delgado. 2015. Characterization of commercial and biological growth curves in the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Segureña</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sheep breed. Animal 9:1341–1348.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3"/>
              </a:rPr>
              <a:t>https://doi.org/10.1017/S1751731115000567</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Do, D. N., and Y. Miar. 2020. Evaluation of growth curve models for body weight in American Mink. Animals 10:22.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hlinkClick r:id="rId4"/>
              </a:rPr>
              <a:t>https://doi.org/10.3390/ani10010022</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Sharif, N., A. Ali, I. Mohsin, and N. Ahmad. 2021. Evaluation of nonlinear models to define growth curve in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Lohi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sheep. Small Ruminant Res. 205:106564</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Waheed, A., M. S. Khan, S. Ali, and M. Sarwar. 2011. Estimation of growth curve parameters in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Beetal</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goats. Arch. Anim. Breed. 54:287–296.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doi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https://doi.org/10.5194/aab-54-287-2011</a:t>
            </a: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Berry, D. P., B. Horan, and P. Dillon. 2005. Comparison of growth curves of three strains of female dairy cattle. Anim. Sci. 80:151–160.</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Coyne, J. M., D. P. Berry, E. A. </a:t>
            </a: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Mäntysaari</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J. Juga, and N. McHugh. 2015. Comparison of fixed effects and mixed model growth functions in modelling and predicting live weight in pigs. Livest. Sci. 177:8–14. </a:t>
            </a:r>
            <a:endParaRPr lang="en-GB" sz="1600" u="sng" dirty="0">
              <a:solidFill>
                <a:srgbClr val="0000FF"/>
              </a:solidFill>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45721097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DADCDFDF-F35D-ABB7-046D-94DD3B996B48}"/>
              </a:ext>
            </a:extLst>
          </p:cNvPr>
          <p:cNvSpPr txBox="1"/>
          <p:nvPr/>
        </p:nvSpPr>
        <p:spPr>
          <a:xfrm>
            <a:off x="286870" y="179294"/>
            <a:ext cx="8570259" cy="6001643"/>
          </a:xfrm>
          <a:prstGeom prst="rect">
            <a:avLst/>
          </a:prstGeom>
          <a:noFill/>
        </p:spPr>
        <p:txBody>
          <a:bodyPr wrap="square">
            <a:spAutoFit/>
          </a:bodyPr>
          <a:lstStyle/>
          <a:p>
            <a:pPr indent="360000" algn="just">
              <a:buNone/>
            </a:pPr>
            <a:r>
              <a:rPr lang="en-GB" sz="1600" dirty="0" err="1">
                <a:effectLst/>
                <a:latin typeface="Times New Roman" panose="02020603050405020304" pitchFamily="18" charset="0"/>
                <a:ea typeface="Times New Roman" panose="02020603050405020304" pitchFamily="18" charset="0"/>
                <a:cs typeface="Times New Roman" panose="02020603050405020304" pitchFamily="18" charset="0"/>
              </a:rPr>
              <a:t>Arando</a:t>
            </a: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 A., A. González-Ariza, T. M. Lupi, S. Nogales, J. M. León, F. J. Navas-González, J. V. Delgado, and M. E. Camacho. 2021. Comparison of non-linear models to describe the growth in the Andalusian turkey breed. Ital. J. Anim. Sci. 20:1156–1167.</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buNone/>
            </a:pPr>
            <a:r>
              <a:rPr lang="en-GB" sz="1600" dirty="0">
                <a:effectLst/>
                <a:latin typeface="Times New Roman" panose="02020603050405020304" pitchFamily="18" charset="0"/>
                <a:ea typeface="Times New Roman" panose="02020603050405020304" pitchFamily="18" charset="0"/>
                <a:cs typeface="Times New Roman" panose="02020603050405020304" pitchFamily="18" charset="0"/>
              </a:rPr>
              <a:t>Darmani Kuhi, H., E. Kebreab, S. Lopez, and J. France. 2003. An evaluation of different growth functions for describing the profile of live weight with time (age) in meat and egg strains of chicken. Poult. Sci. 82:1536–1543.</a:t>
            </a: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de Sousa, V. C., D. Biagiotti, J. L. R. Sarmento, L. S. Sena, P. A. Barroso, S. F. L. </a:t>
            </a:r>
            <a:r>
              <a:rPr lang="en-GB" sz="1600" dirty="0" err="1">
                <a:latin typeface="Times New Roman" panose="02020603050405020304" pitchFamily="18" charset="0"/>
                <a:cs typeface="Times New Roman" panose="02020603050405020304" pitchFamily="18" charset="0"/>
              </a:rPr>
              <a:t>Barjud</a:t>
            </a:r>
            <a:r>
              <a:rPr lang="en-GB" sz="1600" dirty="0">
                <a:latin typeface="Times New Roman" panose="02020603050405020304" pitchFamily="18" charset="0"/>
                <a:cs typeface="Times New Roman" panose="02020603050405020304" pitchFamily="18" charset="0"/>
              </a:rPr>
              <a:t>, M. K. S. Almeida, and N. Santos. 2022. Nonlinear mixed models for characterization of growth trajectory of New Zealand rabbits raised in tropical climate. Anim. </a:t>
            </a:r>
            <a:r>
              <a:rPr lang="en-GB" sz="1600" dirty="0" err="1">
                <a:latin typeface="Times New Roman" panose="02020603050405020304" pitchFamily="18" charset="0"/>
                <a:cs typeface="Times New Roman" panose="02020603050405020304" pitchFamily="18" charset="0"/>
              </a:rPr>
              <a:t>Biosci</a:t>
            </a:r>
            <a:r>
              <a:rPr lang="en-GB" sz="1600" dirty="0">
                <a:latin typeface="Times New Roman" panose="02020603050405020304" pitchFamily="18" charset="0"/>
                <a:cs typeface="Times New Roman" panose="02020603050405020304" pitchFamily="18" charset="0"/>
              </a:rPr>
              <a:t>. 35:648–658.</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Abbas, A., A. Basheer, M. N. Kallon, N. Sharif, H. </a:t>
            </a:r>
            <a:r>
              <a:rPr lang="en-GB" sz="1600" dirty="0" err="1">
                <a:latin typeface="Times New Roman" panose="02020603050405020304" pitchFamily="18" charset="0"/>
                <a:cs typeface="Times New Roman" panose="02020603050405020304" pitchFamily="18" charset="0"/>
              </a:rPr>
              <a:t>Ghiasi</a:t>
            </a:r>
            <a:r>
              <a:rPr lang="en-GB" sz="1600" dirty="0">
                <a:latin typeface="Times New Roman" panose="02020603050405020304" pitchFamily="18" charset="0"/>
                <a:cs typeface="Times New Roman" panose="02020603050405020304" pitchFamily="18" charset="0"/>
              </a:rPr>
              <a:t>, T. Mehmood, B. Azam, A. Khalique, M. Dawood, and I. Zahoor. 2024. Development of growth curve and estimation of genetic parameters of Nili-Ravi buffalo calves from birth to one year of age through non-linear models. Trop. Anim. Health Prod. 56:390.</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Darmani Kuhi, H., T. Porter, S. </a:t>
            </a:r>
            <a:r>
              <a:rPr lang="en-GB" sz="1600" dirty="0" err="1">
                <a:latin typeface="Times New Roman" panose="02020603050405020304" pitchFamily="18" charset="0"/>
                <a:cs typeface="Times New Roman" panose="02020603050405020304" pitchFamily="18" charset="0"/>
              </a:rPr>
              <a:t>LÓPez</a:t>
            </a:r>
            <a:r>
              <a:rPr lang="en-GB" sz="1600" dirty="0">
                <a:latin typeface="Times New Roman" panose="02020603050405020304" pitchFamily="18" charset="0"/>
                <a:cs typeface="Times New Roman" panose="02020603050405020304" pitchFamily="18" charset="0"/>
              </a:rPr>
              <a:t>, E. Kebreab, A. B. </a:t>
            </a:r>
            <a:r>
              <a:rPr lang="en-GB" sz="1600" dirty="0" err="1">
                <a:latin typeface="Times New Roman" panose="02020603050405020304" pitchFamily="18" charset="0"/>
                <a:cs typeface="Times New Roman" panose="02020603050405020304" pitchFamily="18" charset="0"/>
              </a:rPr>
              <a:t>Strathe</a:t>
            </a:r>
            <a:r>
              <a:rPr lang="en-GB" sz="1600" dirty="0">
                <a:latin typeface="Times New Roman" panose="02020603050405020304" pitchFamily="18" charset="0"/>
                <a:cs typeface="Times New Roman" panose="02020603050405020304" pitchFamily="18" charset="0"/>
              </a:rPr>
              <a:t>, A. Dumas, J. Dijkstra, and J. France. 2010. A review of mathematical functions for the analysis of growth in poultry. World's Poult. Sci. J. 66:227–240.</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Lambe, N. R., A. E. </a:t>
            </a:r>
            <a:r>
              <a:rPr lang="en-GB" sz="1600" dirty="0" err="1">
                <a:latin typeface="Times New Roman" panose="02020603050405020304" pitchFamily="18" charset="0"/>
                <a:cs typeface="Times New Roman" panose="02020603050405020304" pitchFamily="18" charset="0"/>
              </a:rPr>
              <a:t>Navajas</a:t>
            </a:r>
            <a:r>
              <a:rPr lang="en-GB" sz="1600" dirty="0">
                <a:latin typeface="Times New Roman" panose="02020603050405020304" pitchFamily="18" charset="0"/>
                <a:cs typeface="Times New Roman" panose="02020603050405020304" pitchFamily="18" charset="0"/>
              </a:rPr>
              <a:t>, G. Simm, and L. </a:t>
            </a:r>
            <a:r>
              <a:rPr lang="en-GB" sz="1600" dirty="0" err="1">
                <a:latin typeface="Times New Roman" panose="02020603050405020304" pitchFamily="18" charset="0"/>
                <a:cs typeface="Times New Roman" panose="02020603050405020304" pitchFamily="18" charset="0"/>
              </a:rPr>
              <a:t>Bünger</a:t>
            </a:r>
            <a:r>
              <a:rPr lang="en-GB" sz="1600" dirty="0">
                <a:latin typeface="Times New Roman" panose="02020603050405020304" pitchFamily="18" charset="0"/>
                <a:cs typeface="Times New Roman" panose="02020603050405020304" pitchFamily="18" charset="0"/>
              </a:rPr>
              <a:t>. 2006. A genetic investigation of various growth models to describe growth of lambs of two contrasting breeds. J. Anim. Sci. 84:2642–2654.</a:t>
            </a:r>
            <a:endParaRPr lang="ro-RO" sz="1600" dirty="0">
              <a:latin typeface="Times New Roman" panose="02020603050405020304" pitchFamily="18" charset="0"/>
              <a:cs typeface="Times New Roman" panose="02020603050405020304" pitchFamily="18" charset="0"/>
            </a:endParaRPr>
          </a:p>
          <a:p>
            <a:pPr indent="360000" algn="just"/>
            <a:r>
              <a:rPr lang="en-GB" sz="1600" dirty="0" err="1">
                <a:latin typeface="Times New Roman" panose="02020603050405020304" pitchFamily="18" charset="0"/>
                <a:cs typeface="Times New Roman" panose="02020603050405020304" pitchFamily="18" charset="0"/>
              </a:rPr>
              <a:t>Hojjati</a:t>
            </a:r>
            <a:r>
              <a:rPr lang="en-GB" sz="1600" dirty="0">
                <a:latin typeface="Times New Roman" panose="02020603050405020304" pitchFamily="18" charset="0"/>
                <a:cs typeface="Times New Roman" panose="02020603050405020304" pitchFamily="18" charset="0"/>
              </a:rPr>
              <a:t>, F., and N. </a:t>
            </a:r>
            <a:r>
              <a:rPr lang="en-GB" sz="1600" dirty="0" err="1">
                <a:latin typeface="Times New Roman" panose="02020603050405020304" pitchFamily="18" charset="0"/>
                <a:cs typeface="Times New Roman" panose="02020603050405020304" pitchFamily="18" charset="0"/>
              </a:rPr>
              <a:t>Ghavi</a:t>
            </a:r>
            <a:r>
              <a:rPr lang="en-GB" sz="1600" dirty="0">
                <a:latin typeface="Times New Roman" panose="02020603050405020304" pitchFamily="18" charset="0"/>
                <a:cs typeface="Times New Roman" panose="02020603050405020304" pitchFamily="18" charset="0"/>
              </a:rPr>
              <a:t> Hossein-Zadeh. 2018. Comparison of non-linear growth models to describe the growth curve of Mehraban sheep. J. Appl. Anim. Res. 46:499–504.</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Mokhtari, M. S., N. K. Borzi, M. A. </a:t>
            </a:r>
            <a:r>
              <a:rPr lang="en-GB" sz="1600" dirty="0" err="1">
                <a:latin typeface="Times New Roman" panose="02020603050405020304" pitchFamily="18" charset="0"/>
                <a:cs typeface="Times New Roman" panose="02020603050405020304" pitchFamily="18" charset="0"/>
              </a:rPr>
              <a:t>Fozi</a:t>
            </a:r>
            <a:r>
              <a:rPr lang="en-GB" sz="1600" dirty="0">
                <a:latin typeface="Times New Roman" panose="02020603050405020304" pitchFamily="18" charset="0"/>
                <a:cs typeface="Times New Roman" panose="02020603050405020304" pitchFamily="18" charset="0"/>
              </a:rPr>
              <a:t>, and M. R. B. Behzadi. 2019. Evaluation of non-linear models for genetic parameters estimation of growth curve traits in Kermani sheep. Trop. Anim. Health Prod. 51:2203–2212.</a:t>
            </a:r>
            <a:endParaRPr lang="ro-RO" sz="1600" dirty="0">
              <a:latin typeface="Times New Roman" panose="02020603050405020304" pitchFamily="18" charset="0"/>
              <a:cs typeface="Times New Roman" panose="02020603050405020304" pitchFamily="18" charset="0"/>
            </a:endParaRPr>
          </a:p>
          <a:p>
            <a:pPr indent="360000" algn="just">
              <a:buNone/>
            </a:pPr>
            <a:endParaRPr lang="ro-RO" sz="1600" dirty="0">
              <a:effectLst/>
              <a:latin typeface="Times New Roman" panose="02020603050405020304" pitchFamily="18"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191149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B520CC68-C0BE-35DD-89A7-86CFD7FC2BF1}"/>
              </a:ext>
            </a:extLst>
          </p:cNvPr>
          <p:cNvSpPr txBox="1"/>
          <p:nvPr/>
        </p:nvSpPr>
        <p:spPr>
          <a:xfrm>
            <a:off x="430305" y="733868"/>
            <a:ext cx="8283389" cy="4801314"/>
          </a:xfrm>
          <a:prstGeom prst="rect">
            <a:avLst/>
          </a:prstGeom>
          <a:noFill/>
        </p:spPr>
        <p:txBody>
          <a:bodyPr wrap="square">
            <a:spAutoFit/>
          </a:bodyPr>
          <a:lstStyle/>
          <a:p>
            <a:pPr indent="360000" algn="just"/>
            <a:r>
              <a:rPr lang="en-GB" sz="1600" dirty="0">
                <a:latin typeface="Times New Roman" panose="02020603050405020304" pitchFamily="18" charset="0"/>
                <a:cs typeface="Times New Roman" panose="02020603050405020304" pitchFamily="18" charset="0"/>
              </a:rPr>
              <a:t>Zamani, P., M. R. Moradi, D. Alipour, and F. Ghafouri-</a:t>
            </a:r>
            <a:r>
              <a:rPr lang="en-GB" sz="1600" dirty="0" err="1">
                <a:latin typeface="Times New Roman" panose="02020603050405020304" pitchFamily="18" charset="0"/>
                <a:cs typeface="Times New Roman" panose="02020603050405020304" pitchFamily="18" charset="0"/>
              </a:rPr>
              <a:t>Kesbi</a:t>
            </a:r>
            <a:r>
              <a:rPr lang="en-GB" sz="1600" dirty="0">
                <a:latin typeface="Times New Roman" panose="02020603050405020304" pitchFamily="18" charset="0"/>
                <a:cs typeface="Times New Roman" panose="02020603050405020304" pitchFamily="18" charset="0"/>
              </a:rPr>
              <a:t>. 2016. Combination of B-Spline and Legendre functions in random regression models to fit growth curve of </a:t>
            </a:r>
            <a:r>
              <a:rPr lang="en-GB" sz="1600" dirty="0" err="1">
                <a:latin typeface="Times New Roman" panose="02020603050405020304" pitchFamily="18" charset="0"/>
                <a:cs typeface="Times New Roman" panose="02020603050405020304" pitchFamily="18" charset="0"/>
              </a:rPr>
              <a:t>Moghani</a:t>
            </a:r>
            <a:r>
              <a:rPr lang="en-GB" sz="1600" dirty="0">
                <a:latin typeface="Times New Roman" panose="02020603050405020304" pitchFamily="18" charset="0"/>
                <a:cs typeface="Times New Roman" panose="02020603050405020304" pitchFamily="18" charset="0"/>
              </a:rPr>
              <a:t> sheep. Small Ruminant Res. 145:115–122.</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Topal, M., M. Ozdemir, V. Aksakal, N. Yildiz, and U. </a:t>
            </a:r>
            <a:r>
              <a:rPr lang="en-GB" sz="1600" dirty="0" err="1">
                <a:latin typeface="Times New Roman" panose="02020603050405020304" pitchFamily="18" charset="0"/>
                <a:cs typeface="Times New Roman" panose="02020603050405020304" pitchFamily="18" charset="0"/>
              </a:rPr>
              <a:t>Dogru</a:t>
            </a:r>
            <a:r>
              <a:rPr lang="en-GB" sz="1600" dirty="0">
                <a:latin typeface="Times New Roman" panose="02020603050405020304" pitchFamily="18" charset="0"/>
                <a:cs typeface="Times New Roman" panose="02020603050405020304" pitchFamily="18" charset="0"/>
              </a:rPr>
              <a:t>. 2004. Determination of the best nonlinear function in order to estimate growth in </a:t>
            </a:r>
            <a:r>
              <a:rPr lang="en-GB" sz="1600" dirty="0" err="1">
                <a:latin typeface="Times New Roman" panose="02020603050405020304" pitchFamily="18" charset="0"/>
                <a:cs typeface="Times New Roman" panose="02020603050405020304" pitchFamily="18" charset="0"/>
              </a:rPr>
              <a:t>Morkaraman</a:t>
            </a:r>
            <a:r>
              <a:rPr lang="en-GB" sz="1600" dirty="0">
                <a:latin typeface="Times New Roman" panose="02020603050405020304" pitchFamily="18" charset="0"/>
                <a:cs typeface="Times New Roman" panose="02020603050405020304" pitchFamily="18" charset="0"/>
              </a:rPr>
              <a:t> and </a:t>
            </a:r>
            <a:r>
              <a:rPr lang="en-GB" sz="1600" dirty="0" err="1">
                <a:latin typeface="Times New Roman" panose="02020603050405020304" pitchFamily="18" charset="0"/>
                <a:cs typeface="Times New Roman" panose="02020603050405020304" pitchFamily="18" charset="0"/>
              </a:rPr>
              <a:t>Awassi</a:t>
            </a:r>
            <a:r>
              <a:rPr lang="en-GB" sz="1600" dirty="0">
                <a:latin typeface="Times New Roman" panose="02020603050405020304" pitchFamily="18" charset="0"/>
                <a:cs typeface="Times New Roman" panose="02020603050405020304" pitchFamily="18" charset="0"/>
              </a:rPr>
              <a:t> lambs. Small Ruminant Res. 55:229–232.</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Land, R.B., 1978. Reproduction in young sheep: some genetic and environmental sources of variation. J. </a:t>
            </a:r>
            <a:r>
              <a:rPr lang="en-GB" sz="1600" dirty="0" err="1">
                <a:latin typeface="Times New Roman" panose="02020603050405020304" pitchFamily="18" charset="0"/>
                <a:cs typeface="Times New Roman" panose="02020603050405020304" pitchFamily="18" charset="0"/>
              </a:rPr>
              <a:t>Reprod</a:t>
            </a:r>
            <a:r>
              <a:rPr lang="en-GB" sz="1600" dirty="0">
                <a:latin typeface="Times New Roman" panose="02020603050405020304" pitchFamily="18" charset="0"/>
                <a:cs typeface="Times New Roman" panose="02020603050405020304" pitchFamily="18" charset="0"/>
              </a:rPr>
              <a:t>. Fertil., 52: 427--436.</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Hafez, E.S.E., 1952. Studies on the breeding season and reproduction of the ewe. J. Agric. Sci. (Cambridge), 42: 189--265. birth. </a:t>
            </a:r>
            <a:endParaRPr lang="ro-RO" sz="1600" dirty="0">
              <a:latin typeface="Times New Roman" panose="02020603050405020304" pitchFamily="18" charset="0"/>
              <a:cs typeface="Times New Roman" panose="02020603050405020304" pitchFamily="18" charset="0"/>
            </a:endParaRPr>
          </a:p>
          <a:p>
            <a:pPr indent="360000" algn="just"/>
            <a:r>
              <a:rPr lang="en-GB" sz="1600" dirty="0" err="1">
                <a:latin typeface="Times New Roman" panose="02020603050405020304" pitchFamily="18" charset="0"/>
                <a:cs typeface="Times New Roman" panose="02020603050405020304" pitchFamily="18" charset="0"/>
              </a:rPr>
              <a:t>Dyrmundsson</a:t>
            </a:r>
            <a:r>
              <a:rPr lang="en-GB" sz="1600" dirty="0">
                <a:latin typeface="Times New Roman" panose="02020603050405020304" pitchFamily="18" charset="0"/>
                <a:cs typeface="Times New Roman" panose="02020603050405020304" pitchFamily="18" charset="0"/>
              </a:rPr>
              <a:t>, O.R., 1973. Puberty and early reproductive performance in sheep. I. Ewe lambs. Anim. Breed. </a:t>
            </a:r>
            <a:r>
              <a:rPr lang="en-GB" sz="1600" dirty="0" err="1">
                <a:latin typeface="Times New Roman" panose="02020603050405020304" pitchFamily="18" charset="0"/>
                <a:cs typeface="Times New Roman" panose="02020603050405020304" pitchFamily="18" charset="0"/>
              </a:rPr>
              <a:t>Abstr</a:t>
            </a:r>
            <a:r>
              <a:rPr lang="en-GB" sz="1600" dirty="0">
                <a:latin typeface="Times New Roman" panose="02020603050405020304" pitchFamily="18" charset="0"/>
                <a:cs typeface="Times New Roman" panose="02020603050405020304" pitchFamily="18" charset="0"/>
              </a:rPr>
              <a:t>., 41: 273--289. </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Quirke, J.F., 1977. Studies Related to the Reproductive Performance of Adult and Immature Sheep. Ph.D. Thesis, National University of Ireland, 291 pp</a:t>
            </a:r>
            <a:endParaRPr lang="ro-RO" sz="1600" dirty="0">
              <a:latin typeface="Times New Roman" panose="02020603050405020304" pitchFamily="18" charset="0"/>
              <a:cs typeface="Times New Roman" panose="02020603050405020304" pitchFamily="18" charset="0"/>
            </a:endParaRPr>
          </a:p>
          <a:p>
            <a:pPr indent="360000" algn="just"/>
            <a:r>
              <a:rPr lang="en-GB" sz="1600" dirty="0" err="1">
                <a:latin typeface="Times New Roman" panose="02020603050405020304" pitchFamily="18" charset="0"/>
                <a:cs typeface="Times New Roman" panose="02020603050405020304" pitchFamily="18" charset="0"/>
              </a:rPr>
              <a:t>Dyrmundsson</a:t>
            </a:r>
            <a:r>
              <a:rPr lang="en-GB" sz="1600" dirty="0">
                <a:latin typeface="Times New Roman" panose="02020603050405020304" pitchFamily="18" charset="0"/>
                <a:cs typeface="Times New Roman" panose="02020603050405020304" pitchFamily="18" charset="0"/>
              </a:rPr>
              <a:t>, O.R. and Lees, J.L., 1972d. Effect of rams on the onset of breeding activity in Clun Forest ewe lambs. J. Agric. Sci. (Cambridge), 79: 269--271.</a:t>
            </a:r>
            <a:endParaRPr lang="ro-RO" sz="1600" dirty="0">
              <a:latin typeface="Times New Roman" panose="02020603050405020304" pitchFamily="18" charset="0"/>
              <a:cs typeface="Times New Roman" panose="02020603050405020304" pitchFamily="18" charset="0"/>
            </a:endParaRPr>
          </a:p>
          <a:p>
            <a:pPr indent="360000" algn="just"/>
            <a:r>
              <a:rPr lang="en-GB" sz="1600" dirty="0" err="1">
                <a:latin typeface="Times New Roman" panose="02020603050405020304" pitchFamily="18" charset="0"/>
                <a:cs typeface="Times New Roman" panose="02020603050405020304" pitchFamily="18" charset="0"/>
              </a:rPr>
              <a:t>Hohenboken</a:t>
            </a:r>
            <a:r>
              <a:rPr lang="en-GB" sz="1600" dirty="0">
                <a:latin typeface="Times New Roman" panose="02020603050405020304" pitchFamily="18" charset="0"/>
                <a:cs typeface="Times New Roman" panose="02020603050405020304" pitchFamily="18" charset="0"/>
              </a:rPr>
              <a:t>, W. and Cochran, P.E., 1976. Heterosis for ewe lamb productivity. J. Anim. Sci., '2: 819--823.</a:t>
            </a:r>
            <a:endParaRPr lang="ro-RO" sz="1600" dirty="0">
              <a:latin typeface="Times New Roman" panose="02020603050405020304" pitchFamily="18" charset="0"/>
              <a:cs typeface="Times New Roman" panose="02020603050405020304" pitchFamily="18" charset="0"/>
            </a:endParaRPr>
          </a:p>
          <a:p>
            <a:pPr algn="just"/>
            <a:endParaRPr lang="ro-RO" sz="1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693407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tăText 2">
            <a:extLst>
              <a:ext uri="{FF2B5EF4-FFF2-40B4-BE49-F238E27FC236}">
                <a16:creationId xmlns:a16="http://schemas.microsoft.com/office/drawing/2014/main" id="{E41712C7-5A0F-E3D2-EB93-76165477F4C4}"/>
              </a:ext>
            </a:extLst>
          </p:cNvPr>
          <p:cNvSpPr txBox="1"/>
          <p:nvPr/>
        </p:nvSpPr>
        <p:spPr>
          <a:xfrm>
            <a:off x="206188" y="201828"/>
            <a:ext cx="8615083" cy="4524315"/>
          </a:xfrm>
          <a:prstGeom prst="rect">
            <a:avLst/>
          </a:prstGeom>
          <a:noFill/>
        </p:spPr>
        <p:txBody>
          <a:bodyPr wrap="square">
            <a:spAutoFit/>
          </a:bodyPr>
          <a:lstStyle/>
          <a:p>
            <a:pPr indent="360000" algn="just"/>
            <a:r>
              <a:rPr lang="en-GB" sz="1600" dirty="0">
                <a:latin typeface="Times New Roman" panose="02020603050405020304" pitchFamily="18" charset="0"/>
                <a:cs typeface="Times New Roman" panose="02020603050405020304" pitchFamily="18" charset="0"/>
              </a:rPr>
              <a:t>Dickerson, G.E. and Laster, D.B., 1975. Breed, heterosis and environmental influences on growth and puberty in ewe lambs. J. Anim. Sci., 41: 1-9.</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Jakubec, V., 1977. Productivity of crosses based on </a:t>
            </a:r>
            <a:r>
              <a:rPr lang="en-GB" sz="1600" dirty="0" err="1">
                <a:latin typeface="Times New Roman" panose="02020603050405020304" pitchFamily="18" charset="0"/>
                <a:cs typeface="Times New Roman" panose="02020603050405020304" pitchFamily="18" charset="0"/>
              </a:rPr>
              <a:t>prolifie</a:t>
            </a:r>
            <a:r>
              <a:rPr lang="en-GB" sz="1600" dirty="0">
                <a:latin typeface="Times New Roman" panose="02020603050405020304" pitchFamily="18" charset="0"/>
                <a:cs typeface="Times New Roman" panose="02020603050405020304" pitchFamily="18" charset="0"/>
              </a:rPr>
              <a:t> breeds of sheep. Livest. Prod. Sci., 4: 379--392.</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Hafez, E.S.E., Hafez, B., 2000. Reproduction in Farm Animals, seventh ed. </a:t>
            </a:r>
            <a:r>
              <a:rPr lang="en-GB" sz="1600" dirty="0" err="1">
                <a:latin typeface="Times New Roman" panose="02020603050405020304" pitchFamily="18" charset="0"/>
                <a:cs typeface="Times New Roman" panose="02020603050405020304" pitchFamily="18" charset="0"/>
              </a:rPr>
              <a:t>Lippiocoh</a:t>
            </a:r>
            <a:r>
              <a:rPr lang="en-GB" sz="1600" dirty="0">
                <a:latin typeface="Times New Roman" panose="02020603050405020304" pitchFamily="18" charset="0"/>
                <a:cs typeface="Times New Roman" panose="02020603050405020304" pitchFamily="18" charset="0"/>
              </a:rPr>
              <a:t> Williams and Wilkins. Philadelphia, Baltimore, New York, London Buenos Aires, Hong Kong, Sydney, Tokyo, p. 509.</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A.Y. Abdullah, M.Q. Husein, R.T. </a:t>
            </a:r>
            <a:r>
              <a:rPr lang="en-GB" sz="1600" dirty="0" err="1">
                <a:latin typeface="Times New Roman" panose="02020603050405020304" pitchFamily="18" charset="0"/>
                <a:cs typeface="Times New Roman" panose="02020603050405020304" pitchFamily="18" charset="0"/>
              </a:rPr>
              <a:t>Kridli</a:t>
            </a:r>
            <a:r>
              <a:rPr lang="en-GB" sz="1600" dirty="0">
                <a:latin typeface="Times New Roman" panose="02020603050405020304" pitchFamily="18" charset="0"/>
                <a:cs typeface="Times New Roman" panose="02020603050405020304" pitchFamily="18" charset="0"/>
              </a:rPr>
              <a:t>. Protocols for </a:t>
            </a:r>
            <a:r>
              <a:rPr lang="en-GB" sz="1600" dirty="0" err="1">
                <a:latin typeface="Times New Roman" panose="02020603050405020304" pitchFamily="18" charset="0"/>
                <a:cs typeface="Times New Roman" panose="02020603050405020304" pitchFamily="18" charset="0"/>
              </a:rPr>
              <a:t>estrus</a:t>
            </a:r>
            <a:r>
              <a:rPr lang="en-GB" sz="1600" dirty="0">
                <a:latin typeface="Times New Roman" panose="02020603050405020304" pitchFamily="18" charset="0"/>
                <a:cs typeface="Times New Roman" panose="02020603050405020304" pitchFamily="18" charset="0"/>
              </a:rPr>
              <a:t> synchronization in </a:t>
            </a:r>
            <a:r>
              <a:rPr lang="en-GB" sz="1600" dirty="0" err="1">
                <a:latin typeface="Times New Roman" panose="02020603050405020304" pitchFamily="18" charset="0"/>
                <a:cs typeface="Times New Roman" panose="02020603050405020304" pitchFamily="18" charset="0"/>
              </a:rPr>
              <a:t>Awassi</a:t>
            </a:r>
            <a:r>
              <a:rPr lang="en-GB" sz="1600" dirty="0">
                <a:latin typeface="Times New Roman" panose="02020603050405020304" pitchFamily="18" charset="0"/>
                <a:cs typeface="Times New Roman" panose="02020603050405020304" pitchFamily="18" charset="0"/>
              </a:rPr>
              <a:t> ewes under arid environmental conditions. Asian Austral. J. Anim., 15 (2002), pp. 957-962.</a:t>
            </a:r>
            <a:endParaRPr lang="ro-RO" sz="1600" dirty="0">
              <a:latin typeface="Times New Roman" panose="02020603050405020304" pitchFamily="18" charset="0"/>
              <a:cs typeface="Times New Roman" panose="02020603050405020304" pitchFamily="18" charset="0"/>
            </a:endParaRPr>
          </a:p>
          <a:p>
            <a:pPr indent="360000" algn="just"/>
            <a:r>
              <a:rPr lang="en-GB" sz="1600" dirty="0">
                <a:latin typeface="Times New Roman" panose="02020603050405020304" pitchFamily="18" charset="0"/>
                <a:cs typeface="Times New Roman" panose="02020603050405020304" pitchFamily="18" charset="0"/>
              </a:rPr>
              <a:t>H. Fernando, E. Laura, G. Juan-Vicente, G. Antonio, A. Susana. Influence of age at first lambing on reproductive and productive performance of </a:t>
            </a:r>
            <a:r>
              <a:rPr lang="en-GB" sz="1600" dirty="0" err="1">
                <a:latin typeface="Times New Roman" panose="02020603050405020304" pitchFamily="18" charset="0"/>
                <a:cs typeface="Times New Roman" panose="02020603050405020304" pitchFamily="18" charset="0"/>
              </a:rPr>
              <a:t>Lacaune</a:t>
            </a:r>
            <a:r>
              <a:rPr lang="en-GB" sz="1600" dirty="0">
                <a:latin typeface="Times New Roman" panose="02020603050405020304" pitchFamily="18" charset="0"/>
                <a:cs typeface="Times New Roman" panose="02020603050405020304" pitchFamily="18" charset="0"/>
              </a:rPr>
              <a:t> dairy sheep under an intensive management system. J. Dairy Res., 78 (2011), pp. 160-167</a:t>
            </a:r>
            <a:r>
              <a:rPr lang="ro-RO" sz="1600" dirty="0">
                <a:latin typeface="Times New Roman" panose="02020603050405020304" pitchFamily="18" charset="0"/>
                <a:cs typeface="Times New Roman" panose="02020603050405020304" pitchFamily="18" charset="0"/>
              </a:rPr>
              <a:t>.</a:t>
            </a:r>
          </a:p>
          <a:p>
            <a:pPr indent="360000" algn="just"/>
            <a:endParaRPr lang="ro-RO" sz="1600" dirty="0">
              <a:latin typeface="Times New Roman" panose="02020603050405020304" pitchFamily="18" charset="0"/>
              <a:cs typeface="Times New Roman" panose="02020603050405020304" pitchFamily="18" charset="0"/>
            </a:endParaRPr>
          </a:p>
          <a:p>
            <a:pPr indent="360000" algn="just"/>
            <a:endParaRPr lang="ro-RO" sz="1600" dirty="0">
              <a:latin typeface="Times New Roman" panose="02020603050405020304" pitchFamily="18" charset="0"/>
              <a:cs typeface="Times New Roman" panose="02020603050405020304" pitchFamily="18" charset="0"/>
            </a:endParaRPr>
          </a:p>
          <a:p>
            <a:pPr indent="360000" algn="just"/>
            <a:endParaRPr lang="ro-RO" sz="1600" dirty="0">
              <a:latin typeface="Times New Roman" panose="02020603050405020304" pitchFamily="18" charset="0"/>
              <a:cs typeface="Times New Roman" panose="02020603050405020304" pitchFamily="18" charset="0"/>
            </a:endParaRPr>
          </a:p>
          <a:p>
            <a:pPr indent="360000" algn="just"/>
            <a:endParaRPr lang="ro-RO" sz="1600" dirty="0">
              <a:latin typeface="Times New Roman" panose="02020603050405020304" pitchFamily="18" charset="0"/>
              <a:cs typeface="Times New Roman" panose="02020603050405020304" pitchFamily="18" charset="0"/>
            </a:endParaRPr>
          </a:p>
          <a:p>
            <a:pPr indent="360000" algn="just"/>
            <a:endParaRPr lang="ro-RO" sz="1600" dirty="0">
              <a:latin typeface="Times New Roman" panose="02020603050405020304" pitchFamily="18" charset="0"/>
              <a:cs typeface="Times New Roman" panose="02020603050405020304" pitchFamily="18" charset="0"/>
            </a:endParaRPr>
          </a:p>
          <a:p>
            <a:pPr indent="360000" algn="just"/>
            <a:r>
              <a:rPr lang="ro-RO" sz="1600" dirty="0">
                <a:latin typeface="Times New Roman" panose="02020603050405020304" pitchFamily="18" charset="0"/>
                <a:cs typeface="Times New Roman" panose="02020603050405020304" pitchFamily="18" charset="0"/>
              </a:rPr>
              <a:t>BACĂU-Octombrie 2025</a:t>
            </a:r>
          </a:p>
        </p:txBody>
      </p:sp>
      <p:sp>
        <p:nvSpPr>
          <p:cNvPr id="5" name="CasetăText 4">
            <a:extLst>
              <a:ext uri="{FF2B5EF4-FFF2-40B4-BE49-F238E27FC236}">
                <a16:creationId xmlns:a16="http://schemas.microsoft.com/office/drawing/2014/main" id="{94527D1E-B1A4-6D0C-2A0F-34F7AD2A05BF}"/>
              </a:ext>
            </a:extLst>
          </p:cNvPr>
          <p:cNvSpPr txBox="1"/>
          <p:nvPr/>
        </p:nvSpPr>
        <p:spPr>
          <a:xfrm>
            <a:off x="3722594" y="3852891"/>
            <a:ext cx="4576482" cy="873252"/>
          </a:xfrm>
          <a:prstGeom prst="rect">
            <a:avLst/>
          </a:prstGeom>
          <a:noFill/>
        </p:spPr>
        <p:txBody>
          <a:bodyPr wrap="square">
            <a:spAutoFit/>
          </a:bodyPr>
          <a:lstStyle/>
          <a:p>
            <a:pPr indent="449580" algn="r">
              <a:lnSpc>
                <a:spcPct val="150000"/>
              </a:lnSpc>
              <a:buNone/>
            </a:pPr>
            <a:r>
              <a:rPr lang="ro-RO" sz="1800" dirty="0">
                <a:effectLst/>
                <a:latin typeface="Times New Roman" panose="02020603050405020304" pitchFamily="18" charset="0"/>
                <a:ea typeface="Times New Roman" panose="02020603050405020304" pitchFamily="18" charset="0"/>
              </a:rPr>
              <a:t>Director proiect,</a:t>
            </a:r>
            <a:endParaRPr lang="ro-RO" sz="2400" dirty="0">
              <a:effectLst/>
              <a:latin typeface="Arial" panose="020B0604020202020204" pitchFamily="34" charset="0"/>
              <a:ea typeface="Times New Roman" panose="02020603050405020304" pitchFamily="18" charset="0"/>
            </a:endParaRPr>
          </a:p>
          <a:p>
            <a:pPr indent="449580" algn="just">
              <a:lnSpc>
                <a:spcPct val="150000"/>
              </a:lnSpc>
              <a:buNone/>
            </a:pPr>
            <a:r>
              <a:rPr lang="ro-RO" sz="1800" dirty="0">
                <a:effectLst/>
                <a:latin typeface="Times New Roman" panose="02020603050405020304" pitchFamily="18" charset="0"/>
                <a:ea typeface="Times New Roman" panose="02020603050405020304" pitchFamily="18" charset="0"/>
              </a:rPr>
              <a:t>			Prof. univ. dr. Constantin Pascal</a:t>
            </a:r>
            <a:endParaRPr lang="ro-RO" sz="2400" dirty="0">
              <a:effectLst/>
              <a:latin typeface="Arial" panose="020B0604020202020204" pitchFamily="34" charset="0"/>
              <a:ea typeface="Times New Roman" panose="02020603050405020304" pitchFamily="18" charset="0"/>
            </a:endParaRPr>
          </a:p>
        </p:txBody>
      </p:sp>
    </p:spTree>
    <p:extLst>
      <p:ext uri="{BB962C8B-B14F-4D97-AF65-F5344CB8AC3E}">
        <p14:creationId xmlns:p14="http://schemas.microsoft.com/office/powerpoint/2010/main" val="3851268437"/>
      </p:ext>
    </p:extLst>
  </p:cSld>
  <p:clrMapOvr>
    <a:masterClrMapping/>
  </p:clrMapOvr>
</p:sld>
</file>

<file path=ppt/theme/theme1.xml><?xml version="1.0" encoding="utf-8"?>
<a:theme xmlns:a="http://schemas.openxmlformats.org/drawingml/2006/main" name="Galerie">
  <a:themeElements>
    <a:clrScheme name="Galerie">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erie">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erie">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309</TotalTime>
  <Words>7339</Words>
  <Application>Microsoft Office PowerPoint</Application>
  <PresentationFormat>Expunere pe ecran (4:3)</PresentationFormat>
  <Paragraphs>268</Paragraphs>
  <Slides>35</Slides>
  <Notes>0</Notes>
  <HiddenSlides>0</HiddenSlides>
  <MMClips>0</MMClips>
  <ScaleCrop>false</ScaleCrop>
  <HeadingPairs>
    <vt:vector size="6" baseType="variant">
      <vt:variant>
        <vt:lpstr>Fonturi utilizate</vt:lpstr>
      </vt:variant>
      <vt:variant>
        <vt:i4>5</vt:i4>
      </vt:variant>
      <vt:variant>
        <vt:lpstr>Temă</vt:lpstr>
      </vt:variant>
      <vt:variant>
        <vt:i4>1</vt:i4>
      </vt:variant>
      <vt:variant>
        <vt:lpstr>Titluri diapozitive</vt:lpstr>
      </vt:variant>
      <vt:variant>
        <vt:i4>35</vt:i4>
      </vt:variant>
    </vt:vector>
  </HeadingPairs>
  <TitlesOfParts>
    <vt:vector size="41" baseType="lpstr">
      <vt:lpstr>Arial</vt:lpstr>
      <vt:lpstr>Gill Sans MT</vt:lpstr>
      <vt:lpstr>Open Sans</vt:lpstr>
      <vt:lpstr>Palatino Linotype</vt:lpstr>
      <vt:lpstr>Times New Roman</vt:lpstr>
      <vt:lpstr>Galerie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Prezentare PowerPoint</dc:title>
  <dc:creator>Pascal Constantin</dc:creator>
  <cp:lastModifiedBy>CPascal</cp:lastModifiedBy>
  <cp:revision>7</cp:revision>
  <dcterms:created xsi:type="dcterms:W3CDTF">2023-10-06T09:03:20Z</dcterms:created>
  <dcterms:modified xsi:type="dcterms:W3CDTF">2025-10-14T09:22:20Z</dcterms:modified>
</cp:coreProperties>
</file>