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3" r:id="rId1"/>
  </p:sldMasterIdLst>
  <p:sldIdLst>
    <p:sldId id="256" r:id="rId2"/>
    <p:sldId id="257" r:id="rId3"/>
    <p:sldId id="258" r:id="rId4"/>
    <p:sldId id="259" r:id="rId5"/>
    <p:sldId id="329" r:id="rId6"/>
    <p:sldId id="261" r:id="rId7"/>
    <p:sldId id="262" r:id="rId8"/>
    <p:sldId id="328" r:id="rId9"/>
    <p:sldId id="308" r:id="rId10"/>
    <p:sldId id="370" r:id="rId11"/>
    <p:sldId id="369" r:id="rId12"/>
    <p:sldId id="371" r:id="rId13"/>
    <p:sldId id="383" r:id="rId14"/>
    <p:sldId id="382" r:id="rId15"/>
    <p:sldId id="386" r:id="rId16"/>
    <p:sldId id="384" r:id="rId17"/>
    <p:sldId id="385" r:id="rId18"/>
    <p:sldId id="373" r:id="rId19"/>
    <p:sldId id="374" r:id="rId20"/>
    <p:sldId id="387" r:id="rId21"/>
    <p:sldId id="388" r:id="rId22"/>
    <p:sldId id="376" r:id="rId23"/>
    <p:sldId id="378" r:id="rId24"/>
    <p:sldId id="389" r:id="rId25"/>
    <p:sldId id="390" r:id="rId26"/>
    <p:sldId id="380" r:id="rId27"/>
    <p:sldId id="381" r:id="rId28"/>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73" autoAdjust="0"/>
  </p:normalViewPr>
  <p:slideViewPr>
    <p:cSldViewPr>
      <p:cViewPr varScale="1">
        <p:scale>
          <a:sx n="77" d="100"/>
          <a:sy n="77" d="100"/>
        </p:scale>
        <p:origin x="643"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14.10.2025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989443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14.10.2025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3668896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14.10.2025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2612982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95BC83E-F170-4319-A11D-9E0E958E8259}" type="datetimeFigureOut">
              <a:rPr lang="ro-RO" smtClean="0"/>
              <a:pPr/>
              <a:t>14.10.2025</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360375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95BC83E-F170-4319-A11D-9E0E958E8259}" type="datetimeFigureOut">
              <a:rPr lang="ro-RO" smtClean="0"/>
              <a:pPr/>
              <a:t>14.10.2025</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793514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95BC83E-F170-4319-A11D-9E0E958E8259}" type="datetimeFigureOut">
              <a:rPr lang="ro-RO" smtClean="0"/>
              <a:pPr/>
              <a:t>14.10.2025</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3380444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5BC83E-F170-4319-A11D-9E0E958E8259}" type="datetimeFigureOut">
              <a:rPr lang="ro-RO" smtClean="0"/>
              <a:pPr/>
              <a:t>14.10.2025</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165674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D95BC83E-F170-4319-A11D-9E0E958E8259}" type="datetimeFigureOut">
              <a:rPr lang="ro-RO" smtClean="0"/>
              <a:pPr/>
              <a:t>14.10.2025</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75716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95BC83E-F170-4319-A11D-9E0E958E8259}" type="datetimeFigureOut">
              <a:rPr lang="ro-RO" smtClean="0"/>
              <a:pPr/>
              <a:t>14.10.2025</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968508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14.10.2025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844717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14.10.2025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107164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14.10.2025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653442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14.10.2025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27203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14.10.2025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5049273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14.10.2025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562260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14.10.2025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971797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95BC83E-F170-4319-A11D-9E0E958E8259}" type="datetimeFigureOut">
              <a:rPr lang="ro-RO" smtClean="0"/>
              <a:pPr/>
              <a:t>14.10.2025</a:t>
            </a:fld>
            <a:endParaRPr lang="ro-RO"/>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o-RO"/>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870667BC-1F01-4E72-80F7-85950967E824}" type="slidenum">
              <a:rPr lang="ro-RO" smtClean="0"/>
              <a:pPr/>
              <a:t>‹#›</a:t>
            </a:fld>
            <a:endParaRPr lang="ro-RO"/>
          </a:p>
        </p:txBody>
      </p:sp>
    </p:spTree>
    <p:extLst>
      <p:ext uri="{BB962C8B-B14F-4D97-AF65-F5344CB8AC3E}">
        <p14:creationId xmlns:p14="http://schemas.microsoft.com/office/powerpoint/2010/main" val="1286400468"/>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 id="214748380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madr.ro/docs/cercetare/Anunt-licitatie.docx"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0" y="43461"/>
            <a:ext cx="9144000" cy="6771084"/>
          </a:xfrm>
          <a:prstGeom prst="rect">
            <a:avLst/>
          </a:prstGeom>
          <a:solidFill>
            <a:srgbClr val="0070C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800" b="1" i="0" u="sng" strike="noStrike" cap="none" normalizeH="0" baseline="0" dirty="0" smtClean="0">
                <a:ln>
                  <a:noFill/>
                </a:ln>
                <a:solidFill>
                  <a:srgbClr val="00B0F0"/>
                </a:solidFill>
                <a:effectLst/>
                <a:latin typeface="Arial" pitchFamily="34" charset="0"/>
                <a:ea typeface="Calibri" pitchFamily="34" charset="0"/>
                <a:cs typeface="Arial" pitchFamily="34" charset="0"/>
              </a:rPr>
              <a:t> </a:t>
            </a:r>
            <a:r>
              <a:rPr kumimoji="0" lang="ro-RO" sz="2800" b="1" i="0" strike="noStrike" normalizeH="0" baseline="0" dirty="0" smtClean="0">
                <a:solidFill>
                  <a:srgbClr val="FFFF00"/>
                </a:solidFill>
                <a:latin typeface="Times New Roman" panose="02020603050405020304" pitchFamily="18" charset="0"/>
                <a:ea typeface="Calibri" pitchFamily="34" charset="0"/>
                <a:cs typeface="Times New Roman" panose="02020603050405020304" pitchFamily="18" charset="0"/>
                <a:hlinkClick r:id="rId2"/>
              </a:rPr>
              <a:t>PLANUL SECTORIAL PENTRU CERCETARE-DEZVOLTARE DIN DOMENIUL AGRICOL ȘI DE DEZVOLTARE RURALĂ AL MINISTERULUI AGRICULTURII ȘI DEZVOLTĂRII RURALE, PE ANII 2023-2026, "AGRICULTURĂ ȘI DEZVOLTARE RURALĂ - ADER 2026“</a:t>
            </a:r>
            <a:endParaRPr kumimoji="0" lang="en-US" sz="2800" b="1" i="0" strike="noStrike" normalizeH="0" baseline="0" dirty="0" smtClean="0">
              <a:solidFill>
                <a:srgbClr val="FFFF00"/>
              </a:solidFill>
              <a:latin typeface="Times New Roman" panose="02020603050405020304" pitchFamily="18" charset="0"/>
              <a:ea typeface="Calibri"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800" b="1" dirty="0">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200" b="1"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Cod proiect: ADER 15.2.3.</a:t>
            </a:r>
            <a:endParaRPr kumimoji="0" lang="ro-RO" sz="3200" b="1" i="0" u="none" strike="noStrike" cap="none" normalizeH="0" baseline="0" dirty="0" smtClean="0">
              <a:ln>
                <a:noFill/>
              </a:ln>
              <a:solidFill>
                <a:srgbClr val="FFFF00"/>
              </a:solidFill>
              <a:effectLst/>
              <a:latin typeface="Arial" pitchFamily="34" charset="0"/>
              <a:cs typeface="Arial" pitchFamily="34" charset="0"/>
            </a:endParaRPr>
          </a:p>
          <a:p>
            <a:pPr algn="ctr"/>
            <a:r>
              <a:rPr lang="en-US" sz="2800" b="1" dirty="0" err="1">
                <a:solidFill>
                  <a:srgbClr val="FFFF00"/>
                </a:solidFill>
                <a:latin typeface="Times New Roman" panose="02020603050405020304" pitchFamily="18" charset="0"/>
                <a:cs typeface="Times New Roman" panose="02020603050405020304" pitchFamily="18" charset="0"/>
              </a:rPr>
              <a:t>Cercetări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privind</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îmbunătățirea</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cantitativă</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și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calitativă</a:t>
            </a:r>
            <a:r>
              <a:rPr lang="en-US" sz="2800" b="1" dirty="0">
                <a:solidFill>
                  <a:srgbClr val="FFFF00"/>
                </a:solidFill>
                <a:latin typeface="Times New Roman" panose="02020603050405020304" pitchFamily="18" charset="0"/>
                <a:cs typeface="Times New Roman" panose="02020603050405020304" pitchFamily="18" charset="0"/>
              </a:rPr>
              <a:t> a </a:t>
            </a:r>
            <a:r>
              <a:rPr lang="en-US" sz="2800" b="1" dirty="0" err="1">
                <a:solidFill>
                  <a:srgbClr val="FFFF00"/>
                </a:solidFill>
                <a:latin typeface="Times New Roman" panose="02020603050405020304" pitchFamily="18" charset="0"/>
                <a:cs typeface="Times New Roman" panose="02020603050405020304" pitchFamily="18" charset="0"/>
              </a:rPr>
              <a:t>producției</a:t>
            </a:r>
            <a:r>
              <a:rPr lang="en-US" sz="2800" b="1" dirty="0">
                <a:solidFill>
                  <a:srgbClr val="FFFF00"/>
                </a:solidFill>
                <a:latin typeface="Times New Roman" panose="02020603050405020304" pitchFamily="18" charset="0"/>
                <a:cs typeface="Times New Roman" panose="02020603050405020304" pitchFamily="18" charset="0"/>
              </a:rPr>
              <a:t> de </a:t>
            </a:r>
            <a:r>
              <a:rPr lang="en-US" sz="2800" b="1" dirty="0" err="1">
                <a:solidFill>
                  <a:srgbClr val="FFFF00"/>
                </a:solidFill>
                <a:latin typeface="Times New Roman" panose="02020603050405020304" pitchFamily="18" charset="0"/>
                <a:cs typeface="Times New Roman" panose="02020603050405020304" pitchFamily="18" charset="0"/>
              </a:rPr>
              <a:t>furaje</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și</a:t>
            </a:r>
            <a:r>
              <a:rPr lang="en-US" sz="2800" b="1" dirty="0">
                <a:solidFill>
                  <a:srgbClr val="FFFF00"/>
                </a:solidFill>
                <a:latin typeface="Times New Roman" panose="02020603050405020304" pitchFamily="18" charset="0"/>
                <a:cs typeface="Times New Roman" panose="02020603050405020304" pitchFamily="18" charset="0"/>
              </a:rPr>
              <a:t> a </a:t>
            </a:r>
            <a:r>
              <a:rPr lang="en-US" sz="2800" b="1" dirty="0" err="1">
                <a:solidFill>
                  <a:srgbClr val="FFFF00"/>
                </a:solidFill>
                <a:latin typeface="Times New Roman" panose="02020603050405020304" pitchFamily="18" charset="0"/>
                <a:cs typeface="Times New Roman" panose="02020603050405020304" pitchFamily="18" charset="0"/>
              </a:rPr>
              <a:t>eficienței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economice</a:t>
            </a:r>
            <a:r>
              <a:rPr lang="en-US" sz="2800" b="1" dirty="0">
                <a:solidFill>
                  <a:srgbClr val="FFFF00"/>
                </a:solidFill>
                <a:latin typeface="Times New Roman" panose="02020603050405020304" pitchFamily="18" charset="0"/>
                <a:cs typeface="Times New Roman" panose="02020603050405020304" pitchFamily="18" charset="0"/>
              </a:rPr>
              <a:t> a </a:t>
            </a:r>
            <a:r>
              <a:rPr lang="en-US" sz="2800" b="1" dirty="0" err="1">
                <a:solidFill>
                  <a:srgbClr val="FFFF00"/>
                </a:solidFill>
                <a:latin typeface="Times New Roman" panose="02020603050405020304" pitchFamily="18" charset="0"/>
                <a:cs typeface="Times New Roman" panose="02020603050405020304" pitchFamily="18" charset="0"/>
              </a:rPr>
              <a:t>pajiștilor</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permanente</a:t>
            </a:r>
            <a:r>
              <a:rPr lang="en-US" sz="2800" b="1" dirty="0">
                <a:solidFill>
                  <a:srgbClr val="FFFF00"/>
                </a:solidFill>
                <a:latin typeface="Times New Roman" panose="02020603050405020304" pitchFamily="18" charset="0"/>
                <a:cs typeface="Times New Roman" panose="02020603050405020304" pitchFamily="18" charset="0"/>
              </a:rPr>
              <a:t> din zona de </a:t>
            </a:r>
            <a:r>
              <a:rPr lang="en-US" sz="2800" b="1" dirty="0" err="1">
                <a:solidFill>
                  <a:srgbClr val="FFFF00"/>
                </a:solidFill>
                <a:latin typeface="Times New Roman" panose="02020603050405020304" pitchFamily="18" charset="0"/>
                <a:cs typeface="Times New Roman" panose="02020603050405020304" pitchFamily="18" charset="0"/>
              </a:rPr>
              <a:t>Podiș</a:t>
            </a:r>
            <a:r>
              <a:rPr lang="en-US" sz="2800" b="1" dirty="0">
                <a:solidFill>
                  <a:srgbClr val="FFFF00"/>
                </a:solidFill>
                <a:latin typeface="Times New Roman" panose="02020603050405020304" pitchFamily="18" charset="0"/>
                <a:cs typeface="Times New Roman" panose="02020603050405020304" pitchFamily="18" charset="0"/>
              </a:rPr>
              <a:t> a </a:t>
            </a:r>
            <a:r>
              <a:rPr lang="en-US" sz="2800" b="1" dirty="0" err="1">
                <a:solidFill>
                  <a:srgbClr val="FFFF00"/>
                </a:solidFill>
                <a:latin typeface="Times New Roman" panose="02020603050405020304" pitchFamily="18" charset="0"/>
                <a:cs typeface="Times New Roman" panose="02020603050405020304" pitchFamily="18" charset="0"/>
              </a:rPr>
              <a:t>Moldovei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și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utilizarea</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acestora</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prin</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pășunatul</a:t>
            </a:r>
            <a:r>
              <a:rPr lang="en-US" sz="2800" b="1" dirty="0">
                <a:solidFill>
                  <a:srgbClr val="FFFF00"/>
                </a:solidFill>
                <a:latin typeface="Times New Roman" panose="02020603050405020304" pitchFamily="18" charset="0"/>
                <a:cs typeface="Times New Roman" panose="02020603050405020304" pitchFamily="18" charset="0"/>
              </a:rPr>
              <a:t> cu ovine</a:t>
            </a:r>
          </a:p>
          <a:p>
            <a:r>
              <a:rPr lang="ro-RO" dirty="0"/>
              <a:t> </a:t>
            </a:r>
            <a:endParaRPr lang="en-US" dirty="0"/>
          </a:p>
          <a:p>
            <a:pPr marL="0" marR="0" lvl="0" indent="0" algn="ctr" defTabSz="914400" rtl="0" eaLnBrk="0" fontAlgn="base" latinLnBrk="0" hangingPunct="0">
              <a:lnSpc>
                <a:spcPct val="100000"/>
              </a:lnSpc>
              <a:spcBef>
                <a:spcPct val="0"/>
              </a:spcBef>
              <a:spcAft>
                <a:spcPct val="0"/>
              </a:spcAft>
              <a:buClrTx/>
              <a:buSzTx/>
              <a:buFontTx/>
              <a:buNone/>
              <a:tabLst/>
            </a:pPr>
            <a:r>
              <a:rPr lang="ro-RO" sz="2000" b="1" dirty="0" smtClean="0">
                <a:solidFill>
                  <a:srgbClr val="FFFF00"/>
                </a:solidFill>
                <a:latin typeface="Times New Roman" pitchFamily="18" charset="0"/>
                <a:cs typeface="Times New Roman" pitchFamily="18" charset="0"/>
              </a:rPr>
              <a:t>Octombrie</a:t>
            </a:r>
            <a:r>
              <a:rPr kumimoji="0" lang="ro-RO" sz="20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en-US" sz="2000" b="1" i="0" u="none" strike="noStrike" cap="none" normalizeH="0" baseline="0" dirty="0" smtClean="0">
                <a:ln>
                  <a:noFill/>
                </a:ln>
                <a:solidFill>
                  <a:srgbClr val="FFFF00"/>
                </a:solidFill>
                <a:effectLst/>
                <a:latin typeface="Times New Roman" pitchFamily="18" charset="0"/>
                <a:cs typeface="Times New Roman" pitchFamily="18" charset="0"/>
              </a:rPr>
              <a:t>20</a:t>
            </a:r>
            <a:r>
              <a:rPr kumimoji="0" lang="ro-RO" sz="2000" b="1" i="0" u="none" strike="noStrike" cap="none" normalizeH="0" baseline="0" dirty="0" smtClean="0">
                <a:ln>
                  <a:noFill/>
                </a:ln>
                <a:solidFill>
                  <a:srgbClr val="FFFF00"/>
                </a:solidFill>
                <a:effectLst/>
                <a:latin typeface="Times New Roman" pitchFamily="18" charset="0"/>
                <a:cs typeface="Times New Roman" pitchFamily="18" charset="0"/>
              </a:rPr>
              <a:t>25</a:t>
            </a:r>
            <a:endParaRPr kumimoji="0" lang="ro-RO" sz="2000" b="1"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179512" y="1474620"/>
            <a:ext cx="8784976" cy="3908762"/>
          </a:xfrm>
          <a:prstGeom prst="rect">
            <a:avLst/>
          </a:prstGeom>
          <a:solidFill>
            <a:srgbClr val="00B0F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ro-RO" sz="2800" b="1" dirty="0" smtClean="0">
                <a:solidFill>
                  <a:srgbClr val="000000"/>
                </a:solidFill>
                <a:latin typeface="Times New Roman" pitchFamily="18" charset="0"/>
                <a:ea typeface="Calibri" pitchFamily="34" charset="0"/>
                <a:cs typeface="Times New Roman" pitchFamily="18" charset="0"/>
              </a:rPr>
              <a:t>FAZA </a:t>
            </a:r>
            <a:r>
              <a:rPr lang="ro-RO" sz="2800" b="1" dirty="0">
                <a:solidFill>
                  <a:srgbClr val="000000"/>
                </a:solidFill>
                <a:latin typeface="Times New Roman" pitchFamily="18" charset="0"/>
                <a:ea typeface="Calibri" pitchFamily="34" charset="0"/>
                <a:cs typeface="Times New Roman" pitchFamily="18" charset="0"/>
              </a:rPr>
              <a:t>V</a:t>
            </a:r>
            <a:endParaRPr lang="ro-RO" sz="2800" b="1" dirty="0" smtClean="0">
              <a:solidFill>
                <a:srgbClr val="000000"/>
              </a:solidFill>
              <a:latin typeface="Times New Roman" pitchFamily="18" charset="0"/>
              <a:ea typeface="Calibri" pitchFamily="34" charset="0"/>
              <a:cs typeface="Times New Roman" pitchFamily="18" charset="0"/>
            </a:endParaRPr>
          </a:p>
          <a:p>
            <a:pPr lvl="0" algn="ctr" fontAlgn="base">
              <a:spcBef>
                <a:spcPct val="0"/>
              </a:spcBef>
              <a:spcAft>
                <a:spcPct val="0"/>
              </a:spcAft>
            </a:pPr>
            <a:endParaRPr lang="ro-RO" sz="2800" b="1" dirty="0" smtClean="0">
              <a:solidFill>
                <a:srgbClr val="000000"/>
              </a:solidFill>
              <a:latin typeface="Times New Roman" pitchFamily="18" charset="0"/>
              <a:ea typeface="Calibri" pitchFamily="34" charset="0"/>
              <a:cs typeface="Times New Roman" pitchFamily="18" charset="0"/>
            </a:endParaRPr>
          </a:p>
          <a:p>
            <a:pPr algn="ctr"/>
            <a:r>
              <a:rPr lang="en-US" sz="3200" dirty="0" err="1" smtClean="0">
                <a:latin typeface="Times New Roman" panose="02020603050405020304" pitchFamily="18" charset="0"/>
                <a:cs typeface="Times New Roman" panose="02020603050405020304" pitchFamily="18" charset="0"/>
              </a:rPr>
              <a:t>Evaluarea</a:t>
            </a:r>
            <a:r>
              <a:rPr lang="en-US" sz="3200" dirty="0" smtClean="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productivității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pajiștilor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și</a:t>
            </a:r>
            <a:r>
              <a:rPr lang="en-US" sz="3200" dirty="0">
                <a:latin typeface="Times New Roman" panose="02020603050405020304" pitchFamily="18" charset="0"/>
                <a:cs typeface="Times New Roman" panose="02020603050405020304" pitchFamily="18" charset="0"/>
              </a:rPr>
              <a:t> a </a:t>
            </a:r>
            <a:r>
              <a:rPr lang="en-US" sz="3200" dirty="0" err="1">
                <a:latin typeface="Times New Roman" panose="02020603050405020304" pitchFamily="18" charset="0"/>
                <a:cs typeface="Times New Roman" panose="02020603050405020304" pitchFamily="18" charset="0"/>
              </a:rPr>
              <a:t>calității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furajelor</a:t>
            </a:r>
            <a:r>
              <a:rPr lang="en-US" sz="3200" dirty="0">
                <a:latin typeface="Times New Roman" panose="02020603050405020304" pitchFamily="18" charset="0"/>
                <a:cs typeface="Times New Roman" panose="02020603050405020304" pitchFamily="18" charset="0"/>
              </a:rPr>
              <a:t> din </a:t>
            </a:r>
            <a:r>
              <a:rPr lang="en-US" sz="3200" dirty="0" err="1">
                <a:latin typeface="Times New Roman" panose="02020603050405020304" pitchFamily="18" charset="0"/>
                <a:cs typeface="Times New Roman" panose="02020603050405020304" pitchFamily="18" charset="0"/>
              </a:rPr>
              <a:t>variantele</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experimentale</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și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influența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acestora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asupra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producției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cantitative</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și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calitative</a:t>
            </a:r>
            <a:r>
              <a:rPr lang="en-US" sz="3200" dirty="0">
                <a:latin typeface="Times New Roman" panose="02020603050405020304" pitchFamily="18" charset="0"/>
                <a:cs typeface="Times New Roman" panose="02020603050405020304" pitchFamily="18" charset="0"/>
              </a:rPr>
              <a:t> de carne </a:t>
            </a:r>
            <a:r>
              <a:rPr lang="en-US" sz="3200" dirty="0" err="1">
                <a:latin typeface="Times New Roman" panose="02020603050405020304" pitchFamily="18" charset="0"/>
                <a:cs typeface="Times New Roman" panose="02020603050405020304" pitchFamily="18" charset="0"/>
              </a:rPr>
              <a:t>și</a:t>
            </a:r>
            <a:r>
              <a:rPr lang="en-US" sz="3200" dirty="0">
                <a:latin typeface="Times New Roman" panose="02020603050405020304" pitchFamily="18" charset="0"/>
                <a:cs typeface="Times New Roman" panose="02020603050405020304" pitchFamily="18" charset="0"/>
              </a:rPr>
              <a:t> a </a:t>
            </a:r>
            <a:r>
              <a:rPr lang="en-US" sz="3200" dirty="0" err="1">
                <a:latin typeface="Times New Roman" panose="02020603050405020304" pitchFamily="18" charset="0"/>
                <a:cs typeface="Times New Roman" panose="02020603050405020304" pitchFamily="18" charset="0"/>
              </a:rPr>
              <a:t>gradului</a:t>
            </a:r>
            <a:r>
              <a:rPr lang="en-US" sz="3200" dirty="0">
                <a:latin typeface="Times New Roman" panose="02020603050405020304" pitchFamily="18" charset="0"/>
                <a:cs typeface="Times New Roman" panose="02020603050405020304" pitchFamily="18" charset="0"/>
              </a:rPr>
              <a:t> de </a:t>
            </a:r>
            <a:r>
              <a:rPr lang="en-US" sz="3200" dirty="0" err="1">
                <a:latin typeface="Times New Roman" panose="02020603050405020304" pitchFamily="18" charset="0"/>
                <a:cs typeface="Times New Roman" panose="02020603050405020304" pitchFamily="18" charset="0"/>
              </a:rPr>
              <a:t>bunăstare</a:t>
            </a:r>
            <a:r>
              <a:rPr lang="en-US" sz="3200" dirty="0">
                <a:latin typeface="Times New Roman" panose="02020603050405020304" pitchFamily="18" charset="0"/>
                <a:cs typeface="Times New Roman" panose="02020603050405020304" pitchFamily="18" charset="0"/>
              </a:rPr>
              <a:t> la </a:t>
            </a:r>
            <a:r>
              <a:rPr lang="en-US" sz="3200" dirty="0" err="1">
                <a:latin typeface="Times New Roman" panose="02020603050405020304" pitchFamily="18" charset="0"/>
                <a:cs typeface="Times New Roman" panose="02020603050405020304" pitchFamily="18" charset="0"/>
              </a:rPr>
              <a:t>tineretul</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ovin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îngrășat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în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sistem</a:t>
            </a:r>
            <a:r>
              <a:rPr lang="en-US" sz="3200" dirty="0">
                <a:latin typeface="Times New Roman" panose="02020603050405020304" pitchFamily="18" charset="0"/>
                <a:cs typeface="Times New Roman" panose="02020603050405020304" pitchFamily="18" charset="0"/>
              </a:rPr>
              <a:t> semi-</a:t>
            </a:r>
            <a:r>
              <a:rPr lang="en-US" sz="3200" dirty="0" err="1">
                <a:latin typeface="Times New Roman" panose="02020603050405020304" pitchFamily="18" charset="0"/>
                <a:cs typeface="Times New Roman" panose="02020603050405020304" pitchFamily="18" charset="0"/>
              </a:rPr>
              <a:t>intensiv</a:t>
            </a:r>
            <a:endParaRPr lang="en-US" sz="3200" dirty="0">
              <a:latin typeface="Times New Roman" panose="02020603050405020304" pitchFamily="18" charset="0"/>
              <a:cs typeface="Times New Roman" panose="02020603050405020304" pitchFamily="18" charset="0"/>
            </a:endParaRPr>
          </a:p>
          <a:p>
            <a:pPr algn="ctr"/>
            <a:endParaRPr lang="ro-RO" sz="3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251520" y="1062030"/>
            <a:ext cx="8712968" cy="4585871"/>
          </a:xfrm>
          <a:prstGeom prst="rect">
            <a:avLst/>
          </a:prstGeom>
          <a:solidFill>
            <a:srgbClr val="00B0F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lnSpc>
                <a:spcPct val="150000"/>
              </a:lnSpc>
            </a:pPr>
            <a:r>
              <a:rPr lang="ro-RO" sz="2400" b="1" dirty="0" smtClean="0">
                <a:solidFill>
                  <a:srgbClr val="FFFF00"/>
                </a:solidFill>
                <a:latin typeface="Times New Roman" pitchFamily="18" charset="0"/>
                <a:ea typeface="Calibri" pitchFamily="34" charset="0"/>
                <a:cs typeface="Times New Roman" pitchFamily="18" charset="0"/>
              </a:rPr>
              <a:t>Activități asociate obiectivului acestei etape</a:t>
            </a:r>
          </a:p>
          <a:p>
            <a:pPr lvl="0" algn="ctr">
              <a:lnSpc>
                <a:spcPct val="150000"/>
              </a:lnSpc>
            </a:pPr>
            <a:endParaRPr lang="ro-RO" sz="2400" b="1" dirty="0" smtClean="0">
              <a:solidFill>
                <a:srgbClr val="FFFF00"/>
              </a:solidFill>
              <a:latin typeface="Times New Roman" pitchFamily="18" charset="0"/>
              <a:ea typeface="Calibri" pitchFamily="34" charset="0"/>
              <a:cs typeface="Times New Roman" pitchFamily="18" charset="0"/>
            </a:endParaRPr>
          </a:p>
          <a:p>
            <a:pPr algn="just"/>
            <a:r>
              <a:rPr lang="ro-RO" sz="2000" b="1" dirty="0" smtClean="0">
                <a:latin typeface="Times New Roman" pitchFamily="18" charset="0"/>
                <a:ea typeface="Calibri" pitchFamily="34" charset="0"/>
                <a:cs typeface="Times New Roman" pitchFamily="18" charset="0"/>
              </a:rPr>
              <a:t>Activitate </a:t>
            </a:r>
            <a:r>
              <a:rPr lang="ro-RO" sz="2000" b="1" dirty="0">
                <a:latin typeface="Times New Roman" pitchFamily="18" charset="0"/>
                <a:ea typeface="Calibri" pitchFamily="34" charset="0"/>
                <a:cs typeface="Times New Roman" pitchFamily="18" charset="0"/>
              </a:rPr>
              <a:t>3</a:t>
            </a:r>
            <a:r>
              <a:rPr lang="ro-RO" sz="2000" b="1" dirty="0" smtClean="0">
                <a:latin typeface="Times New Roman" pitchFamily="18" charset="0"/>
                <a:ea typeface="Calibri" pitchFamily="34" charset="0"/>
                <a:cs typeface="Times New Roman" pitchFamily="18" charset="0"/>
              </a:rPr>
              <a:t>.1 </a:t>
            </a:r>
            <a:r>
              <a:rPr lang="ro-RO" sz="2000" b="1" dirty="0">
                <a:latin typeface="Times New Roman" pitchFamily="18" charset="0"/>
                <a:ea typeface="Calibri" pitchFamily="34" charset="0"/>
                <a:cs typeface="Times New Roman" pitchFamily="18" charset="0"/>
              </a:rPr>
              <a:t>Analiza performanțelor producției cantitative și calitative de lapte la oile din rasa Țigaie </a:t>
            </a:r>
            <a:r>
              <a:rPr lang="ro-RO" sz="2000" b="1" dirty="0" smtClean="0">
                <a:latin typeface="Times New Roman" pitchFamily="18" charset="0"/>
                <a:ea typeface="Calibri" pitchFamily="34" charset="0"/>
                <a:cs typeface="Times New Roman" pitchFamily="18" charset="0"/>
              </a:rPr>
              <a:t>ruginie</a:t>
            </a:r>
          </a:p>
          <a:p>
            <a:pPr algn="just"/>
            <a:endParaRPr lang="en-US" sz="2000" b="1" dirty="0">
              <a:latin typeface="Times New Roman" pitchFamily="18" charset="0"/>
              <a:ea typeface="Calibri" pitchFamily="34" charset="0"/>
              <a:cs typeface="Times New Roman" pitchFamily="18" charset="0"/>
            </a:endParaRPr>
          </a:p>
          <a:p>
            <a:pPr algn="just"/>
            <a:r>
              <a:rPr lang="ro-RO" sz="2000" b="1" dirty="0">
                <a:latin typeface="Times New Roman" pitchFamily="18" charset="0"/>
                <a:ea typeface="Calibri" pitchFamily="34" charset="0"/>
                <a:cs typeface="Times New Roman" pitchFamily="18" charset="0"/>
              </a:rPr>
              <a:t>Activitate </a:t>
            </a:r>
            <a:r>
              <a:rPr lang="ro-RO" sz="2000" b="1" dirty="0" smtClean="0">
                <a:latin typeface="Times New Roman" pitchFamily="18" charset="0"/>
                <a:ea typeface="Calibri" pitchFamily="34" charset="0"/>
                <a:cs typeface="Times New Roman" pitchFamily="18" charset="0"/>
              </a:rPr>
              <a:t>3.2 </a:t>
            </a:r>
            <a:r>
              <a:rPr lang="ro-RO" sz="2000" b="1" dirty="0">
                <a:latin typeface="Times New Roman" pitchFamily="18" charset="0"/>
                <a:ea typeface="Calibri" pitchFamily="34" charset="0"/>
                <a:cs typeface="Times New Roman" pitchFamily="18" charset="0"/>
              </a:rPr>
              <a:t>Evaluarea productivității pajiștilor și a calității furajelor din variantele experimentale</a:t>
            </a:r>
            <a:endParaRPr lang="en-US" sz="2000" b="1" dirty="0">
              <a:latin typeface="Times New Roman" pitchFamily="18" charset="0"/>
              <a:ea typeface="Calibri" pitchFamily="34" charset="0"/>
              <a:cs typeface="Times New Roman" pitchFamily="18" charset="0"/>
            </a:endParaRPr>
          </a:p>
          <a:p>
            <a:pPr algn="just"/>
            <a:endParaRPr lang="en-US" sz="2000" b="1" dirty="0">
              <a:latin typeface="Times New Roman" pitchFamily="18" charset="0"/>
              <a:ea typeface="Calibri" pitchFamily="34" charset="0"/>
              <a:cs typeface="Times New Roman" pitchFamily="18" charset="0"/>
            </a:endParaRPr>
          </a:p>
          <a:p>
            <a:pPr algn="just"/>
            <a:r>
              <a:rPr lang="ro-RO" sz="2000" b="1" dirty="0">
                <a:latin typeface="Times New Roman" pitchFamily="18" charset="0"/>
                <a:ea typeface="Calibri" pitchFamily="34" charset="0"/>
                <a:cs typeface="Times New Roman" pitchFamily="18" charset="0"/>
              </a:rPr>
              <a:t>Activitate 3.3 Analiza gradului de bunăstare a oilor din rasa Țigaie ruginie (parazitism gastrointestinal și alte </a:t>
            </a:r>
            <a:r>
              <a:rPr lang="ro-RO" sz="2000" b="1" dirty="0" err="1">
                <a:latin typeface="Times New Roman" pitchFamily="18" charset="0"/>
                <a:ea typeface="Calibri" pitchFamily="34" charset="0"/>
                <a:cs typeface="Times New Roman" pitchFamily="18" charset="0"/>
              </a:rPr>
              <a:t>tehnopatii</a:t>
            </a:r>
            <a:r>
              <a:rPr lang="ro-RO" sz="2000" b="1" dirty="0">
                <a:latin typeface="Times New Roman" pitchFamily="18" charset="0"/>
                <a:ea typeface="Calibri" pitchFamily="34" charset="0"/>
                <a:cs typeface="Times New Roman" pitchFamily="18" charset="0"/>
              </a:rPr>
              <a:t>, rate de mortalitate și sacrificări de necesitate)</a:t>
            </a:r>
            <a:endParaRPr lang="en-US" sz="2000" b="1" dirty="0">
              <a:latin typeface="Times New Roman" pitchFamily="18" charset="0"/>
              <a:ea typeface="Calibri" pitchFamily="34" charset="0"/>
              <a:cs typeface="Times New Roman" pitchFamily="18" charset="0"/>
            </a:endParaRPr>
          </a:p>
          <a:p>
            <a:pPr algn="just"/>
            <a:endParaRPr lang="en-US" sz="2000" b="1" dirty="0">
              <a:latin typeface="Times New Roman"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251520" y="569010"/>
            <a:ext cx="8712968" cy="5816977"/>
          </a:xfrm>
          <a:prstGeom prst="rect">
            <a:avLst/>
          </a:prstGeom>
          <a:ln>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algn="ctr">
              <a:lnSpc>
                <a:spcPct val="150000"/>
              </a:lnSpc>
              <a:spcAft>
                <a:spcPts val="0"/>
              </a:spcAft>
            </a:pPr>
            <a:r>
              <a:rPr kumimoji="0" lang="ro-RO"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CUPRINS</a:t>
            </a:r>
          </a:p>
          <a:p>
            <a:pPr marL="342900" indent="-342900">
              <a:buAutoNum type="arabicPeriod"/>
            </a:pPr>
            <a:r>
              <a:rPr lang="ro-RO" b="1" dirty="0" smtClean="0">
                <a:latin typeface="Times New Roman" panose="02020603050405020304" pitchFamily="18" charset="0"/>
                <a:cs typeface="Times New Roman" panose="02020603050405020304" pitchFamily="18" charset="0"/>
              </a:rPr>
              <a:t>IMPORTANȚA CERCETĂRILOR</a:t>
            </a:r>
          </a:p>
          <a:p>
            <a:pPr marL="342900" indent="-342900">
              <a:buAutoNum type="arabicPeriod"/>
            </a:pPr>
            <a:endParaRPr lang="en-US" b="1" dirty="0">
              <a:latin typeface="Times New Roman" panose="02020603050405020304" pitchFamily="18" charset="0"/>
              <a:cs typeface="Times New Roman" panose="02020603050405020304" pitchFamily="18" charset="0"/>
            </a:endParaRPr>
          </a:p>
          <a:p>
            <a:r>
              <a:rPr lang="ro-RO" b="1" dirty="0">
                <a:latin typeface="Times New Roman" panose="02020603050405020304" pitchFamily="18" charset="0"/>
                <a:cs typeface="Times New Roman" panose="02020603050405020304" pitchFamily="18" charset="0"/>
              </a:rPr>
              <a:t>2. SCOPUL CERCETĂRILOR, MATERIALUL BIOLOGIC STUDIAT ȘI METODĂ DE </a:t>
            </a:r>
            <a:r>
              <a:rPr lang="ro-RO" b="1" dirty="0" smtClean="0">
                <a:latin typeface="Times New Roman" panose="02020603050405020304" pitchFamily="18" charset="0"/>
                <a:cs typeface="Times New Roman" panose="02020603050405020304" pitchFamily="18" charset="0"/>
              </a:rPr>
              <a:t>LUCRU</a:t>
            </a:r>
          </a:p>
          <a:p>
            <a:r>
              <a:rPr lang="ro-RO" b="1" dirty="0" smtClean="0">
                <a:latin typeface="Times New Roman" panose="02020603050405020304" pitchFamily="18" charset="0"/>
                <a:cs typeface="Times New Roman" panose="02020603050405020304" pitchFamily="18" charset="0"/>
              </a:rPr>
              <a:t>2.1</a:t>
            </a:r>
            <a:r>
              <a:rPr lang="ro-RO" b="1" dirty="0">
                <a:latin typeface="Times New Roman" panose="02020603050405020304" pitchFamily="18" charset="0"/>
                <a:cs typeface="Times New Roman" panose="02020603050405020304" pitchFamily="18" charset="0"/>
              </a:rPr>
              <a:t>. Scopul cercetărilor</a:t>
            </a:r>
            <a:endParaRPr lang="en-US" b="1" dirty="0">
              <a:latin typeface="Times New Roman" panose="02020603050405020304" pitchFamily="18" charset="0"/>
              <a:cs typeface="Times New Roman" panose="02020603050405020304" pitchFamily="18" charset="0"/>
            </a:endParaRPr>
          </a:p>
          <a:p>
            <a:r>
              <a:rPr lang="ro-RO" b="1" dirty="0">
                <a:latin typeface="Times New Roman" panose="02020603050405020304" pitchFamily="18" charset="0"/>
                <a:cs typeface="Times New Roman" panose="02020603050405020304" pitchFamily="18" charset="0"/>
              </a:rPr>
              <a:t>2.2. Obiective</a:t>
            </a:r>
            <a:endParaRPr lang="en-US" b="1" dirty="0">
              <a:latin typeface="Times New Roman" panose="02020603050405020304" pitchFamily="18" charset="0"/>
              <a:cs typeface="Times New Roman" panose="02020603050405020304" pitchFamily="18" charset="0"/>
            </a:endParaRPr>
          </a:p>
          <a:p>
            <a:r>
              <a:rPr lang="ro-RO" b="1" dirty="0">
                <a:latin typeface="Times New Roman" panose="02020603050405020304" pitchFamily="18" charset="0"/>
                <a:cs typeface="Times New Roman" panose="02020603050405020304" pitchFamily="18" charset="0"/>
              </a:rPr>
              <a:t>2.3. Materialul biologic studiat și metodă de </a:t>
            </a:r>
            <a:r>
              <a:rPr lang="ro-RO" b="1" dirty="0" smtClean="0">
                <a:latin typeface="Times New Roman" panose="02020603050405020304" pitchFamily="18" charset="0"/>
                <a:cs typeface="Times New Roman" panose="02020603050405020304" pitchFamily="18" charset="0"/>
              </a:rPr>
              <a:t>lucru</a:t>
            </a:r>
          </a:p>
          <a:p>
            <a:endParaRPr lang="en-US" b="1" dirty="0">
              <a:latin typeface="Times New Roman" panose="02020603050405020304" pitchFamily="18" charset="0"/>
              <a:cs typeface="Times New Roman" panose="02020603050405020304" pitchFamily="18" charset="0"/>
            </a:endParaRPr>
          </a:p>
          <a:p>
            <a:r>
              <a:rPr lang="ro-RO" b="1" dirty="0">
                <a:latin typeface="Times New Roman" panose="02020603050405020304" pitchFamily="18" charset="0"/>
                <a:cs typeface="Times New Roman" panose="02020603050405020304" pitchFamily="18" charset="0"/>
              </a:rPr>
              <a:t>3. REZULTATE OBȚINUTE</a:t>
            </a:r>
            <a:endParaRPr lang="en-US" b="1" dirty="0">
              <a:latin typeface="Times New Roman" panose="02020603050405020304" pitchFamily="18" charset="0"/>
              <a:cs typeface="Times New Roman" panose="02020603050405020304" pitchFamily="18" charset="0"/>
            </a:endParaRPr>
          </a:p>
          <a:p>
            <a:pPr algn="just"/>
            <a:r>
              <a:rPr lang="ro-RO" b="1" dirty="0">
                <a:latin typeface="Times New Roman" panose="02020603050405020304" pitchFamily="18" charset="0"/>
                <a:cs typeface="Times New Roman" panose="02020603050405020304" pitchFamily="18" charset="0"/>
              </a:rPr>
              <a:t>3.1. Analiza performanțelor de îngrășare și a parametrilor cărnii la tineretul ovin îngrășat în sistem </a:t>
            </a:r>
            <a:r>
              <a:rPr lang="ro-RO" b="1" dirty="0" smtClean="0">
                <a:latin typeface="Times New Roman" panose="02020603050405020304" pitchFamily="18" charset="0"/>
                <a:cs typeface="Times New Roman" panose="02020603050405020304" pitchFamily="18" charset="0"/>
              </a:rPr>
              <a:t>semi-intensiv</a:t>
            </a:r>
            <a:endParaRPr lang="ro-RO" b="1" dirty="0">
              <a:latin typeface="Times New Roman" panose="02020603050405020304" pitchFamily="18" charset="0"/>
              <a:cs typeface="Times New Roman" panose="02020603050405020304" pitchFamily="18" charset="0"/>
            </a:endParaRPr>
          </a:p>
          <a:p>
            <a:pPr algn="just"/>
            <a:r>
              <a:rPr lang="ro-RO" b="1" dirty="0">
                <a:latin typeface="Times New Roman" panose="02020603050405020304" pitchFamily="18" charset="0"/>
                <a:cs typeface="Times New Roman" panose="02020603050405020304" pitchFamily="18" charset="0"/>
              </a:rPr>
              <a:t>3.2. Evaluarea productivității pajiștilor și a calității furajelor din variantele experimentale</a:t>
            </a:r>
            <a:endParaRPr lang="en-US" b="1" dirty="0">
              <a:latin typeface="Times New Roman" panose="02020603050405020304" pitchFamily="18" charset="0"/>
              <a:cs typeface="Times New Roman" panose="02020603050405020304" pitchFamily="18" charset="0"/>
            </a:endParaRPr>
          </a:p>
          <a:p>
            <a:pPr algn="just"/>
            <a:r>
              <a:rPr lang="ro-RO" b="1" dirty="0">
                <a:latin typeface="Times New Roman" panose="02020603050405020304" pitchFamily="18" charset="0"/>
                <a:cs typeface="Times New Roman" panose="02020603050405020304" pitchFamily="18" charset="0"/>
              </a:rPr>
              <a:t>3.3. Analiza gradului de bunăstare a tineretului ovin îngrășat </a:t>
            </a:r>
            <a:r>
              <a:rPr lang="ro-RO" b="1" dirty="0" err="1">
                <a:latin typeface="Times New Roman" panose="02020603050405020304" pitchFamily="18" charset="0"/>
                <a:cs typeface="Times New Roman" panose="02020603050405020304" pitchFamily="18" charset="0"/>
              </a:rPr>
              <a:t>îngrășat</a:t>
            </a:r>
            <a:r>
              <a:rPr lang="ro-RO" b="1" dirty="0">
                <a:latin typeface="Times New Roman" panose="02020603050405020304" pitchFamily="18" charset="0"/>
                <a:cs typeface="Times New Roman" panose="02020603050405020304" pitchFamily="18" charset="0"/>
              </a:rPr>
              <a:t> în sistem </a:t>
            </a:r>
            <a:r>
              <a:rPr lang="ro-RO" b="1" dirty="0" err="1">
                <a:latin typeface="Times New Roman" panose="02020603050405020304" pitchFamily="18" charset="0"/>
                <a:cs typeface="Times New Roman" panose="02020603050405020304" pitchFamily="18" charset="0"/>
              </a:rPr>
              <a:t>semiintensiv</a:t>
            </a:r>
            <a:r>
              <a:rPr lang="ro-RO" b="1" dirty="0">
                <a:latin typeface="Times New Roman" panose="02020603050405020304" pitchFamily="18" charset="0"/>
                <a:cs typeface="Times New Roman" panose="02020603050405020304" pitchFamily="18" charset="0"/>
              </a:rPr>
              <a:t> (parazitism gastrointestinal, rate de mortalitate și sacrificări de necesitate, însușiri de fitness</a:t>
            </a:r>
            <a:r>
              <a:rPr lang="ro-RO" b="1" dirty="0" smtClean="0">
                <a:latin typeface="Times New Roman" panose="02020603050405020304" pitchFamily="18" charset="0"/>
                <a:cs typeface="Times New Roman" panose="02020603050405020304" pitchFamily="18" charset="0"/>
              </a:rPr>
              <a:t>)</a:t>
            </a:r>
          </a:p>
          <a:p>
            <a:pPr algn="just"/>
            <a:endParaRPr lang="ro-RO" sz="800" b="1" dirty="0">
              <a:latin typeface="Times New Roman" panose="02020603050405020304" pitchFamily="18" charset="0"/>
              <a:cs typeface="Times New Roman" panose="02020603050405020304" pitchFamily="18" charset="0"/>
            </a:endParaRPr>
          </a:p>
          <a:p>
            <a:pPr algn="just"/>
            <a:r>
              <a:rPr lang="ro-RO" b="1" dirty="0" smtClean="0">
                <a:latin typeface="Times New Roman" panose="02020603050405020304" pitchFamily="18" charset="0"/>
                <a:cs typeface="Times New Roman" panose="02020603050405020304" pitchFamily="18" charset="0"/>
              </a:rPr>
              <a:t>CONCLUZII</a:t>
            </a:r>
            <a:endParaRPr lang="en-US" b="1" dirty="0">
              <a:latin typeface="Times New Roman" panose="02020603050405020304" pitchFamily="18" charset="0"/>
              <a:cs typeface="Times New Roman" panose="02020603050405020304" pitchFamily="18" charset="0"/>
            </a:endParaRPr>
          </a:p>
          <a:p>
            <a:r>
              <a:rPr lang="ro-RO" b="1" dirty="0">
                <a:latin typeface="Times New Roman" panose="02020603050405020304" pitchFamily="18" charset="0"/>
                <a:cs typeface="Times New Roman" panose="02020603050405020304" pitchFamily="18" charset="0"/>
              </a:rPr>
              <a:t>BIBLIOGRAFIE</a:t>
            </a:r>
            <a:endParaRPr lang="en-US"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83768" y="116632"/>
            <a:ext cx="4488027" cy="400110"/>
          </a:xfrm>
          <a:prstGeom prst="rect">
            <a:avLst/>
          </a:prstGeom>
        </p:spPr>
        <p:txBody>
          <a:bodyPr wrap="square">
            <a:spAutoFit/>
          </a:bodyPr>
          <a:lstStyle/>
          <a:p>
            <a:pPr algn="just"/>
            <a:r>
              <a:rPr lang="ro-RO" sz="2000" b="1" dirty="0">
                <a:solidFill>
                  <a:srgbClr val="0070C0"/>
                </a:solidFill>
                <a:latin typeface="Times New Roman" pitchFamily="18" charset="0"/>
                <a:ea typeface="Calibri" pitchFamily="34" charset="0"/>
                <a:cs typeface="Times New Roman" pitchFamily="18" charset="0"/>
              </a:rPr>
              <a:t>1. IMPORTANȚA</a:t>
            </a:r>
            <a:r>
              <a:rPr lang="ro-RO" b="1" dirty="0">
                <a:latin typeface="Times New Roman" panose="02020603050405020304" pitchFamily="18" charset="0"/>
                <a:cs typeface="Times New Roman" panose="02020603050405020304" pitchFamily="18" charset="0"/>
              </a:rPr>
              <a:t> </a:t>
            </a:r>
            <a:r>
              <a:rPr lang="ro-RO" sz="2000" b="1" dirty="0">
                <a:solidFill>
                  <a:srgbClr val="0070C0"/>
                </a:solidFill>
                <a:latin typeface="Times New Roman" pitchFamily="18" charset="0"/>
                <a:ea typeface="Calibri" pitchFamily="34" charset="0"/>
                <a:cs typeface="Times New Roman" pitchFamily="18" charset="0"/>
              </a:rPr>
              <a:t>CERCETĂRILOR</a:t>
            </a:r>
            <a:endParaRPr lang="en-US" sz="2000" b="1" dirty="0">
              <a:solidFill>
                <a:srgbClr val="0070C0"/>
              </a:solidFill>
              <a:latin typeface="Times New Roman" pitchFamily="18" charset="0"/>
              <a:ea typeface="Calibri" pitchFamily="34" charset="0"/>
              <a:cs typeface="Times New Roman" pitchFamily="18" charset="0"/>
            </a:endParaRPr>
          </a:p>
        </p:txBody>
      </p:sp>
      <p:sp>
        <p:nvSpPr>
          <p:cNvPr id="3" name="TextBox 2"/>
          <p:cNvSpPr txBox="1"/>
          <p:nvPr/>
        </p:nvSpPr>
        <p:spPr>
          <a:xfrm>
            <a:off x="395536" y="764704"/>
            <a:ext cx="8424936" cy="5878532"/>
          </a:xfrm>
          <a:prstGeom prst="rect">
            <a:avLst/>
          </a:prstGeom>
          <a:noFill/>
        </p:spPr>
        <p:txBody>
          <a:bodyPr wrap="square" rtlCol="0">
            <a:spAutoFit/>
          </a:bodyPr>
          <a:lstStyle/>
          <a:p>
            <a:pPr algn="just"/>
            <a:r>
              <a:rPr lang="ro-RO" dirty="0">
                <a:solidFill>
                  <a:schemeClr val="dk1"/>
                </a:solidFill>
                <a:latin typeface="Times New Roman" panose="02020603050405020304" pitchFamily="18" charset="0"/>
                <a:cs typeface="Times New Roman" panose="02020603050405020304" pitchFamily="18" charset="0"/>
              </a:rPr>
              <a:t>Pajiștile îmbunătățite, cu specii care rezistă la secetă, pot oferi resurse verzi mai timpuriu și mai târziu într-un an, reducând astfel perioadele în care animalele trebuie suplimentate intens sau pot exista blocaje de hrană. Acest efect prelungește perioada de creștere directă pe pășune și reduce costurile legate de furajarea de toamnă / iarnă</a:t>
            </a:r>
            <a:r>
              <a:rPr lang="ro-RO" dirty="0" smtClean="0">
                <a:solidFill>
                  <a:schemeClr val="dk1"/>
                </a:solidFill>
                <a:latin typeface="Times New Roman" panose="02020603050405020304" pitchFamily="18" charset="0"/>
                <a:cs typeface="Times New Roman" panose="02020603050405020304" pitchFamily="18" charset="0"/>
              </a:rPr>
              <a:t>.</a:t>
            </a:r>
          </a:p>
          <a:p>
            <a:pPr algn="just"/>
            <a:endParaRPr lang="en-US" sz="800" dirty="0">
              <a:solidFill>
                <a:schemeClr val="dk1"/>
              </a:solidFill>
              <a:latin typeface="Times New Roman" panose="02020603050405020304" pitchFamily="18" charset="0"/>
              <a:cs typeface="Times New Roman" panose="02020603050405020304" pitchFamily="18" charset="0"/>
            </a:endParaRPr>
          </a:p>
          <a:p>
            <a:pPr algn="just"/>
            <a:r>
              <a:rPr lang="ro-RO" dirty="0">
                <a:solidFill>
                  <a:schemeClr val="dk1"/>
                </a:solidFill>
                <a:latin typeface="Times New Roman" panose="02020603050405020304" pitchFamily="18" charset="0"/>
                <a:cs typeface="Times New Roman" panose="02020603050405020304" pitchFamily="18" charset="0"/>
              </a:rPr>
              <a:t>Investiția inițială în lucrări de îmbunătățire (</a:t>
            </a:r>
            <a:r>
              <a:rPr lang="ro-RO" dirty="0" err="1" smtClean="0">
                <a:solidFill>
                  <a:schemeClr val="dk1"/>
                </a:solidFill>
                <a:latin typeface="Times New Roman" panose="02020603050405020304" pitchFamily="18" charset="0"/>
                <a:cs typeface="Times New Roman" panose="02020603050405020304" pitchFamily="18" charset="0"/>
              </a:rPr>
              <a:t>reînsămânțări</a:t>
            </a:r>
            <a:r>
              <a:rPr lang="ro-RO" dirty="0">
                <a:solidFill>
                  <a:schemeClr val="dk1"/>
                </a:solidFill>
                <a:latin typeface="Times New Roman" panose="02020603050405020304" pitchFamily="18" charset="0"/>
                <a:cs typeface="Times New Roman" panose="02020603050405020304" pitchFamily="18" charset="0"/>
              </a:rPr>
              <a:t>, fertilizare, lucrări ale solului) este semnificativă. Există și riscul de degradare dacă gestionarea nu este optimă (</a:t>
            </a:r>
            <a:r>
              <a:rPr lang="ro-RO" dirty="0" err="1" smtClean="0">
                <a:solidFill>
                  <a:schemeClr val="dk1"/>
                </a:solidFill>
                <a:latin typeface="Times New Roman" panose="02020603050405020304" pitchFamily="18" charset="0"/>
                <a:cs typeface="Times New Roman" panose="02020603050405020304" pitchFamily="18" charset="0"/>
              </a:rPr>
              <a:t>suprapășunat</a:t>
            </a:r>
            <a:r>
              <a:rPr lang="ro-RO" dirty="0">
                <a:solidFill>
                  <a:schemeClr val="dk1"/>
                </a:solidFill>
                <a:latin typeface="Times New Roman" panose="02020603050405020304" pitchFamily="18" charset="0"/>
                <a:cs typeface="Times New Roman" panose="02020603050405020304" pitchFamily="18" charset="0"/>
              </a:rPr>
              <a:t>, compactare, degradarea structurală). De aceea apare necesitatea adaptării soluțiilor la specificul local de sol, climă, specie vegetală, tip de ovine etc</a:t>
            </a:r>
            <a:r>
              <a:rPr lang="ro-RO" dirty="0" smtClean="0">
                <a:solidFill>
                  <a:schemeClr val="dk1"/>
                </a:solidFill>
                <a:latin typeface="Times New Roman" panose="02020603050405020304" pitchFamily="18" charset="0"/>
                <a:cs typeface="Times New Roman" panose="02020603050405020304" pitchFamily="18" charset="0"/>
              </a:rPr>
              <a:t>.</a:t>
            </a:r>
          </a:p>
          <a:p>
            <a:pPr algn="just"/>
            <a:endParaRPr lang="en-US" sz="800" dirty="0">
              <a:solidFill>
                <a:schemeClr val="dk1"/>
              </a:solidFill>
              <a:latin typeface="Times New Roman" panose="02020603050405020304" pitchFamily="18" charset="0"/>
              <a:cs typeface="Times New Roman" panose="02020603050405020304" pitchFamily="18" charset="0"/>
            </a:endParaRPr>
          </a:p>
          <a:p>
            <a:pPr algn="just"/>
            <a:r>
              <a:rPr lang="ro-RO" dirty="0">
                <a:solidFill>
                  <a:schemeClr val="dk1"/>
                </a:solidFill>
                <a:latin typeface="Times New Roman" panose="02020603050405020304" pitchFamily="18" charset="0"/>
                <a:cs typeface="Times New Roman" panose="02020603050405020304" pitchFamily="18" charset="0"/>
              </a:rPr>
              <a:t>Îmbunătățirea pajiștilor naturale reprezintă o intervenție structurală cheie pentru optimizarea producției de carne la ovine, cu beneficii atât cantitative — creșterea biomasei disponibile, eficiență mai bună a conversiei și extinderea perioadei de pășunat — cât și calitative — profil de acizi grași îmbunătățit, aromă, textură și aport de </a:t>
            </a:r>
            <a:r>
              <a:rPr lang="ro-RO" dirty="0" err="1">
                <a:solidFill>
                  <a:schemeClr val="dk1"/>
                </a:solidFill>
                <a:latin typeface="Times New Roman" panose="02020603050405020304" pitchFamily="18" charset="0"/>
                <a:cs typeface="Times New Roman" panose="02020603050405020304" pitchFamily="18" charset="0"/>
              </a:rPr>
              <a:t>nutrienți</a:t>
            </a:r>
            <a:r>
              <a:rPr lang="ro-RO" dirty="0">
                <a:solidFill>
                  <a:schemeClr val="dk1"/>
                </a:solidFill>
                <a:latin typeface="Times New Roman" panose="02020603050405020304" pitchFamily="18" charset="0"/>
                <a:cs typeface="Times New Roman" panose="02020603050405020304" pitchFamily="18" charset="0"/>
              </a:rPr>
              <a:t> și antioxidanți. Literatura de specialitate furnizează dovezi consistente că sistemele de hrănire a ovinelor bazate pe pășune, bine gestionate, conduc la carne de </a:t>
            </a:r>
            <a:r>
              <a:rPr lang="ro-RO" dirty="0" smtClean="0">
                <a:solidFill>
                  <a:schemeClr val="dk1"/>
                </a:solidFill>
                <a:latin typeface="Times New Roman" panose="02020603050405020304" pitchFamily="18" charset="0"/>
                <a:cs typeface="Times New Roman" panose="02020603050405020304" pitchFamily="18" charset="0"/>
              </a:rPr>
              <a:t>calitate </a:t>
            </a:r>
            <a:r>
              <a:rPr lang="ro-RO" dirty="0">
                <a:solidFill>
                  <a:schemeClr val="dk1"/>
                </a:solidFill>
                <a:latin typeface="Times New Roman" panose="02020603050405020304" pitchFamily="18" charset="0"/>
                <a:cs typeface="Times New Roman" panose="02020603050405020304" pitchFamily="18" charset="0"/>
              </a:rPr>
              <a:t>superioară și producții mai ridicate</a:t>
            </a:r>
            <a:r>
              <a:rPr lang="ro-RO" dirty="0" smtClean="0">
                <a:solidFill>
                  <a:schemeClr val="dk1"/>
                </a:solidFill>
                <a:latin typeface="Times New Roman" panose="02020603050405020304" pitchFamily="18" charset="0"/>
                <a:cs typeface="Times New Roman" panose="02020603050405020304" pitchFamily="18" charset="0"/>
              </a:rPr>
              <a:t>.</a:t>
            </a:r>
          </a:p>
          <a:p>
            <a:pPr algn="just"/>
            <a:endParaRPr lang="en-US" sz="800" dirty="0">
              <a:solidFill>
                <a:schemeClr val="dk1"/>
              </a:solidFill>
              <a:latin typeface="Times New Roman" panose="02020603050405020304" pitchFamily="18" charset="0"/>
              <a:cs typeface="Times New Roman" panose="02020603050405020304" pitchFamily="18" charset="0"/>
            </a:endParaRPr>
          </a:p>
          <a:p>
            <a:pPr algn="just"/>
            <a:r>
              <a:rPr lang="ro-RO" dirty="0">
                <a:solidFill>
                  <a:schemeClr val="dk1"/>
                </a:solidFill>
                <a:latin typeface="Times New Roman" panose="02020603050405020304" pitchFamily="18" charset="0"/>
                <a:cs typeface="Times New Roman" panose="02020603050405020304" pitchFamily="18" charset="0"/>
              </a:rPr>
              <a:t>În contextul </a:t>
            </a:r>
            <a:r>
              <a:rPr lang="ro-RO" dirty="0" smtClean="0">
                <a:solidFill>
                  <a:schemeClr val="dk1"/>
                </a:solidFill>
                <a:latin typeface="Times New Roman" panose="02020603050405020304" pitchFamily="18" charset="0"/>
                <a:cs typeface="Times New Roman" panose="02020603050405020304" pitchFamily="18" charset="0"/>
              </a:rPr>
              <a:t>României, unde </a:t>
            </a:r>
            <a:r>
              <a:rPr lang="ro-RO" dirty="0">
                <a:solidFill>
                  <a:schemeClr val="dk1"/>
                </a:solidFill>
                <a:latin typeface="Times New Roman" panose="02020603050405020304" pitchFamily="18" charset="0"/>
                <a:cs typeface="Times New Roman" panose="02020603050405020304" pitchFamily="18" charset="0"/>
              </a:rPr>
              <a:t>terenurile de pășunat ocupă suprafețe considerabile și multe exploatații de animale sunt în zone marginale, adoptarea acestor strategii poate constitui un pas esențial spre creșterea competitivității fermelor de ovine, pe lângă alte măsuri genetice și de management.</a:t>
            </a:r>
            <a:endParaRPr lang="en-US" dirty="0">
              <a:solidFill>
                <a:schemeClr val="dk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3061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323528" y="427313"/>
            <a:ext cx="8496944" cy="5878532"/>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2. SCOPUL CERCETĂRILOR, MATERIALUL BIOLOGIC STUDIAT ȘI METODĂ DE LUCRU</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2.1. SCOPUL CERCETĂRILOR</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sz="800" b="1" i="0" u="none" strike="noStrike" cap="none" normalizeH="0" baseline="0" dirty="0" smtClean="0">
              <a:ln>
                <a:noFill/>
              </a:ln>
              <a:solidFill>
                <a:schemeClr val="tx1"/>
              </a:solidFill>
              <a:effectLst/>
              <a:latin typeface="Arial" pitchFamily="34" charset="0"/>
              <a:cs typeface="Arial" pitchFamily="34" charset="0"/>
            </a:endParaRPr>
          </a:p>
          <a:p>
            <a:pPr algn="just"/>
            <a:r>
              <a:rPr kumimoji="0" lang="ro-RO"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lang="ro-RO" sz="2000" dirty="0">
                <a:latin typeface="Times New Roman" panose="02020603050405020304" pitchFamily="18" charset="0"/>
                <a:cs typeface="Times New Roman" panose="02020603050405020304" pitchFamily="18" charset="0"/>
              </a:rPr>
              <a:t>Scopul principal al cercetărilor din cadrul acestui proiect constă în elaborarea soluțiilor de îmbunătățire și de valorificare eficientă și sustenabilă a pajiștilor permanente din zona Podișului Moldovei cu </a:t>
            </a:r>
            <a:r>
              <a:rPr lang="ro-RO" sz="2000" dirty="0" smtClean="0">
                <a:latin typeface="Times New Roman" panose="02020603050405020304" pitchFamily="18" charset="0"/>
                <a:cs typeface="Times New Roman" panose="02020603050405020304" pitchFamily="18" charset="0"/>
              </a:rPr>
              <a:t>ovinele</a:t>
            </a:r>
            <a:r>
              <a:rPr lang="ro-RO" sz="2000" b="1" dirty="0" smtClean="0">
                <a:latin typeface="Times New Roman" panose="02020603050405020304" pitchFamily="18" charset="0"/>
                <a:cs typeface="Times New Roman" panose="02020603050405020304" pitchFamily="18" charset="0"/>
              </a:rPr>
              <a:t>.</a:t>
            </a:r>
            <a:endParaRPr lang="vi-VN" sz="2000" b="1" dirty="0" smtClean="0">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2.2. OBIECTIVE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sz="800" b="1" i="0" u="none" strike="noStrike" cap="none" normalizeH="0" baseline="0" dirty="0" smtClean="0">
              <a:ln>
                <a:noFill/>
              </a:ln>
              <a:solidFill>
                <a:schemeClr val="tx1"/>
              </a:solidFill>
              <a:effectLst/>
              <a:latin typeface="Arial" pitchFamily="34" charset="0"/>
              <a:cs typeface="Arial" pitchFamily="34" charset="0"/>
            </a:endParaRPr>
          </a:p>
          <a:p>
            <a:pPr algn="just"/>
            <a:r>
              <a:rPr lang="ro-RO" sz="2000" b="1" dirty="0" smtClean="0">
                <a:latin typeface="Times New Roman" pitchFamily="18" charset="0"/>
                <a:cs typeface="Times New Roman" pitchFamily="18" charset="0"/>
              </a:rPr>
              <a:t>	</a:t>
            </a:r>
            <a:r>
              <a:rPr lang="ro-RO" sz="2000" dirty="0" smtClean="0">
                <a:latin typeface="Times New Roman" panose="02020603050405020304" pitchFamily="18" charset="0"/>
                <a:cs typeface="Times New Roman" panose="02020603050405020304" pitchFamily="18" charset="0"/>
              </a:rPr>
              <a:t>Pentru </a:t>
            </a:r>
            <a:r>
              <a:rPr lang="ro-RO" sz="2000" dirty="0">
                <a:latin typeface="Times New Roman" panose="02020603050405020304" pitchFamily="18" charset="0"/>
                <a:cs typeface="Times New Roman" panose="02020603050405020304" pitchFamily="18" charset="0"/>
              </a:rPr>
              <a:t>atingerea scopului principal al cercetărilor pentru această a </a:t>
            </a:r>
            <a:r>
              <a:rPr lang="ro-RO" sz="2000" dirty="0" smtClean="0">
                <a:latin typeface="Times New Roman" panose="02020603050405020304" pitchFamily="18" charset="0"/>
                <a:cs typeface="Times New Roman" panose="02020603050405020304" pitchFamily="18" charset="0"/>
              </a:rPr>
              <a:t>cincea </a:t>
            </a:r>
            <a:r>
              <a:rPr lang="ro-RO" sz="2000" dirty="0">
                <a:latin typeface="Times New Roman" panose="02020603050405020304" pitchFamily="18" charset="0"/>
                <a:cs typeface="Times New Roman" panose="02020603050405020304" pitchFamily="18" charset="0"/>
              </a:rPr>
              <a:t>fază a proiectului au fost fixate următoarele obiective:</a:t>
            </a:r>
            <a:endParaRPr lang="en-US" sz="2000" dirty="0">
              <a:latin typeface="Times New Roman" panose="02020603050405020304" pitchFamily="18" charset="0"/>
              <a:cs typeface="Times New Roman" panose="02020603050405020304" pitchFamily="18" charset="0"/>
            </a:endParaRPr>
          </a:p>
          <a:p>
            <a:pPr lvl="0" algn="just"/>
            <a:r>
              <a:rPr lang="ro-RO" sz="2000" dirty="0">
                <a:latin typeface="Times New Roman" panose="02020603050405020304" pitchFamily="18" charset="0"/>
                <a:cs typeface="Times New Roman" panose="02020603050405020304" pitchFamily="18" charset="0"/>
              </a:rPr>
              <a:t>- Analiza performanțelor de îngrășare și a parametrilor cărnii la tineretul ovin îngrășat în sistem </a:t>
            </a:r>
            <a:r>
              <a:rPr lang="ro-RO" sz="2000" dirty="0" err="1">
                <a:latin typeface="Times New Roman" panose="02020603050405020304" pitchFamily="18" charset="0"/>
                <a:cs typeface="Times New Roman" panose="02020603050405020304" pitchFamily="18" charset="0"/>
              </a:rPr>
              <a:t>semiintensiv</a:t>
            </a:r>
            <a:r>
              <a:rPr lang="ro-RO"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lvl="0" algn="just"/>
            <a:r>
              <a:rPr lang="ro-RO" sz="2000" dirty="0">
                <a:latin typeface="Times New Roman" panose="02020603050405020304" pitchFamily="18" charset="0"/>
                <a:cs typeface="Times New Roman" panose="02020603050405020304" pitchFamily="18" charset="0"/>
              </a:rPr>
              <a:t>- Evaluarea productivității pajiștilor și a calității furajelor din variantele experimentale;</a:t>
            </a:r>
            <a:endParaRPr lang="en-US" sz="2000" dirty="0">
              <a:latin typeface="Times New Roman" panose="02020603050405020304" pitchFamily="18" charset="0"/>
              <a:cs typeface="Times New Roman" panose="02020603050405020304" pitchFamily="18" charset="0"/>
            </a:endParaRPr>
          </a:p>
          <a:p>
            <a:pPr algn="just"/>
            <a:r>
              <a:rPr lang="ro-RO" sz="2000" dirty="0">
                <a:latin typeface="Times New Roman" panose="02020603050405020304" pitchFamily="18" charset="0"/>
                <a:cs typeface="Times New Roman" panose="02020603050405020304" pitchFamily="18" charset="0"/>
              </a:rPr>
              <a:t>- Analiza gradului de bunăstare a tineretului ovin îngrășat </a:t>
            </a:r>
            <a:r>
              <a:rPr lang="ro-RO" sz="2000" dirty="0" err="1">
                <a:latin typeface="Times New Roman" panose="02020603050405020304" pitchFamily="18" charset="0"/>
                <a:cs typeface="Times New Roman" panose="02020603050405020304" pitchFamily="18" charset="0"/>
              </a:rPr>
              <a:t>îngrășat</a:t>
            </a:r>
            <a:r>
              <a:rPr lang="ro-RO" sz="2000" dirty="0">
                <a:latin typeface="Times New Roman" panose="02020603050405020304" pitchFamily="18" charset="0"/>
                <a:cs typeface="Times New Roman" panose="02020603050405020304" pitchFamily="18" charset="0"/>
              </a:rPr>
              <a:t> în sistem </a:t>
            </a:r>
            <a:r>
              <a:rPr lang="ro-RO" sz="2000" dirty="0" err="1">
                <a:latin typeface="Times New Roman" panose="02020603050405020304" pitchFamily="18" charset="0"/>
                <a:cs typeface="Times New Roman" panose="02020603050405020304" pitchFamily="18" charset="0"/>
              </a:rPr>
              <a:t>semiintensiv</a:t>
            </a:r>
            <a:r>
              <a:rPr lang="ro-RO" sz="2000" dirty="0">
                <a:latin typeface="Times New Roman" panose="02020603050405020304" pitchFamily="18" charset="0"/>
                <a:cs typeface="Times New Roman" panose="02020603050405020304" pitchFamily="18" charset="0"/>
              </a:rPr>
              <a:t> (parazitism gastrointestinal, rate de mortalitate și sacrificări de necesitate, însușiri de fitness</a:t>
            </a:r>
            <a:r>
              <a:rPr lang="ro-RO"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332656"/>
            <a:ext cx="8712968" cy="6309420"/>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lvl="0" algn="ctr" eaLnBrk="0" fontAlgn="base" hangingPunct="0">
              <a:spcBef>
                <a:spcPct val="0"/>
              </a:spcBef>
              <a:spcAft>
                <a:spcPct val="0"/>
              </a:spcAft>
            </a:pPr>
            <a:r>
              <a:rPr kumimoji="0" lang="ro-RO"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2.3. MATERIALUL BIOLOGIC STUDIAT ȘI METODE DE LUCRU</a:t>
            </a:r>
          </a:p>
          <a:p>
            <a:pPr lvl="0" algn="ctr" eaLnBrk="0" fontAlgn="base" hangingPunct="0">
              <a:spcBef>
                <a:spcPct val="0"/>
              </a:spcBef>
              <a:spcAft>
                <a:spcPct val="0"/>
              </a:spcAft>
            </a:pPr>
            <a:endParaRPr kumimoji="0" lang="en-US" sz="8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endParaRPr>
          </a:p>
          <a:p>
            <a:pPr algn="just"/>
            <a:r>
              <a:rPr lang="ro-RO" b="1" dirty="0" smtClean="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Metodele de lucru adoptate în faza </a:t>
            </a:r>
            <a:r>
              <a:rPr lang="ro-RO" dirty="0" smtClean="0">
                <a:latin typeface="Times New Roman" panose="02020603050405020304" pitchFamily="18" charset="0"/>
                <a:cs typeface="Times New Roman" panose="02020603050405020304" pitchFamily="18" charset="0"/>
              </a:rPr>
              <a:t>a cincea </a:t>
            </a:r>
            <a:r>
              <a:rPr lang="ro-RO" dirty="0">
                <a:latin typeface="Times New Roman" panose="02020603050405020304" pitchFamily="18" charset="0"/>
                <a:cs typeface="Times New Roman" panose="02020603050405020304" pitchFamily="18" charset="0"/>
              </a:rPr>
              <a:t>sunt cele specifice cercetărilor de acest gen. Pentru început a fost elaborat și diseminat către echipa de cercetare protocolul experimental pentru faza a </a:t>
            </a:r>
            <a:r>
              <a:rPr lang="ro-RO" dirty="0" smtClean="0">
                <a:latin typeface="Times New Roman" panose="02020603050405020304" pitchFamily="18" charset="0"/>
                <a:cs typeface="Times New Roman" panose="02020603050405020304" pitchFamily="18" charset="0"/>
              </a:rPr>
              <a:t>cincea </a:t>
            </a:r>
            <a:r>
              <a:rPr lang="ro-RO" dirty="0">
                <a:latin typeface="Times New Roman" panose="02020603050405020304" pitchFamily="18" charset="0"/>
                <a:cs typeface="Times New Roman" panose="02020603050405020304" pitchFamily="18" charset="0"/>
              </a:rPr>
              <a:t>și pe baza acestuia au fost stabilite atribuțiile fiecărui membru al echipei pentru îndeplinirea activităților.</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Faza V a demarat cu organizarea loturilor de animale  și monitorizarea parametrilor tehnici pe parcursul </a:t>
            </a:r>
            <a:r>
              <a:rPr lang="ro-RO" dirty="0" smtClean="0">
                <a:latin typeface="Times New Roman" panose="02020603050405020304" pitchFamily="18" charset="0"/>
                <a:cs typeface="Times New Roman" panose="02020603050405020304" pitchFamily="18" charset="0"/>
              </a:rPr>
              <a:t>îngrășării, precum și cu evaluarea producției de masă verde.</a:t>
            </a:r>
            <a:endParaRPr lang="ro-RO" dirty="0">
              <a:latin typeface="Times New Roman" panose="02020603050405020304" pitchFamily="18" charset="0"/>
              <a:cs typeface="Times New Roman" panose="02020603050405020304" pitchFamily="18" charset="0"/>
            </a:endParaRPr>
          </a:p>
          <a:p>
            <a:pPr algn="just"/>
            <a:r>
              <a:rPr lang="ro-RO" dirty="0" smtClean="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Organizarea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și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monitorizarea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parametrilor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tehnici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ai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loturilor</a:t>
            </a:r>
            <a:r>
              <a:rPr lang="en-US" i="1" dirty="0">
                <a:latin typeface="Times New Roman" panose="02020603050405020304" pitchFamily="18" charset="0"/>
                <a:cs typeface="Times New Roman" panose="02020603050405020304" pitchFamily="18" charset="0"/>
              </a:rPr>
              <a:t> de </a:t>
            </a:r>
            <a:r>
              <a:rPr lang="en-US" i="1" dirty="0" err="1">
                <a:latin typeface="Times New Roman" panose="02020603050405020304" pitchFamily="18" charset="0"/>
                <a:cs typeface="Times New Roman" panose="02020603050405020304" pitchFamily="18" charset="0"/>
              </a:rPr>
              <a:t>tineret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ovin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parcursul</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îngrășării</a:t>
            </a:r>
            <a:r>
              <a:rPr lang="en-US" i="1" dirty="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În scopul realizării valorificării eficiente a ierbii (masei verzi), cercetările au fost organizate pe 4 loturi de tineret ovin, respectiv 1 lot martor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3 loturi experimentale. La stabilirea mărimii loturilor s-a ținut seama de producția de masă verde estimată a se obține de pe cele patru suprafețe de pajiști permanente, precum și de factorii următori: vârstă, greutate corporală. Au fost selectați miei înțărcați din rasa Țigaie varietatea ruginie, uniformi sub aspectul stării de întreținere și cu o greutate corporală medie la începutul experienței de cca. 20 </a:t>
            </a:r>
            <a:r>
              <a:rPr lang="ro-RO" dirty="0" smtClean="0">
                <a:latin typeface="Times New Roman" panose="02020603050405020304" pitchFamily="18" charset="0"/>
                <a:cs typeface="Times New Roman" panose="02020603050405020304" pitchFamily="18" charset="0"/>
              </a:rPr>
              <a:t>kg. Numărul total de </a:t>
            </a:r>
            <a:r>
              <a:rPr lang="ro-RO" dirty="0">
                <a:latin typeface="Times New Roman" panose="02020603050405020304" pitchFamily="18" charset="0"/>
                <a:cs typeface="Times New Roman" panose="02020603050405020304" pitchFamily="18" charset="0"/>
              </a:rPr>
              <a:t>animale - 66 </a:t>
            </a:r>
            <a:r>
              <a:rPr lang="ro-RO" dirty="0" smtClean="0">
                <a:latin typeface="Times New Roman" panose="02020603050405020304" pitchFamily="18" charset="0"/>
                <a:cs typeface="Times New Roman" panose="02020603050405020304" pitchFamily="18" charset="0"/>
              </a:rPr>
              <a:t>capete, </a:t>
            </a:r>
            <a:r>
              <a:rPr lang="ro-RO" dirty="0">
                <a:latin typeface="Times New Roman" panose="02020603050405020304" pitchFamily="18" charset="0"/>
                <a:cs typeface="Times New Roman" panose="02020603050405020304" pitchFamily="18" charset="0"/>
              </a:rPr>
              <a:t>din care: 12 miei/lot martor și 18 miei/fiecare lot experimental (3 x 18 capete), raportate la suprafața totală de pășune 5,6 ha (1,4 ha/parcelă x 4 parcele).</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Organizarea experiențelor cu miei la îngrășat a vizat monitorizarea următorilor parametrii: greutatea corporală a mieilor la începutul experienței</a:t>
            </a:r>
            <a:r>
              <a:rPr lang="en-US" dirty="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greutatea corporală intermediară în cadrul experienței, greutatea corporală la finalul experienței, sporul mediu zilnic de creștere pe perioade și pe total experiență, conversia hranei (consumul specific), evaluarea stării de îngrășare pe animalul viu, </a:t>
            </a:r>
            <a:r>
              <a:rPr lang="ro-RO" dirty="0" smtClean="0">
                <a:latin typeface="Times New Roman" panose="02020603050405020304" pitchFamily="18" charset="0"/>
                <a:cs typeface="Times New Roman" panose="02020603050405020304" pitchFamily="18" charset="0"/>
              </a:rPr>
              <a:t>parametrii carcasei (greutate carcasă, randament de sacrificare).</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764704"/>
            <a:ext cx="8568952" cy="5632311"/>
          </a:xfrm>
          <a:prstGeom prst="rect">
            <a:avLst/>
          </a:prstGeom>
        </p:spPr>
        <p:txBody>
          <a:bodyPr wrap="square">
            <a:spAutoFit/>
          </a:bodyPr>
          <a:lstStyle/>
          <a:p>
            <a:pPr algn="just"/>
            <a:r>
              <a:rPr lang="ro-RO" i="1" dirty="0">
                <a:latin typeface="Times New Roman" panose="02020603050405020304" pitchFamily="18" charset="0"/>
                <a:cs typeface="Times New Roman" panose="02020603050405020304" pitchFamily="18" charset="0"/>
              </a:rPr>
              <a:t>Evaluarea producției de masă verde</a:t>
            </a:r>
            <a:r>
              <a:rPr lang="ro-RO" dirty="0">
                <a:latin typeface="Times New Roman" panose="02020603050405020304" pitchFamily="18" charset="0"/>
                <a:cs typeface="Times New Roman" panose="02020603050405020304" pitchFamily="18" charset="0"/>
              </a:rPr>
              <a:t>. Evaluarea producției de masă verde obținută pentru fiecare din cele 4 loturi de pajiști permanente s-a făcut după metodologia clasică (Bărbulescu și col., 1983) prin recoltarea la fiecare coasă sau ciclu de pășunat (o dată pe lună), a unor suprafețe de câte 10 m</a:t>
            </a:r>
            <a:r>
              <a:rPr lang="ro-RO" baseline="30000" dirty="0">
                <a:latin typeface="Times New Roman" panose="02020603050405020304" pitchFamily="18" charset="0"/>
                <a:cs typeface="Times New Roman" panose="02020603050405020304" pitchFamily="18" charset="0"/>
              </a:rPr>
              <a:t>2</a:t>
            </a:r>
            <a:r>
              <a:rPr lang="ro-RO" dirty="0">
                <a:latin typeface="Times New Roman" panose="02020603050405020304" pitchFamily="18" charset="0"/>
                <a:cs typeface="Times New Roman" panose="02020603050405020304" pitchFamily="18" charset="0"/>
              </a:rPr>
              <a:t> din 5 puncte (în funcție de gradul de uniformitate a vegetației și de suprafața considerată) amplasate pe diagonala pajiștii. Producția rezultată din toate punctele de control se cântărește, se împarte apoi la suprafață totală recoltată și se obține producția de masă verde la metru pătrat (m2) notată cu G. Prin înmulțirea producției de masă verde la metru pătrat în kilograme de la fiecare coasă (G1,2,3....) cu suprafața unui hectar (10 000 m</a:t>
            </a:r>
            <a:r>
              <a:rPr lang="ro-RO" baseline="30000" dirty="0">
                <a:latin typeface="Times New Roman" panose="02020603050405020304" pitchFamily="18" charset="0"/>
                <a:cs typeface="Times New Roman" panose="02020603050405020304" pitchFamily="18" charset="0"/>
              </a:rPr>
              <a:t>2</a:t>
            </a:r>
            <a:r>
              <a:rPr lang="ro-RO" dirty="0">
                <a:latin typeface="Times New Roman" panose="02020603050405020304" pitchFamily="18" charset="0"/>
                <a:cs typeface="Times New Roman" panose="02020603050405020304" pitchFamily="18" charset="0"/>
              </a:rPr>
              <a:t>) se obține producția la hectar  pe cicluri (C1,2,3....) sau coase și este exprimată în kg/ha. Ulterior, prin adunarea tuturor ciclurilor (C1 + C2 + C3 + ....) sau coaselor se obține producția de masă verde totală anuală la hectar (C) care poate fi </a:t>
            </a:r>
            <a:r>
              <a:rPr lang="ro-RO" dirty="0" err="1">
                <a:latin typeface="Times New Roman" panose="02020603050405020304" pitchFamily="18" charset="0"/>
                <a:cs typeface="Times New Roman" panose="02020603050405020304" pitchFamily="18" charset="0"/>
              </a:rPr>
              <a:t>expimată</a:t>
            </a:r>
            <a:r>
              <a:rPr lang="ro-RO" dirty="0">
                <a:latin typeface="Times New Roman" panose="02020603050405020304" pitchFamily="18" charset="0"/>
                <a:cs typeface="Times New Roman" panose="02020603050405020304" pitchFamily="18" charset="0"/>
              </a:rPr>
              <a:t> în kg/ha sau tone/ha.</a:t>
            </a:r>
            <a:endParaRPr lang="en-US" dirty="0">
              <a:latin typeface="Times New Roman" panose="02020603050405020304" pitchFamily="18" charset="0"/>
              <a:cs typeface="Times New Roman" panose="02020603050405020304" pitchFamily="18" charset="0"/>
            </a:endParaRPr>
          </a:p>
          <a:p>
            <a:pPr algn="just"/>
            <a:r>
              <a:rPr lang="ro-RO" i="1" dirty="0">
                <a:latin typeface="Times New Roman" panose="02020603050405020304" pitchFamily="18" charset="0"/>
                <a:cs typeface="Times New Roman" panose="02020603050405020304" pitchFamily="18" charset="0"/>
              </a:rPr>
              <a:t>Analiza gradului de bunăstare a animalelor</a:t>
            </a:r>
            <a:r>
              <a:rPr lang="ro-RO" dirty="0">
                <a:latin typeface="Times New Roman" panose="02020603050405020304" pitchFamily="18" charset="0"/>
                <a:cs typeface="Times New Roman" panose="02020603050405020304" pitchFamily="18" charset="0"/>
              </a:rPr>
              <a:t>. Analiza gradului de bunăstare a  mieilor din cele 4 loturi a constat în </a:t>
            </a:r>
            <a:r>
              <a:rPr lang="ro-RO" dirty="0" smtClean="0">
                <a:latin typeface="Times New Roman" panose="02020603050405020304" pitchFamily="18" charset="0"/>
                <a:cs typeface="Times New Roman" panose="02020603050405020304" pitchFamily="18" charset="0"/>
              </a:rPr>
              <a:t>analiza </a:t>
            </a:r>
            <a:r>
              <a:rPr lang="ro-RO" dirty="0">
                <a:latin typeface="Times New Roman" panose="02020603050405020304" pitchFamily="18" charset="0"/>
                <a:cs typeface="Times New Roman" panose="02020603050405020304" pitchFamily="18" charset="0"/>
              </a:rPr>
              <a:t>i</a:t>
            </a:r>
            <a:r>
              <a:rPr lang="ro-RO" dirty="0" smtClean="0">
                <a:latin typeface="Times New Roman" panose="02020603050405020304" pitchFamily="18" charset="0"/>
                <a:cs typeface="Times New Roman" panose="02020603050405020304" pitchFamily="18" charset="0"/>
              </a:rPr>
              <a:t>nfluenței </a:t>
            </a:r>
            <a:r>
              <a:rPr lang="ro-RO" dirty="0">
                <a:latin typeface="Times New Roman" panose="02020603050405020304" pitchFamily="18" charset="0"/>
                <a:cs typeface="Times New Roman" panose="02020603050405020304" pitchFamily="18" charset="0"/>
              </a:rPr>
              <a:t>modului de hrănire asupra creșterii și dezvoltării mieilor (greutatea </a:t>
            </a:r>
            <a:r>
              <a:rPr lang="ro-RO" dirty="0" smtClean="0">
                <a:latin typeface="Times New Roman" panose="02020603050405020304" pitchFamily="18" charset="0"/>
                <a:cs typeface="Times New Roman" panose="02020603050405020304" pitchFamily="18" charset="0"/>
              </a:rPr>
              <a:t>corporală</a:t>
            </a:r>
            <a:r>
              <a:rPr lang="ro-RO" dirty="0">
                <a:latin typeface="Times New Roman" panose="02020603050405020304" pitchFamily="18" charset="0"/>
                <a:cs typeface="Times New Roman" panose="02020603050405020304" pitchFamily="18" charset="0"/>
              </a:rPr>
              <a:t>, spor mediu zilnic, scor de </a:t>
            </a:r>
            <a:r>
              <a:rPr lang="en-US" dirty="0" err="1">
                <a:latin typeface="Times New Roman" panose="02020603050405020304" pitchFamily="18" charset="0"/>
                <a:cs typeface="Times New Roman" panose="02020603050405020304" pitchFamily="18" charset="0"/>
              </a:rPr>
              <a:t>condiție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corporală</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con</a:t>
            </a:r>
            <a:r>
              <a:rPr lang="ro-RO" dirty="0" smtClean="0">
                <a:latin typeface="Times New Roman" panose="02020603050405020304" pitchFamily="18" charset="0"/>
                <a:cs typeface="Times New Roman" panose="02020603050405020304" pitchFamily="18" charset="0"/>
              </a:rPr>
              <a:t>s</a:t>
            </a:r>
            <a:r>
              <a:rPr lang="en-US" dirty="0" smtClean="0">
                <a:latin typeface="Times New Roman" panose="02020603050405020304" pitchFamily="18" charset="0"/>
                <a:cs typeface="Times New Roman" panose="02020603050405020304" pitchFamily="18" charset="0"/>
              </a:rPr>
              <a:t>um </a:t>
            </a:r>
            <a:r>
              <a:rPr lang="en-US" dirty="0">
                <a:latin typeface="Times New Roman" panose="02020603050405020304" pitchFamily="18" charset="0"/>
                <a:cs typeface="Times New Roman" panose="02020603050405020304" pitchFamily="18" charset="0"/>
              </a:rPr>
              <a:t>de </a:t>
            </a:r>
            <a:r>
              <a:rPr lang="en-US" dirty="0" err="1">
                <a:latin typeface="Times New Roman" panose="02020603050405020304" pitchFamily="18" charset="0"/>
                <a:cs typeface="Times New Roman" panose="02020603050405020304" pitchFamily="18" charset="0"/>
              </a:rPr>
              <a:t>hrană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și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apă</a:t>
            </a:r>
            <a:r>
              <a:rPr lang="en-US" dirty="0">
                <a:latin typeface="Times New Roman" panose="02020603050405020304" pitchFamily="18" charset="0"/>
                <a:cs typeface="Times New Roman" panose="02020603050405020304" pitchFamily="18" charset="0"/>
              </a:rPr>
              <a:t>)</a:t>
            </a:r>
            <a:r>
              <a:rPr lang="ro-RO" dirty="0">
                <a:latin typeface="Times New Roman" panose="02020603050405020304" pitchFamily="18" charset="0"/>
                <a:cs typeface="Times New Roman" panose="02020603050405020304" pitchFamily="18" charset="0"/>
              </a:rPr>
              <a:t>, analiza stării de </a:t>
            </a:r>
            <a:r>
              <a:rPr lang="ro-RO" dirty="0" smtClean="0">
                <a:latin typeface="Times New Roman" panose="02020603050405020304" pitchFamily="18" charset="0"/>
                <a:cs typeface="Times New Roman" panose="02020603050405020304" pitchFamily="18" charset="0"/>
              </a:rPr>
              <a:t>sănătate, </a:t>
            </a:r>
            <a:r>
              <a:rPr lang="en-US" dirty="0" err="1" smtClean="0">
                <a:latin typeface="Times New Roman" panose="02020603050405020304" pitchFamily="18" charset="0"/>
                <a:cs typeface="Times New Roman" panose="02020603050405020304" pitchFamily="18" charset="0"/>
              </a:rPr>
              <a:t>analiza</a:t>
            </a:r>
            <a:r>
              <a:rPr lang="ro-RO" dirty="0" smtClean="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comportamentului animalelor pe parcursul </a:t>
            </a:r>
            <a:r>
              <a:rPr lang="ro-RO" dirty="0" smtClean="0">
                <a:latin typeface="Times New Roman" panose="02020603050405020304" pitchFamily="18" charset="0"/>
                <a:cs typeface="Times New Roman" panose="02020603050405020304" pitchFamily="18" charset="0"/>
              </a:rPr>
              <a:t>îngrășării, </a:t>
            </a:r>
            <a:r>
              <a:rPr lang="en-US" dirty="0" err="1" smtClean="0">
                <a:latin typeface="Times New Roman" panose="02020603050405020304" pitchFamily="18" charset="0"/>
                <a:cs typeface="Times New Roman" panose="02020603050405020304" pitchFamily="18" charset="0"/>
              </a:rPr>
              <a:t>influența</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mediului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și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microclimatului</a:t>
            </a:r>
            <a:r>
              <a:rPr lang="ro-RO" dirty="0">
                <a:latin typeface="Times New Roman" panose="02020603050405020304" pitchFamily="18" charset="0"/>
                <a:cs typeface="Times New Roman" panose="02020603050405020304" pitchFamily="18" charset="0"/>
              </a:rPr>
              <a:t> </a:t>
            </a:r>
            <a:r>
              <a:rPr lang="ro-RO" dirty="0" smtClean="0">
                <a:latin typeface="Times New Roman" panose="02020603050405020304" pitchFamily="18" charset="0"/>
                <a:cs typeface="Times New Roman" panose="02020603050405020304" pitchFamily="18" charset="0"/>
              </a:rPr>
              <a:t>etc</a:t>
            </a:r>
            <a:r>
              <a:rPr lang="ro-RO"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algn="just"/>
            <a:r>
              <a:rPr lang="ro-RO" dirty="0" smtClean="0">
                <a:latin typeface="Times New Roman" panose="02020603050405020304" pitchFamily="18" charset="0"/>
                <a:cs typeface="Times New Roman" panose="02020603050405020304" pitchFamily="18" charset="0"/>
              </a:rPr>
              <a:t>Datele </a:t>
            </a:r>
            <a:r>
              <a:rPr lang="ro-RO" dirty="0">
                <a:latin typeface="Times New Roman" panose="02020603050405020304" pitchFamily="18" charset="0"/>
                <a:cs typeface="Times New Roman" panose="02020603050405020304" pitchFamily="18" charset="0"/>
              </a:rPr>
              <a:t>obținute în urma determinărilor efectuate au fost prelucrate conform metodologiei clasice fiecărui tip de determinare, iar ulterior acestea au fost interpretate prin comparare cu datele din literatura de specialitate.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46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16632"/>
            <a:ext cx="8712968" cy="1046440"/>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 REZULTATE OBȚINUTE</a:t>
            </a:r>
            <a:endParaRPr lang="en-US"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algn="ctr"/>
            <a:endParaRPr lang="ro-RO" sz="800"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o-RO"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3.1. </a:t>
            </a: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Analiza performanțelor de îngrășare și a parametrilor cărnii la tineretul ovin îngrășat în sistem semi-intensiv</a:t>
            </a:r>
            <a:endParaRPr lang="en-US"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51520" y="1481137"/>
            <a:ext cx="8640960" cy="4756175"/>
          </a:xfrm>
          <a:prstGeom prst="rect">
            <a:avLst/>
          </a:prstGeom>
        </p:spPr>
      </p:pic>
    </p:spTree>
    <p:extLst>
      <p:ext uri="{BB962C8B-B14F-4D97-AF65-F5344CB8AC3E}">
        <p14:creationId xmlns:p14="http://schemas.microsoft.com/office/powerpoint/2010/main" val="1920971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83568" y="692696"/>
            <a:ext cx="7705725" cy="5433020"/>
          </a:xfrm>
          <a:prstGeom prst="rect">
            <a:avLst/>
          </a:prstGeom>
        </p:spPr>
      </p:pic>
    </p:spTree>
    <p:extLst>
      <p:ext uri="{BB962C8B-B14F-4D97-AF65-F5344CB8AC3E}">
        <p14:creationId xmlns:p14="http://schemas.microsoft.com/office/powerpoint/2010/main" val="4190084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39552" y="188640"/>
            <a:ext cx="8136904" cy="6285507"/>
          </a:xfrm>
          <a:prstGeom prst="rect">
            <a:avLst/>
          </a:prstGeom>
        </p:spPr>
      </p:pic>
    </p:spTree>
    <p:extLst>
      <p:ext uri="{BB962C8B-B14F-4D97-AF65-F5344CB8AC3E}">
        <p14:creationId xmlns:p14="http://schemas.microsoft.com/office/powerpoint/2010/main" val="762623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27584" y="188641"/>
            <a:ext cx="7591425" cy="6480720"/>
          </a:xfrm>
          <a:prstGeom prst="rect">
            <a:avLst/>
          </a:prstGeom>
        </p:spPr>
      </p:pic>
    </p:spTree>
    <p:extLst>
      <p:ext uri="{BB962C8B-B14F-4D97-AF65-F5344CB8AC3E}">
        <p14:creationId xmlns:p14="http://schemas.microsoft.com/office/powerpoint/2010/main" val="941020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11560" y="71437"/>
            <a:ext cx="7920879" cy="6525915"/>
          </a:xfrm>
          <a:prstGeom prst="rect">
            <a:avLst/>
          </a:prstGeom>
        </p:spPr>
      </p:pic>
    </p:spTree>
    <p:extLst>
      <p:ext uri="{BB962C8B-B14F-4D97-AF65-F5344CB8AC3E}">
        <p14:creationId xmlns:p14="http://schemas.microsoft.com/office/powerpoint/2010/main" val="806700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188640"/>
            <a:ext cx="8568952" cy="3323987"/>
          </a:xfrm>
          <a:prstGeom prst="rect">
            <a:avLst/>
          </a:prstGeom>
          <a:noFill/>
        </p:spPr>
        <p:txBody>
          <a:bodyPr wrap="square" rtlCol="0">
            <a:spAutoFit/>
          </a:bodyPr>
          <a:lstStyle/>
          <a:p>
            <a:pPr algn="just"/>
            <a:r>
              <a:rPr lang="ro-RO" sz="1500" dirty="0">
                <a:latin typeface="Times New Roman" panose="02020603050405020304" pitchFamily="18" charset="0"/>
                <a:cs typeface="Times New Roman" panose="02020603050405020304" pitchFamily="18" charset="0"/>
              </a:rPr>
              <a:t>Rezultatele testului ANOVA arată că există diferențe semnificative între loturi (p &lt; 0,05) în ce privește greutatea corporală finală (F = 3.97, p = 0.0118). Testul </a:t>
            </a:r>
            <a:r>
              <a:rPr lang="ro-RO" sz="1500" dirty="0" err="1">
                <a:latin typeface="Times New Roman" panose="02020603050405020304" pitchFamily="18" charset="0"/>
                <a:cs typeface="Times New Roman" panose="02020603050405020304" pitchFamily="18" charset="0"/>
              </a:rPr>
              <a:t>Tukey</a:t>
            </a:r>
            <a:r>
              <a:rPr lang="ro-RO" sz="1500" dirty="0">
                <a:latin typeface="Times New Roman" panose="02020603050405020304" pitchFamily="18" charset="0"/>
                <a:cs typeface="Times New Roman" panose="02020603050405020304" pitchFamily="18" charset="0"/>
              </a:rPr>
              <a:t> HSD indică faptul că singura diferență semnificativă statistic (p&lt;0,05) se observă între lotul martor și lotul 4 experimental, unde media greutății finale este mai mare la lotul 4 (37,06 kg) față de lotul 1 martor (35,34 kg). Loturile 2 și 3 experimentale prezintă valori intermediare, fără diferențe semnificative față de martor.</a:t>
            </a:r>
            <a:endParaRPr lang="en-US" sz="1500" dirty="0">
              <a:latin typeface="Times New Roman" panose="02020603050405020304" pitchFamily="18" charset="0"/>
              <a:cs typeface="Times New Roman" panose="02020603050405020304" pitchFamily="18" charset="0"/>
            </a:endParaRPr>
          </a:p>
          <a:p>
            <a:pPr algn="just"/>
            <a:r>
              <a:rPr lang="ro-RO" sz="1500" dirty="0">
                <a:latin typeface="Times New Roman" panose="02020603050405020304" pitchFamily="18" charset="0"/>
                <a:cs typeface="Times New Roman" panose="02020603050405020304" pitchFamily="18" charset="0"/>
              </a:rPr>
              <a:t>Valorile sporului mediu zilnic pe întreaga perioadă de îngrășare prezintă diferențe evidente între loturi, de la 165,58 g/zi la lotul martor până la 180,98 g/zi la lotul 4 experimental (Figura 1). Analiza varianței (ANOVA, p &lt; 0,05) a indicat că diferențele între loturi sunt semnificative statistic, iar testul </a:t>
            </a:r>
            <a:r>
              <a:rPr lang="ro-RO" sz="1500" dirty="0" err="1">
                <a:latin typeface="Times New Roman" panose="02020603050405020304" pitchFamily="18" charset="0"/>
                <a:cs typeface="Times New Roman" panose="02020603050405020304" pitchFamily="18" charset="0"/>
              </a:rPr>
              <a:t>Tukey</a:t>
            </a:r>
            <a:r>
              <a:rPr lang="ro-RO" sz="1500" dirty="0">
                <a:latin typeface="Times New Roman" panose="02020603050405020304" pitchFamily="18" charset="0"/>
                <a:cs typeface="Times New Roman" panose="02020603050405020304" pitchFamily="18" charset="0"/>
              </a:rPr>
              <a:t> HSD a arătat că Lotul 4 experimental se deosebește semnificativ de lotul martor, în timp ce loturile 2 și 3 nu prezintă diferențe semnificative.</a:t>
            </a:r>
            <a:endParaRPr lang="en-US" sz="1500" dirty="0">
              <a:latin typeface="Times New Roman" panose="02020603050405020304" pitchFamily="18" charset="0"/>
              <a:cs typeface="Times New Roman" panose="02020603050405020304" pitchFamily="18" charset="0"/>
            </a:endParaRPr>
          </a:p>
          <a:p>
            <a:pPr algn="just"/>
            <a:r>
              <a:rPr lang="ro-RO" sz="1500" dirty="0">
                <a:latin typeface="Times New Roman" panose="02020603050405020304" pitchFamily="18" charset="0"/>
                <a:cs typeface="Times New Roman" panose="02020603050405020304" pitchFamily="18" charset="0"/>
              </a:rPr>
              <a:t>Creșterea sporului de la lotul martor la cele experimentale reflectă efectul pozitiv al îmbunătățirii pajiștilor și al rațiilor echilibrate asupra eficienței conversiei furajere. În special, Lotul 4, care a beneficiat de masă verde de calitate superioară, a realizat un spor zilnic cu aproximativ 9,3% mai mare față de martor, confirmând corelația directă dintre calitatea pajiștii și performanța de creștere</a:t>
            </a:r>
            <a:r>
              <a:rPr lang="ro-RO" sz="1500" dirty="0" smtClean="0">
                <a:latin typeface="Times New Roman" panose="02020603050405020304" pitchFamily="18" charset="0"/>
                <a:cs typeface="Times New Roman" panose="02020603050405020304" pitchFamily="18" charset="0"/>
              </a:rPr>
              <a:t>.</a:t>
            </a:r>
            <a:endParaRPr lang="en-US" sz="15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1784331" y="3512626"/>
            <a:ext cx="5647345" cy="3156733"/>
          </a:xfrm>
          <a:prstGeom prst="rect">
            <a:avLst/>
          </a:prstGeom>
        </p:spPr>
      </p:pic>
    </p:spTree>
    <p:extLst>
      <p:ext uri="{BB962C8B-B14F-4D97-AF65-F5344CB8AC3E}">
        <p14:creationId xmlns:p14="http://schemas.microsoft.com/office/powerpoint/2010/main" val="4125956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9788" y="0"/>
            <a:ext cx="3044423" cy="507831"/>
          </a:xfrm>
          <a:prstGeom prst="rect">
            <a:avLst/>
          </a:prstGeom>
        </p:spPr>
        <p:txBody>
          <a:bodyPr wrap="none">
            <a:spAutoFit/>
          </a:bodyPr>
          <a:lstStyle/>
          <a:p>
            <a:pPr indent="457200" algn="just">
              <a:lnSpc>
                <a:spcPct val="150000"/>
              </a:lnSpc>
              <a:spcAft>
                <a:spcPts val="600"/>
              </a:spcAft>
            </a:pPr>
            <a:r>
              <a:rPr lang="ro-RO" b="1" i="1" dirty="0">
                <a:latin typeface="Times New Roman" panose="02020603050405020304" pitchFamily="18" charset="0"/>
                <a:ea typeface="Calibri" panose="020F0502020204030204" pitchFamily="34" charset="0"/>
                <a:cs typeface="Times New Roman" panose="02020603050405020304" pitchFamily="18" charset="0"/>
              </a:rPr>
              <a:t>3.1.2. </a:t>
            </a:r>
            <a:r>
              <a:rPr lang="ro-RO"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Consumul specific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611560" y="404664"/>
            <a:ext cx="7920880" cy="6048672"/>
          </a:xfrm>
          <a:prstGeom prst="rect">
            <a:avLst/>
          </a:prstGeom>
        </p:spPr>
      </p:pic>
    </p:spTree>
    <p:extLst>
      <p:ext uri="{BB962C8B-B14F-4D97-AF65-F5344CB8AC3E}">
        <p14:creationId xmlns:p14="http://schemas.microsoft.com/office/powerpoint/2010/main" val="1084034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1680" y="116632"/>
            <a:ext cx="5904656" cy="388696"/>
          </a:xfrm>
          <a:prstGeom prst="rect">
            <a:avLst/>
          </a:prstGeom>
        </p:spPr>
        <p:txBody>
          <a:bodyPr wrap="square">
            <a:spAutoFit/>
          </a:bodyPr>
          <a:lstStyle/>
          <a:p>
            <a:pPr indent="457200" algn="just">
              <a:lnSpc>
                <a:spcPct val="107000"/>
              </a:lnSpc>
              <a:spcAft>
                <a:spcPts val="1200"/>
              </a:spcAft>
            </a:pPr>
            <a:r>
              <a:rPr lang="ro-RO" b="1" i="1" dirty="0">
                <a:latin typeface="Times New Roman" panose="02020603050405020304" pitchFamily="18" charset="0"/>
                <a:ea typeface="Calibri" panose="020F0502020204030204" pitchFamily="34" charset="0"/>
                <a:cs typeface="Times New Roman" panose="02020603050405020304" pitchFamily="18" charset="0"/>
              </a:rPr>
              <a:t>3.1.3. Aprecierea stării de îngrășare pe animalul viu</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323528" y="620688"/>
            <a:ext cx="8424936" cy="4181475"/>
          </a:xfrm>
          <a:prstGeom prst="rect">
            <a:avLst/>
          </a:prstGeom>
        </p:spPr>
      </p:pic>
      <p:pic>
        <p:nvPicPr>
          <p:cNvPr id="4" name="Picture 3"/>
          <p:cNvPicPr>
            <a:picLocks noChangeAspect="1"/>
          </p:cNvPicPr>
          <p:nvPr/>
        </p:nvPicPr>
        <p:blipFill>
          <a:blip r:embed="rId3"/>
          <a:stretch>
            <a:fillRect/>
          </a:stretch>
        </p:blipFill>
        <p:spPr>
          <a:xfrm>
            <a:off x="467544" y="4917523"/>
            <a:ext cx="8280920" cy="1514475"/>
          </a:xfrm>
          <a:prstGeom prst="rect">
            <a:avLst/>
          </a:prstGeom>
        </p:spPr>
      </p:pic>
    </p:spTree>
    <p:extLst>
      <p:ext uri="{BB962C8B-B14F-4D97-AF65-F5344CB8AC3E}">
        <p14:creationId xmlns:p14="http://schemas.microsoft.com/office/powerpoint/2010/main" val="143807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15816" y="0"/>
            <a:ext cx="3089307" cy="507831"/>
          </a:xfrm>
          <a:prstGeom prst="rect">
            <a:avLst/>
          </a:prstGeom>
        </p:spPr>
        <p:txBody>
          <a:bodyPr wrap="none">
            <a:spAutoFit/>
          </a:bodyPr>
          <a:lstStyle/>
          <a:p>
            <a:pPr indent="457200" algn="just">
              <a:lnSpc>
                <a:spcPct val="150000"/>
              </a:lnSpc>
              <a:spcAft>
                <a:spcPts val="0"/>
              </a:spcAft>
            </a:pPr>
            <a:r>
              <a:rPr lang="ro-RO" b="1" i="1" dirty="0">
                <a:latin typeface="Times New Roman" panose="02020603050405020304" pitchFamily="18" charset="0"/>
                <a:ea typeface="Calibri" panose="020F0502020204030204" pitchFamily="34" charset="0"/>
                <a:cs typeface="Times New Roman" panose="02020603050405020304" pitchFamily="18" charset="0"/>
              </a:rPr>
              <a:t>3.1.4. </a:t>
            </a:r>
            <a:r>
              <a:rPr lang="ro-RO"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Parametrii carcasei</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251520" y="692696"/>
            <a:ext cx="8496944" cy="3990975"/>
          </a:xfrm>
          <a:prstGeom prst="rect">
            <a:avLst/>
          </a:prstGeom>
        </p:spPr>
      </p:pic>
      <p:pic>
        <p:nvPicPr>
          <p:cNvPr id="4" name="Picture 3"/>
          <p:cNvPicPr>
            <a:picLocks noChangeAspect="1"/>
          </p:cNvPicPr>
          <p:nvPr/>
        </p:nvPicPr>
        <p:blipFill>
          <a:blip r:embed="rId3"/>
          <a:stretch>
            <a:fillRect/>
          </a:stretch>
        </p:blipFill>
        <p:spPr>
          <a:xfrm>
            <a:off x="323528" y="4682454"/>
            <a:ext cx="8496944" cy="2095500"/>
          </a:xfrm>
          <a:prstGeom prst="rect">
            <a:avLst/>
          </a:prstGeom>
        </p:spPr>
      </p:pic>
    </p:spTree>
    <p:extLst>
      <p:ext uri="{BB962C8B-B14F-4D97-AF65-F5344CB8AC3E}">
        <p14:creationId xmlns:p14="http://schemas.microsoft.com/office/powerpoint/2010/main" val="118861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88640"/>
            <a:ext cx="8352928" cy="646331"/>
          </a:xfrm>
          <a:prstGeom prst="rect">
            <a:avLst/>
          </a:prstGeom>
        </p:spPr>
        <p:txBody>
          <a:bodyPr wrap="square">
            <a:spAutoFit/>
          </a:bodyPr>
          <a:lstStyle/>
          <a:p>
            <a:pPr algn="just"/>
            <a:r>
              <a:rPr lang="ro-RO"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3.2. Evaluarea </a:t>
            </a: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productivității pajiștilor și a calității furajelor din variantele experimentale</a:t>
            </a:r>
          </a:p>
        </p:txBody>
      </p:sp>
      <p:pic>
        <p:nvPicPr>
          <p:cNvPr id="4" name="Picture 3"/>
          <p:cNvPicPr>
            <a:picLocks noChangeAspect="1"/>
          </p:cNvPicPr>
          <p:nvPr/>
        </p:nvPicPr>
        <p:blipFill>
          <a:blip r:embed="rId2"/>
          <a:stretch>
            <a:fillRect/>
          </a:stretch>
        </p:blipFill>
        <p:spPr>
          <a:xfrm>
            <a:off x="467544" y="834971"/>
            <a:ext cx="8280920" cy="5690373"/>
          </a:xfrm>
          <a:prstGeom prst="rect">
            <a:avLst/>
          </a:prstGeom>
        </p:spPr>
      </p:pic>
    </p:spTree>
    <p:extLst>
      <p:ext uri="{BB962C8B-B14F-4D97-AF65-F5344CB8AC3E}">
        <p14:creationId xmlns:p14="http://schemas.microsoft.com/office/powerpoint/2010/main" val="354695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95537" y="471487"/>
            <a:ext cx="8208912" cy="5915025"/>
          </a:xfrm>
          <a:prstGeom prst="rect">
            <a:avLst/>
          </a:prstGeom>
        </p:spPr>
      </p:pic>
    </p:spTree>
    <p:extLst>
      <p:ext uri="{BB962C8B-B14F-4D97-AF65-F5344CB8AC3E}">
        <p14:creationId xmlns:p14="http://schemas.microsoft.com/office/powerpoint/2010/main" val="23760991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9552" y="260648"/>
            <a:ext cx="7992888" cy="6336704"/>
          </a:xfrm>
          <a:prstGeom prst="rect">
            <a:avLst/>
          </a:prstGeom>
        </p:spPr>
      </p:pic>
    </p:spTree>
    <p:extLst>
      <p:ext uri="{BB962C8B-B14F-4D97-AF65-F5344CB8AC3E}">
        <p14:creationId xmlns:p14="http://schemas.microsoft.com/office/powerpoint/2010/main" val="435748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5536" y="188640"/>
            <a:ext cx="8280920" cy="6408712"/>
          </a:xfrm>
          <a:prstGeom prst="rect">
            <a:avLst/>
          </a:prstGeom>
        </p:spPr>
      </p:pic>
    </p:spTree>
    <p:extLst>
      <p:ext uri="{BB962C8B-B14F-4D97-AF65-F5344CB8AC3E}">
        <p14:creationId xmlns:p14="http://schemas.microsoft.com/office/powerpoint/2010/main" val="32557205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3528" y="188640"/>
            <a:ext cx="8424936" cy="6457950"/>
          </a:xfrm>
          <a:prstGeom prst="rect">
            <a:avLst/>
          </a:prstGeom>
        </p:spPr>
      </p:pic>
    </p:spTree>
    <p:extLst>
      <p:ext uri="{BB962C8B-B14F-4D97-AF65-F5344CB8AC3E}">
        <p14:creationId xmlns:p14="http://schemas.microsoft.com/office/powerpoint/2010/main" val="34810983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16632"/>
            <a:ext cx="8424936" cy="1200329"/>
          </a:xfrm>
          <a:prstGeom prst="rect">
            <a:avLst/>
          </a:prstGeom>
        </p:spPr>
        <p:txBody>
          <a:bodyPr wrap="square">
            <a:spAutoFit/>
          </a:bodyPr>
          <a:lstStyle/>
          <a:p>
            <a:pPr algn="just"/>
            <a:r>
              <a:rPr lang="ro-RO"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3.3. Analiza </a:t>
            </a: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gradului de bunăstare a tineretului ovin îngrășat </a:t>
            </a:r>
            <a:r>
              <a:rPr lang="ro-RO"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îngrășat</a:t>
            </a: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în sistem semi-intensiv (parazitism gastrointestinal, rate de mortalitate și sacrificări de necesitate, însușiri de fitness)</a:t>
            </a:r>
            <a:endParaRPr lang="en-US"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algn="just"/>
            <a:endPar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179512" y="961458"/>
            <a:ext cx="8424936" cy="2520280"/>
          </a:xfrm>
          <a:prstGeom prst="rect">
            <a:avLst/>
          </a:prstGeom>
        </p:spPr>
      </p:pic>
      <p:pic>
        <p:nvPicPr>
          <p:cNvPr id="5" name="Picture 4"/>
          <p:cNvPicPr>
            <a:picLocks noChangeAspect="1"/>
          </p:cNvPicPr>
          <p:nvPr/>
        </p:nvPicPr>
        <p:blipFill>
          <a:blip r:embed="rId3"/>
          <a:stretch>
            <a:fillRect/>
          </a:stretch>
        </p:blipFill>
        <p:spPr>
          <a:xfrm>
            <a:off x="755576" y="3501008"/>
            <a:ext cx="7488832" cy="3192016"/>
          </a:xfrm>
          <a:prstGeom prst="rect">
            <a:avLst/>
          </a:prstGeom>
        </p:spPr>
      </p:pic>
    </p:spTree>
    <p:extLst>
      <p:ext uri="{BB962C8B-B14F-4D97-AF65-F5344CB8AC3E}">
        <p14:creationId xmlns:p14="http://schemas.microsoft.com/office/powerpoint/2010/main" val="26026677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27584" y="116633"/>
            <a:ext cx="7344816" cy="3240360"/>
          </a:xfrm>
          <a:prstGeom prst="rect">
            <a:avLst/>
          </a:prstGeom>
        </p:spPr>
      </p:pic>
      <p:pic>
        <p:nvPicPr>
          <p:cNvPr id="3" name="Picture 2"/>
          <p:cNvPicPr>
            <a:picLocks noChangeAspect="1"/>
          </p:cNvPicPr>
          <p:nvPr/>
        </p:nvPicPr>
        <p:blipFill>
          <a:blip r:embed="rId3"/>
          <a:stretch>
            <a:fillRect/>
          </a:stretch>
        </p:blipFill>
        <p:spPr>
          <a:xfrm>
            <a:off x="827584" y="3501008"/>
            <a:ext cx="7344816" cy="3165351"/>
          </a:xfrm>
          <a:prstGeom prst="rect">
            <a:avLst/>
          </a:prstGeom>
        </p:spPr>
      </p:pic>
    </p:spTree>
    <p:extLst>
      <p:ext uri="{BB962C8B-B14F-4D97-AF65-F5344CB8AC3E}">
        <p14:creationId xmlns:p14="http://schemas.microsoft.com/office/powerpoint/2010/main" val="1268601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55576" y="260648"/>
            <a:ext cx="7416823" cy="3672408"/>
          </a:xfrm>
          <a:prstGeom prst="rect">
            <a:avLst/>
          </a:prstGeom>
        </p:spPr>
      </p:pic>
      <p:pic>
        <p:nvPicPr>
          <p:cNvPr id="3" name="Picture 2"/>
          <p:cNvPicPr>
            <a:picLocks noChangeAspect="1"/>
          </p:cNvPicPr>
          <p:nvPr/>
        </p:nvPicPr>
        <p:blipFill>
          <a:blip r:embed="rId3"/>
          <a:stretch>
            <a:fillRect/>
          </a:stretch>
        </p:blipFill>
        <p:spPr>
          <a:xfrm>
            <a:off x="395536" y="4221088"/>
            <a:ext cx="8208912" cy="1656184"/>
          </a:xfrm>
          <a:prstGeom prst="rect">
            <a:avLst/>
          </a:prstGeom>
        </p:spPr>
      </p:pic>
    </p:spTree>
    <p:extLst>
      <p:ext uri="{BB962C8B-B14F-4D97-AF65-F5344CB8AC3E}">
        <p14:creationId xmlns:p14="http://schemas.microsoft.com/office/powerpoint/2010/main" val="2656517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2818" y="116632"/>
            <a:ext cx="1518364" cy="369332"/>
          </a:xfrm>
          <a:prstGeom prst="rect">
            <a:avLst/>
          </a:prstGeom>
        </p:spPr>
        <p:txBody>
          <a:bodyPr wrap="none">
            <a:spAutoFit/>
          </a:bodyPr>
          <a:lstStyle/>
          <a:p>
            <a:pPr algn="ctr">
              <a:spcAft>
                <a:spcPts val="0"/>
              </a:spcAft>
            </a:pPr>
            <a:r>
              <a:rPr lang="ro-RO" b="1" dirty="0">
                <a:solidFill>
                  <a:srgbClr val="0070C0"/>
                </a:solidFill>
                <a:latin typeface="Times New Roman" panose="02020603050405020304" pitchFamily="18" charset="0"/>
                <a:cs typeface="Times New Roman" panose="02020603050405020304" pitchFamily="18" charset="0"/>
              </a:rPr>
              <a:t>CONCLUZII</a:t>
            </a:r>
          </a:p>
        </p:txBody>
      </p:sp>
      <p:pic>
        <p:nvPicPr>
          <p:cNvPr id="4" name="Picture 3"/>
          <p:cNvPicPr>
            <a:picLocks noChangeAspect="1"/>
          </p:cNvPicPr>
          <p:nvPr/>
        </p:nvPicPr>
        <p:blipFill>
          <a:blip r:embed="rId2"/>
          <a:stretch>
            <a:fillRect/>
          </a:stretch>
        </p:blipFill>
        <p:spPr>
          <a:xfrm>
            <a:off x="539552" y="714374"/>
            <a:ext cx="8064896" cy="5882977"/>
          </a:xfrm>
          <a:prstGeom prst="rect">
            <a:avLst/>
          </a:prstGeom>
        </p:spPr>
      </p:pic>
    </p:spTree>
    <p:extLst>
      <p:ext uri="{BB962C8B-B14F-4D97-AF65-F5344CB8AC3E}">
        <p14:creationId xmlns:p14="http://schemas.microsoft.com/office/powerpoint/2010/main" val="886516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539552" y="404664"/>
            <a:ext cx="7992887" cy="5904656"/>
          </a:xfrm>
          <a:prstGeom prst="rect">
            <a:avLst/>
          </a:prstGeom>
        </p:spPr>
      </p:pic>
    </p:spTree>
    <p:extLst>
      <p:ext uri="{BB962C8B-B14F-4D97-AF65-F5344CB8AC3E}">
        <p14:creationId xmlns:p14="http://schemas.microsoft.com/office/powerpoint/2010/main" val="188420418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1397</TotalTime>
  <Words>1151</Words>
  <Application>Microsoft Office PowerPoint</Application>
  <PresentationFormat>On-screen Show (4:3)</PresentationFormat>
  <Paragraphs>74</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Times New Roman</vt:lpstr>
      <vt:lpstr>Trebuchet MS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Raducuta Ion</cp:lastModifiedBy>
  <cp:revision>149</cp:revision>
  <dcterms:created xsi:type="dcterms:W3CDTF">2019-11-05T21:23:16Z</dcterms:created>
  <dcterms:modified xsi:type="dcterms:W3CDTF">2025-10-14T14:16:59Z</dcterms:modified>
</cp:coreProperties>
</file>