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150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37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82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965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901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443491" y="2824270"/>
            <a:ext cx="3125766" cy="264445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89182" y="2821491"/>
            <a:ext cx="3125652" cy="2637371"/>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793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983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680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615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8/4/2025</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373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4694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8/4/2025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24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8/4/2025</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952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2.bin"/><Relationship Id="rId1" Type="http://schemas.openxmlformats.org/officeDocument/2006/relationships/slideLayout" Target="../slideLayouts/slideLayout7.xml"/><Relationship Id="rId5" Type="http://schemas.openxmlformats.org/officeDocument/2006/relationships/image" Target="../media/image10.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0DA73392-6F31-10FA-B994-D4037BA6D2D6}"/>
              </a:ext>
            </a:extLst>
          </p:cNvPr>
          <p:cNvSpPr>
            <a:spLocks noGrp="1"/>
          </p:cNvSpPr>
          <p:nvPr>
            <p:ph type="subTitle" idx="1"/>
          </p:nvPr>
        </p:nvSpPr>
        <p:spPr>
          <a:xfrm>
            <a:off x="764241" y="1801907"/>
            <a:ext cx="7797053" cy="1398073"/>
          </a:xfrm>
        </p:spPr>
        <p:txBody>
          <a:bodyPr>
            <a:noAutofit/>
          </a:bodyPr>
          <a:lstStyle/>
          <a:p>
            <a:pPr algn="ctr"/>
            <a:r>
              <a:rPr lang="ro-RO" sz="1800" b="1" kern="0" dirty="0">
                <a:effectLst/>
                <a:latin typeface="Times New Roman" panose="02020603050405020304" pitchFamily="18" charset="0"/>
                <a:ea typeface="Times New Roman" panose="02020603050405020304" pitchFamily="18" charset="0"/>
              </a:rPr>
              <a:t>CERCETĂRI PRIVIND CREAREA UNOR POPULAȚII ROMÂNEȘTI DE OVINE SPECIALIZATE PENTRU PRODUCȚIA DE CARNE PRIN ÎNCRUCIȘAREA RASELOR FRANȚUZEȘTI, VENDEEN RESPECTIV BLANCHE DU MASSIF CENTRAL CU OILE LOCALE DIN REGIUNEA DE NORD-EST A ROMÂNIEI</a:t>
            </a:r>
            <a:endParaRPr lang="ro-RO" sz="1800" dirty="0"/>
          </a:p>
        </p:txBody>
      </p:sp>
      <p:sp>
        <p:nvSpPr>
          <p:cNvPr id="5" name="CasetăText 4">
            <a:extLst>
              <a:ext uri="{FF2B5EF4-FFF2-40B4-BE49-F238E27FC236}">
                <a16:creationId xmlns:a16="http://schemas.microsoft.com/office/drawing/2014/main" id="{EC7D67B6-C68B-0260-AA71-539562618526}"/>
              </a:ext>
            </a:extLst>
          </p:cNvPr>
          <p:cNvSpPr txBox="1"/>
          <p:nvPr/>
        </p:nvSpPr>
        <p:spPr>
          <a:xfrm>
            <a:off x="1517276" y="168292"/>
            <a:ext cx="6945406" cy="1288751"/>
          </a:xfrm>
          <a:prstGeom prst="rect">
            <a:avLst/>
          </a:prstGeom>
          <a:noFill/>
        </p:spPr>
        <p:txBody>
          <a:bodyPr wrap="square">
            <a:spAutoFit/>
          </a:bodyPr>
          <a:lstStyle/>
          <a:p>
            <a:pPr algn="ctr">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PLANUL SECTORIAL AL MINISTERULUI AGRICULTURII ȘI DEZVOLTĂRII RURALE "AGRICULTURA ȘI DEZVOLTARE RURALA - ADER 2020"</a:t>
            </a:r>
            <a:endParaRPr lang="ro-RO" sz="1400" dirty="0">
              <a:solidFill>
                <a:srgbClr val="000000"/>
              </a:solidFill>
              <a:effectLst/>
              <a:latin typeface="Arial" panose="020B0604020202020204" pitchFamily="34" charset="0"/>
              <a:ea typeface="Calibri" panose="020F0502020204030204" pitchFamily="34" charset="0"/>
            </a:endParaRPr>
          </a:p>
        </p:txBody>
      </p:sp>
      <p:sp>
        <p:nvSpPr>
          <p:cNvPr id="7" name="CasetăText 6">
            <a:extLst>
              <a:ext uri="{FF2B5EF4-FFF2-40B4-BE49-F238E27FC236}">
                <a16:creationId xmlns:a16="http://schemas.microsoft.com/office/drawing/2014/main" id="{C1B342A0-A0A6-92B6-2199-9BAE90298A9E}"/>
              </a:ext>
            </a:extLst>
          </p:cNvPr>
          <p:cNvSpPr txBox="1"/>
          <p:nvPr/>
        </p:nvSpPr>
        <p:spPr>
          <a:xfrm>
            <a:off x="764241" y="4343123"/>
            <a:ext cx="4576482" cy="498342"/>
          </a:xfrm>
          <a:prstGeom prst="rect">
            <a:avLst/>
          </a:prstGeom>
          <a:noFill/>
        </p:spPr>
        <p:txBody>
          <a:bodyPr wrap="square">
            <a:spAutoFit/>
          </a:bodyPr>
          <a:lstStyle/>
          <a:p>
            <a:pPr algn="just">
              <a:lnSpc>
                <a:spcPct val="150000"/>
              </a:lnSpc>
            </a:pPr>
            <a:r>
              <a:rPr lang="ro-RO" sz="2000" b="1" dirty="0">
                <a:solidFill>
                  <a:srgbClr val="000000"/>
                </a:solidFill>
                <a:effectLst/>
                <a:latin typeface="Times New Roman" panose="02020603050405020304" pitchFamily="18" charset="0"/>
                <a:ea typeface="Calibri" panose="020F0502020204030204" pitchFamily="34" charset="0"/>
              </a:rPr>
              <a:t>COD PROIECT: </a:t>
            </a:r>
            <a:r>
              <a:rPr lang="en-GB" sz="2000" b="1" dirty="0">
                <a:solidFill>
                  <a:srgbClr val="000000"/>
                </a:solidFill>
                <a:effectLst/>
                <a:latin typeface="Times New Roman" panose="02020603050405020304" pitchFamily="18" charset="0"/>
                <a:ea typeface="Calibri" panose="020F0502020204030204" pitchFamily="34" charset="0"/>
              </a:rPr>
              <a:t>ADER </a:t>
            </a:r>
            <a:r>
              <a:rPr lang="ro-RO" sz="2000" b="1" dirty="0">
                <a:solidFill>
                  <a:srgbClr val="000000"/>
                </a:solidFill>
                <a:effectLst/>
                <a:latin typeface="Times New Roman" panose="02020603050405020304" pitchFamily="18" charset="0"/>
                <a:ea typeface="Calibri" panose="020F0502020204030204" pitchFamily="34" charset="0"/>
              </a:rPr>
              <a:t>7</a:t>
            </a:r>
            <a:r>
              <a:rPr lang="en-GB" sz="2000" b="1" dirty="0">
                <a:solidFill>
                  <a:srgbClr val="000000"/>
                </a:solidFill>
                <a:effectLst/>
                <a:latin typeface="Times New Roman" panose="02020603050405020304" pitchFamily="18" charset="0"/>
                <a:ea typeface="Calibri" panose="020F0502020204030204" pitchFamily="34" charset="0"/>
              </a:rPr>
              <a:t>.</a:t>
            </a:r>
            <a:r>
              <a:rPr lang="ro-RO" sz="2000" b="1" dirty="0">
                <a:solidFill>
                  <a:srgbClr val="000000"/>
                </a:solidFill>
                <a:effectLst/>
                <a:latin typeface="Times New Roman" panose="02020603050405020304" pitchFamily="18" charset="0"/>
                <a:ea typeface="Calibri" panose="020F0502020204030204" pitchFamily="34" charset="0"/>
              </a:rPr>
              <a:t>1</a:t>
            </a:r>
            <a:r>
              <a:rPr lang="en-GB" sz="2000" b="1" dirty="0">
                <a:solidFill>
                  <a:srgbClr val="000000"/>
                </a:solidFill>
                <a:effectLst/>
                <a:latin typeface="Times New Roman" panose="02020603050405020304" pitchFamily="18" charset="0"/>
                <a:ea typeface="Calibri" panose="020F0502020204030204" pitchFamily="34" charset="0"/>
              </a:rPr>
              <a:t>.</a:t>
            </a:r>
            <a:r>
              <a:rPr lang="ro-RO" sz="2000" b="1" dirty="0">
                <a:solidFill>
                  <a:srgbClr val="000000"/>
                </a:solidFill>
                <a:effectLst/>
                <a:latin typeface="Times New Roman" panose="02020603050405020304" pitchFamily="18" charset="0"/>
                <a:ea typeface="Calibri" panose="020F0502020204030204" pitchFamily="34" charset="0"/>
              </a:rPr>
              <a:t>6</a:t>
            </a:r>
            <a:endParaRPr lang="ro-RO" sz="2000" dirty="0">
              <a:effectLst/>
              <a:latin typeface="Arial" panose="020B0604020202020204" pitchFamily="34" charset="0"/>
              <a:ea typeface="Times New Roman" panose="02020603050405020304" pitchFamily="18" charset="0"/>
            </a:endParaRPr>
          </a:p>
        </p:txBody>
      </p:sp>
      <p:pic>
        <p:nvPicPr>
          <p:cNvPr id="8" name="Picture 2" descr="antet-ro">
            <a:extLst>
              <a:ext uri="{FF2B5EF4-FFF2-40B4-BE49-F238E27FC236}">
                <a16:creationId xmlns:a16="http://schemas.microsoft.com/office/drawing/2014/main" id="{FA9075D8-A2DF-FE88-8F8B-55FA007675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92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2AE9FED-2FCB-419D-9EB1-EE28061E44DF}"/>
              </a:ext>
            </a:extLst>
          </p:cNvPr>
          <p:cNvSpPr txBox="1"/>
          <p:nvPr/>
        </p:nvSpPr>
        <p:spPr>
          <a:xfrm>
            <a:off x="188261" y="1341671"/>
            <a:ext cx="8659904" cy="3956789"/>
          </a:xfrm>
          <a:prstGeom prst="rect">
            <a:avLst/>
          </a:prstGeom>
          <a:noFill/>
        </p:spPr>
        <p:txBody>
          <a:bodyPr wrap="square">
            <a:spAutoFit/>
          </a:bodyPr>
          <a:lstStyle/>
          <a:p>
            <a:pPr>
              <a:lnSpc>
                <a:spcPct val="150000"/>
              </a:lnSpc>
            </a:pPr>
            <a:r>
              <a:rPr lang="ro-RO" sz="2000" b="1" dirty="0">
                <a:effectLst/>
                <a:latin typeface="Arial" panose="020B0604020202020204" pitchFamily="34" charset="0"/>
                <a:ea typeface="Times New Roman" panose="02020603050405020304" pitchFamily="18" charset="0"/>
                <a:cs typeface="Arial" panose="020B0604020202020204" pitchFamily="34" charset="0"/>
              </a:rPr>
              <a:t>Coordonator: </a:t>
            </a:r>
            <a:r>
              <a:rPr lang="ro-RO" sz="2000" dirty="0">
                <a:effectLst/>
                <a:latin typeface="Arial" panose="020B0604020202020204" pitchFamily="34" charset="0"/>
                <a:ea typeface="Times New Roman" panose="02020603050405020304" pitchFamily="18" charset="0"/>
                <a:cs typeface="Arial" panose="020B0604020202020204" pitchFamily="34" charset="0"/>
              </a:rPr>
              <a:t>SCDCOC SECUIENI-BACĂU</a:t>
            </a:r>
          </a:p>
          <a:p>
            <a:pPr>
              <a:lnSpc>
                <a:spcPct val="150000"/>
              </a:lnSpc>
            </a:pPr>
            <a:r>
              <a:rPr lang="ro-RO" sz="2000" b="1" dirty="0">
                <a:effectLst/>
                <a:latin typeface="Arial" panose="020B0604020202020204" pitchFamily="34" charset="0"/>
                <a:ea typeface="Times New Roman" panose="02020603050405020304" pitchFamily="18" charset="0"/>
                <a:cs typeface="Arial" panose="020B0604020202020204" pitchFamily="34" charset="0"/>
              </a:rPr>
              <a:t>Partener: </a:t>
            </a:r>
            <a:r>
              <a:rPr lang="ro-RO" sz="2000" b="0" i="0" dirty="0">
                <a:effectLst/>
                <a:latin typeface="Open Sans" panose="020B0606030504020204" pitchFamily="34" charset="0"/>
              </a:rPr>
              <a:t>Universitatea de Științele Vieții “Ion Ionescu de la Brad” din </a:t>
            </a:r>
            <a:r>
              <a:rPr lang="ro-RO" sz="2000" b="0" i="0" dirty="0" err="1">
                <a:effectLst/>
                <a:latin typeface="Open Sans" panose="020B0606030504020204" pitchFamily="34" charset="0"/>
              </a:rPr>
              <a:t>Iaşi</a:t>
            </a: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gn="ct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Etapa III-Faza 4: Iulie 2025</a:t>
            </a:r>
          </a:p>
          <a:p>
            <a:pPr algn="just"/>
            <a:endParaRPr lang="ro-RO"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a:lnSpc>
                <a:spcPct val="115000"/>
              </a:lnSpc>
            </a:pPr>
            <a:r>
              <a:rPr lang="ro-RO" sz="1800" b="1" dirty="0">
                <a:effectLst/>
                <a:latin typeface="Arial" panose="020B0604020202020204" pitchFamily="34" charset="0"/>
                <a:ea typeface="Times New Roman" panose="02020603050405020304" pitchFamily="18" charset="0"/>
              </a:rPr>
              <a:t>Obiectivul V. </a:t>
            </a:r>
          </a:p>
          <a:p>
            <a:pPr algn="ctr">
              <a:lnSpc>
                <a:spcPct val="115000"/>
              </a:lnSpc>
            </a:pPr>
            <a:endParaRPr lang="ro-RO" sz="1800" dirty="0">
              <a:effectLst/>
              <a:latin typeface="Arial" panose="020B0604020202020204" pitchFamily="34" charset="0"/>
              <a:ea typeface="Times New Roman" panose="02020603050405020304" pitchFamily="18" charset="0"/>
            </a:endParaRPr>
          </a:p>
          <a:p>
            <a:pPr algn="ctr"/>
            <a:r>
              <a:rPr lang="ro-RO" b="1" dirty="0"/>
              <a:t>ORGANIZAREA ȘI COORDONAREA CAMPANIEI DE MONTĂ PENTRU OBȚINEREA GENERAȚIEI R1</a:t>
            </a:r>
            <a:endParaRPr lang="ro-RO" dirty="0"/>
          </a:p>
        </p:txBody>
      </p:sp>
      <p:sp>
        <p:nvSpPr>
          <p:cNvPr id="4" name="CasetăText 3">
            <a:extLst>
              <a:ext uri="{FF2B5EF4-FFF2-40B4-BE49-F238E27FC236}">
                <a16:creationId xmlns:a16="http://schemas.microsoft.com/office/drawing/2014/main" id="{C5352994-850A-EDBA-465C-1621A56B77B9}"/>
              </a:ext>
            </a:extLst>
          </p:cNvPr>
          <p:cNvSpPr txBox="1"/>
          <p:nvPr/>
        </p:nvSpPr>
        <p:spPr>
          <a:xfrm>
            <a:off x="2229972" y="5516329"/>
            <a:ext cx="4576482" cy="456535"/>
          </a:xfrm>
          <a:prstGeom prst="rect">
            <a:avLst/>
          </a:prstGeom>
          <a:noFill/>
        </p:spPr>
        <p:txBody>
          <a:bodyPr wrap="square">
            <a:spAutoFit/>
          </a:bodyPr>
          <a:lstStyle/>
          <a:p>
            <a:pPr algn="ctr">
              <a:lnSpc>
                <a:spcPct val="150000"/>
              </a:lnSpc>
            </a:pPr>
            <a:r>
              <a:rPr lang="ro-RO" sz="1800" b="1" dirty="0">
                <a:effectLst/>
                <a:latin typeface="Arial" panose="020B0604020202020204" pitchFamily="34" charset="0"/>
                <a:ea typeface="Times New Roman" panose="02020603050405020304" pitchFamily="18" charset="0"/>
              </a:rPr>
              <a:t>31 IULE 2025</a:t>
            </a:r>
            <a:endParaRPr lang="ro-RO" sz="1800" dirty="0">
              <a:effectLst/>
              <a:latin typeface="Arial" panose="020B0604020202020204" pitchFamily="34" charset="0"/>
              <a:ea typeface="Times New Roman" panose="02020603050405020304" pitchFamily="18" charset="0"/>
            </a:endParaRPr>
          </a:p>
        </p:txBody>
      </p:sp>
      <p:pic>
        <p:nvPicPr>
          <p:cNvPr id="6" name="Imagine 5">
            <a:extLst>
              <a:ext uri="{FF2B5EF4-FFF2-40B4-BE49-F238E27FC236}">
                <a16:creationId xmlns:a16="http://schemas.microsoft.com/office/drawing/2014/main" id="{23D4BC07-C9CD-EAA6-8E57-DB937A80A6C7}"/>
              </a:ext>
            </a:extLst>
          </p:cNvPr>
          <p:cNvPicPr>
            <a:picLocks noChangeAspect="1"/>
          </p:cNvPicPr>
          <p:nvPr/>
        </p:nvPicPr>
        <p:blipFill>
          <a:blip r:embed="rId2"/>
          <a:stretch>
            <a:fillRect/>
          </a:stretch>
        </p:blipFill>
        <p:spPr>
          <a:xfrm>
            <a:off x="251528" y="166529"/>
            <a:ext cx="3589331" cy="830652"/>
          </a:xfrm>
          <a:prstGeom prst="rect">
            <a:avLst/>
          </a:prstGeom>
        </p:spPr>
      </p:pic>
      <p:pic>
        <p:nvPicPr>
          <p:cNvPr id="8" name="Imagine 7">
            <a:extLst>
              <a:ext uri="{FF2B5EF4-FFF2-40B4-BE49-F238E27FC236}">
                <a16:creationId xmlns:a16="http://schemas.microsoft.com/office/drawing/2014/main" id="{8E21CC27-A910-99D0-6A57-77F44450CBE1}"/>
              </a:ext>
            </a:extLst>
          </p:cNvPr>
          <p:cNvPicPr>
            <a:picLocks noChangeAspect="1"/>
          </p:cNvPicPr>
          <p:nvPr/>
        </p:nvPicPr>
        <p:blipFill>
          <a:blip r:embed="rId3"/>
          <a:stretch>
            <a:fillRect/>
          </a:stretch>
        </p:blipFill>
        <p:spPr>
          <a:xfrm>
            <a:off x="5473076" y="159097"/>
            <a:ext cx="3133042" cy="1010329"/>
          </a:xfrm>
          <a:prstGeom prst="rect">
            <a:avLst/>
          </a:prstGeom>
        </p:spPr>
      </p:pic>
    </p:spTree>
    <p:extLst>
      <p:ext uri="{BB962C8B-B14F-4D97-AF65-F5344CB8AC3E}">
        <p14:creationId xmlns:p14="http://schemas.microsoft.com/office/powerpoint/2010/main" val="392777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CC555A4-A4EE-5863-E0C9-2DA77A86F387}"/>
              </a:ext>
            </a:extLst>
          </p:cNvPr>
          <p:cNvSpPr txBox="1"/>
          <p:nvPr/>
        </p:nvSpPr>
        <p:spPr>
          <a:xfrm>
            <a:off x="647700" y="734220"/>
            <a:ext cx="4576482" cy="4161396"/>
          </a:xfrm>
          <a:prstGeom prst="rect">
            <a:avLst/>
          </a:prstGeom>
          <a:noFill/>
        </p:spPr>
        <p:txBody>
          <a:bodyPr wrap="square">
            <a:spAutoFit/>
          </a:bodyPr>
          <a:lstStyle/>
          <a:p>
            <a:pPr algn="just">
              <a:buNone/>
            </a:pPr>
            <a:r>
              <a:rPr lang="ro-RO" sz="1800" b="1" dirty="0">
                <a:effectLst/>
                <a:latin typeface="Arial" panose="020B0604020202020204" pitchFamily="34" charset="0"/>
                <a:ea typeface="Times New Roman" panose="02020603050405020304" pitchFamily="18" charset="0"/>
              </a:rPr>
              <a:t>CUPRINS</a:t>
            </a:r>
            <a:endParaRPr lang="ro-RO" sz="2000" b="1" dirty="0">
              <a:effectLst/>
              <a:latin typeface="Arial" panose="020B0604020202020204" pitchFamily="34" charset="0"/>
              <a:ea typeface="Times New Roman" panose="02020603050405020304" pitchFamily="18" charset="0"/>
            </a:endParaRPr>
          </a:p>
          <a:p>
            <a:pPr algn="just">
              <a:buNone/>
            </a:pPr>
            <a:r>
              <a:rPr lang="ro-RO" sz="1800" dirty="0">
                <a:effectLst/>
                <a:latin typeface="Arial" panose="020B0604020202020204" pitchFamily="34" charset="0"/>
                <a:ea typeface="Times New Roman" panose="02020603050405020304" pitchFamily="18" charset="0"/>
              </a:rPr>
              <a:t> </a:t>
            </a:r>
            <a:endParaRPr lang="ro-RO" sz="2000" dirty="0">
              <a:effectLst/>
              <a:latin typeface="Arial" panose="020B0604020202020204" pitchFamily="34" charset="0"/>
              <a:ea typeface="Times New Roman" panose="02020603050405020304" pitchFamily="18" charset="0"/>
            </a:endParaRPr>
          </a:p>
          <a:p>
            <a:pPr algn="just">
              <a:buNone/>
            </a:pPr>
            <a:r>
              <a:rPr lang="ro-RO" sz="1800" dirty="0">
                <a:effectLst/>
                <a:latin typeface="Arial" panose="020B0604020202020204" pitchFamily="34" charset="0"/>
                <a:ea typeface="Times New Roman" panose="02020603050405020304" pitchFamily="18" charset="0"/>
              </a:rPr>
              <a:t> </a:t>
            </a:r>
            <a:endParaRPr lang="ro-RO" sz="2000" dirty="0">
              <a:effectLst/>
              <a:latin typeface="Arial" panose="020B0604020202020204" pitchFamily="34" charset="0"/>
              <a:ea typeface="Times New Roman" panose="02020603050405020304" pitchFamily="18" charset="0"/>
            </a:endParaRPr>
          </a:p>
          <a:p>
            <a:pPr>
              <a:lnSpc>
                <a:spcPct val="200000"/>
              </a:lnSpc>
              <a:buNone/>
            </a:pPr>
            <a:r>
              <a:rPr lang="ro-RO" sz="1800" b="1" dirty="0">
                <a:effectLst/>
                <a:latin typeface="Arial" panose="020B0604020202020204" pitchFamily="34" charset="0"/>
                <a:ea typeface="Times New Roman" panose="02020603050405020304" pitchFamily="18" charset="0"/>
              </a:rPr>
              <a:t>1. Rolul și importanța cercetărilor</a:t>
            </a:r>
            <a:endParaRPr lang="ro-RO" sz="2000" dirty="0">
              <a:effectLst/>
              <a:latin typeface="Arial" panose="020B0604020202020204" pitchFamily="34" charset="0"/>
              <a:ea typeface="Times New Roman" panose="02020603050405020304" pitchFamily="18" charset="0"/>
            </a:endParaRPr>
          </a:p>
          <a:p>
            <a:pPr>
              <a:lnSpc>
                <a:spcPct val="200000"/>
              </a:lnSpc>
              <a:buNone/>
            </a:pPr>
            <a:r>
              <a:rPr lang="ro-RO" sz="1800" b="1" dirty="0">
                <a:effectLst/>
                <a:latin typeface="Arial" panose="020B0604020202020204" pitchFamily="34" charset="0"/>
                <a:ea typeface="Times New Roman" panose="02020603050405020304" pitchFamily="18" charset="0"/>
              </a:rPr>
              <a:t>2. Scopul cercetărilor</a:t>
            </a:r>
            <a:endParaRPr lang="ro-RO" sz="2000" dirty="0">
              <a:effectLst/>
              <a:latin typeface="Arial" panose="020B0604020202020204" pitchFamily="34" charset="0"/>
              <a:ea typeface="Times New Roman" panose="02020603050405020304" pitchFamily="18" charset="0"/>
            </a:endParaRPr>
          </a:p>
          <a:p>
            <a:pPr>
              <a:lnSpc>
                <a:spcPct val="200000"/>
              </a:lnSpc>
              <a:buNone/>
            </a:pPr>
            <a:r>
              <a:rPr lang="ro-RO" sz="1800" b="1" dirty="0">
                <a:effectLst/>
                <a:latin typeface="Arial" panose="020B0604020202020204" pitchFamily="34" charset="0"/>
                <a:ea typeface="Times New Roman" panose="02020603050405020304" pitchFamily="18" charset="0"/>
              </a:rPr>
              <a:t>3. Material și metode </a:t>
            </a:r>
            <a:endParaRPr lang="ro-RO" sz="2000" dirty="0">
              <a:effectLst/>
              <a:latin typeface="Arial" panose="020B0604020202020204" pitchFamily="34" charset="0"/>
              <a:ea typeface="Times New Roman" panose="02020603050405020304" pitchFamily="18" charset="0"/>
            </a:endParaRPr>
          </a:p>
          <a:p>
            <a:pPr>
              <a:lnSpc>
                <a:spcPct val="200000"/>
              </a:lnSpc>
              <a:buNone/>
            </a:pPr>
            <a:r>
              <a:rPr lang="ro-RO" sz="1800" b="1" dirty="0">
                <a:effectLst/>
                <a:latin typeface="Arial" panose="020B0604020202020204" pitchFamily="34" charset="0"/>
                <a:ea typeface="Times New Roman" panose="02020603050405020304" pitchFamily="18" charset="0"/>
              </a:rPr>
              <a:t>4. Rezultate obținute</a:t>
            </a:r>
            <a:endParaRPr lang="ro-RO" sz="2000" dirty="0">
              <a:effectLst/>
              <a:latin typeface="Arial" panose="020B0604020202020204" pitchFamily="34" charset="0"/>
              <a:ea typeface="Times New Roman" panose="02020603050405020304" pitchFamily="18" charset="0"/>
            </a:endParaRPr>
          </a:p>
          <a:p>
            <a:pPr>
              <a:lnSpc>
                <a:spcPct val="200000"/>
              </a:lnSpc>
              <a:buNone/>
            </a:pPr>
            <a:r>
              <a:rPr lang="ro-RO" sz="1800" b="1" dirty="0">
                <a:effectLst/>
                <a:latin typeface="Arial" panose="020B0604020202020204" pitchFamily="34" charset="0"/>
                <a:ea typeface="Times New Roman" panose="02020603050405020304" pitchFamily="18" charset="0"/>
              </a:rPr>
              <a:t>5. Concluzii</a:t>
            </a:r>
            <a:endParaRPr lang="ro-RO" sz="2000" dirty="0">
              <a:effectLst/>
              <a:latin typeface="Arial" panose="020B0604020202020204" pitchFamily="34" charset="0"/>
              <a:ea typeface="Times New Roman" panose="02020603050405020304" pitchFamily="18" charset="0"/>
            </a:endParaRPr>
          </a:p>
          <a:p>
            <a:pPr>
              <a:lnSpc>
                <a:spcPct val="200000"/>
              </a:lnSpc>
            </a:pPr>
            <a:r>
              <a:rPr lang="ro-RO" sz="1800" b="1" dirty="0">
                <a:effectLst/>
                <a:latin typeface="Arial" panose="020B0604020202020204" pitchFamily="34" charset="0"/>
                <a:ea typeface="Times New Roman" panose="02020603050405020304" pitchFamily="18" charset="0"/>
              </a:rPr>
              <a:t>6. Bibliografie</a:t>
            </a:r>
            <a:endParaRPr lang="ro-RO" sz="20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0534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ACB2827-3042-61C8-2437-E6F99DA8CBED}"/>
              </a:ext>
            </a:extLst>
          </p:cNvPr>
          <p:cNvSpPr txBox="1"/>
          <p:nvPr/>
        </p:nvSpPr>
        <p:spPr>
          <a:xfrm>
            <a:off x="206188" y="173398"/>
            <a:ext cx="8731624" cy="5549853"/>
          </a:xfrm>
          <a:prstGeom prst="rect">
            <a:avLst/>
          </a:prstGeom>
          <a:noFill/>
        </p:spPr>
        <p:txBody>
          <a:bodyPr wrap="square">
            <a:spAutoFit/>
          </a:bodyPr>
          <a:lstStyle/>
          <a:p>
            <a:pPr marL="342900" lvl="0" indent="-342900" algn="ctr">
              <a:buFont typeface="+mj-lt"/>
              <a:buAutoNum type="arabicPeriod"/>
            </a:pPr>
            <a:r>
              <a:rPr lang="ro-RO" sz="1800" b="1" dirty="0">
                <a:effectLst/>
                <a:latin typeface="Times New Roman" panose="02020603050405020304" pitchFamily="18" charset="0"/>
                <a:ea typeface="Times New Roman" panose="02020603050405020304" pitchFamily="18" charset="0"/>
              </a:rPr>
              <a:t>ROLUL ȘI IMPORTANȚA CERCETĂRILOR PLANIFICATE </a:t>
            </a:r>
            <a:endParaRPr lang="ro-RO" sz="2400" dirty="0">
              <a:effectLst/>
              <a:latin typeface="Arial" panose="020B0604020202020204" pitchFamily="34" charset="0"/>
              <a:ea typeface="Times New Roman" panose="02020603050405020304" pitchFamily="18" charset="0"/>
            </a:endParaRPr>
          </a:p>
          <a:p>
            <a:pPr marL="457200" algn="ctr">
              <a:buNone/>
            </a:pPr>
            <a:r>
              <a:rPr lang="ro-RO" sz="1800" b="1" dirty="0">
                <a:effectLst/>
                <a:latin typeface="Times New Roman" panose="02020603050405020304" pitchFamily="18" charset="0"/>
                <a:ea typeface="Times New Roman" panose="02020603050405020304" pitchFamily="18" charset="0"/>
              </a:rPr>
              <a:t>ÎN ACEASTĂ FAZĂ</a:t>
            </a:r>
            <a:endParaRPr lang="ro-RO" sz="2400" dirty="0">
              <a:effectLst/>
              <a:latin typeface="Arial" panose="020B0604020202020204" pitchFamily="34" charset="0"/>
              <a:ea typeface="Times New Roman" panose="02020603050405020304" pitchFamily="18" charset="0"/>
            </a:endParaRPr>
          </a:p>
          <a:p>
            <a:pPr algn="just">
              <a:lnSpc>
                <a:spcPct val="115000"/>
              </a:lnSpc>
              <a:buNone/>
            </a:pPr>
            <a:r>
              <a:rPr lang="ro-RO" sz="2400"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În acord cu obiectivul principal al fazei, toate activitățile planificate și implementate au avut rolul de a asigura suportul tehnic și informațional pentru realizarea schemei de încrucișare la care participă rasele franceze de carne și cele locale. </a:t>
            </a:r>
          </a:p>
          <a:p>
            <a:pPr algn="just">
              <a:lnSpc>
                <a:spcPct val="150000"/>
              </a:lnSpc>
            </a:pPr>
            <a:r>
              <a:rPr lang="ro-RO" sz="170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În mod concret, pornind de la faptul că obiectivul fazei se referă la organizarea și coordonarea campaniei de montă pentru obținerea generației R1, activitățile planificate au fost axate pe evaluarea tuturor cerințelor specifice împerecherilor dintre genitorii raselor incluse în schema de încrucișare.</a:t>
            </a:r>
          </a:p>
          <a:p>
            <a:pPr algn="just">
              <a:lnSpc>
                <a:spcPct val="150000"/>
              </a:lnSpc>
            </a:pPr>
            <a:r>
              <a:rPr lang="ro-RO" sz="1700" dirty="0">
                <a:latin typeface="Times New Roman" panose="02020603050405020304" pitchFamily="18" charset="0"/>
                <a:cs typeface="Times New Roman" panose="02020603050405020304" pitchFamily="18" charset="0"/>
              </a:rPr>
              <a:t>	Pentru a obține eficiență în producerea cărnii rezultate prin îngrășarea tineretului ovin, principala țintă ar trebui să fie reprezentată de obținerea unor miei uniformi, care să furnizeze după îngrășare carcase ce ar trebui să satisfacă preferințele alimentare ale consumatorilor, să îmbunătățească eficiența reproductivă și să reducă necesarul de forță de muncă astfel, încât, efectivele de animale pentru reproducere și cele comerciale să fie atât practice cât și profitabile, într-o gamă largă de medii și tehnologii de producție.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0041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B41C877-3048-D822-9CA6-B5B3F89EC96F}"/>
              </a:ext>
            </a:extLst>
          </p:cNvPr>
          <p:cNvSpPr txBox="1"/>
          <p:nvPr/>
        </p:nvSpPr>
        <p:spPr>
          <a:xfrm>
            <a:off x="421341" y="814236"/>
            <a:ext cx="8301318" cy="4752007"/>
          </a:xfrm>
          <a:prstGeom prst="rect">
            <a:avLst/>
          </a:prstGeom>
          <a:noFill/>
        </p:spPr>
        <p:txBody>
          <a:bodyPr wrap="square">
            <a:spAutoFit/>
          </a:bodyPr>
          <a:lstStyle/>
          <a:p>
            <a:pPr algn="ctr">
              <a:lnSpc>
                <a:spcPct val="115000"/>
              </a:lnSpc>
              <a:buNone/>
            </a:pP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2. SCOPUL CERCTĂRILOR</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buNone/>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49580" algn="just">
              <a:lnSpc>
                <a:spcPct val="150000"/>
              </a:lnSpc>
              <a:buNone/>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În prezent, cererea de carne de oaie este îndreptată în principal către produse de înaltă calitate. Deci, îmbunătățirea producției de carne și calitatea cărnii sunt foarte importante în condițiile actuale. </a:t>
            </a:r>
          </a:p>
          <a:p>
            <a:pPr indent="449580" algn="just">
              <a:lnSpc>
                <a:spcPct val="150000"/>
              </a:lnSpc>
              <a:buNone/>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În țările cu zootehnie performantă, obținerea cărnii se bazează pe metode genetice moleculare aplicate în vederea identificării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markerilor</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asociați cu trăsăturile specifice nu doar pentru cantitatea de carne ci și pentru calitatea acesteia.</a:t>
            </a:r>
          </a:p>
          <a:p>
            <a:pPr indent="449580" algn="just">
              <a:lnSpc>
                <a:spcPct val="150000"/>
              </a:lnSpc>
              <a:buNone/>
            </a:pPr>
            <a:r>
              <a:rPr lang="ro-RO" sz="1700" dirty="0">
                <a:latin typeface="Times New Roman" panose="02020603050405020304" pitchFamily="18" charset="0"/>
                <a:ea typeface="Times New Roman" panose="02020603050405020304" pitchFamily="18" charset="0"/>
              </a:rPr>
              <a:t>Elaborarea și aplicarea unor scheme în baza cărora se dorește să se obțină în mod sistematic miei de carne, va ține cont de faptul că pentru orice trăsături care afectează eficiența producției de carne există o variație genetică utilă între rase. Un bun exemplu îl reprezintă rata de fătare, numărul de miei născuți per oi fătate. </a:t>
            </a:r>
            <a:endParaRPr lang="ro-RO" sz="17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5501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6F130FE-910C-EC00-2D03-8EAC4E2FA3BB}"/>
              </a:ext>
            </a:extLst>
          </p:cNvPr>
          <p:cNvSpPr txBox="1"/>
          <p:nvPr/>
        </p:nvSpPr>
        <p:spPr>
          <a:xfrm>
            <a:off x="237564" y="186958"/>
            <a:ext cx="8668872" cy="6484083"/>
          </a:xfrm>
          <a:prstGeom prst="rect">
            <a:avLst/>
          </a:prstGeom>
          <a:noFill/>
        </p:spPr>
        <p:txBody>
          <a:bodyPr wrap="square">
            <a:spAutoFit/>
          </a:bodyPr>
          <a:lstStyle/>
          <a:p>
            <a:pPr indent="449580" algn="just">
              <a:lnSpc>
                <a:spcPct val="150000"/>
              </a:lnSpc>
            </a:pPr>
            <a:r>
              <a:rPr lang="ro-RO" sz="1700" dirty="0">
                <a:effectLst/>
                <a:latin typeface="Times New Roman" panose="02020603050405020304" pitchFamily="18" charset="0"/>
                <a:ea typeface="Times New Roman" panose="02020603050405020304" pitchFamily="18" charset="0"/>
              </a:rPr>
              <a:t>Ratele medii de fătare ale raselor variază foarte mult, uneori mai mult decât dublu. Astfel, la oile locale de rasă Țigaie și Țurcană acest indicator poate fi 1,3 și poate ajunge la aproximativ 3,7 pentru oile adulte de rasă Romanov. </a:t>
            </a:r>
          </a:p>
          <a:p>
            <a:pPr indent="449580" algn="just">
              <a:lnSpc>
                <a:spcPct val="150000"/>
              </a:lnSpc>
            </a:pPr>
            <a:r>
              <a:rPr lang="ro-RO" sz="1700" dirty="0">
                <a:effectLst/>
                <a:latin typeface="Times New Roman" panose="02020603050405020304" pitchFamily="18" charset="0"/>
                <a:ea typeface="Times New Roman" panose="02020603050405020304" pitchFamily="18" charset="0"/>
              </a:rPr>
              <a:t>Această variație nu susține argumentul că o rasă este „mai bună” decât cealaltă. Valoarea diversității raselor constă în faptul că producătorii pot identifica și utiliza o rasă, sau mai multe, ce pot avea performanțele urmărite situate la un nivel compatibil cu obiectivele de marketing și cu resursele de producție avute la îndemână, cum ar fi disponibilitatea hranei pentru animale, forța de muncă, facilitățile și abilitățile manageriale (Pelmuș et al. 2020).</a:t>
            </a:r>
          </a:p>
          <a:p>
            <a:pPr indent="449580" algn="just">
              <a:lnSpc>
                <a:spcPct val="150000"/>
              </a:lnSpc>
            </a:pPr>
            <a:r>
              <a:rPr lang="ro-RO" sz="1700" dirty="0">
                <a:latin typeface="Times New Roman" panose="02020603050405020304" pitchFamily="18" charset="0"/>
                <a:cs typeface="Times New Roman" panose="02020603050405020304" pitchFamily="18" charset="0"/>
              </a:rPr>
              <a:t>Eficiența producerii cărnii de ovine depinde și de trăsăturile de creștere specifice animalelor destinate îngrășării. Acestea sunt reprezentate de greutate la diferite vârste, sporul mediu zilnic și de caracteristicile carcaselor. Safari et al. (2005) au ajuns la concluzia că </a:t>
            </a:r>
            <a:r>
              <a:rPr lang="ro-RO" sz="1700" dirty="0" err="1">
                <a:latin typeface="Times New Roman" panose="02020603050405020304" pitchFamily="18" charset="0"/>
                <a:cs typeface="Times New Roman" panose="02020603050405020304" pitchFamily="18" charset="0"/>
              </a:rPr>
              <a:t>heritabilitatea</a:t>
            </a:r>
            <a:r>
              <a:rPr lang="ro-RO" sz="1700" dirty="0">
                <a:latin typeface="Times New Roman" panose="02020603050405020304" pitchFamily="18" charset="0"/>
                <a:cs typeface="Times New Roman" panose="02020603050405020304" pitchFamily="18" charset="0"/>
              </a:rPr>
              <a:t> trăsăturilor de creștere la ovine sunt în general moderate, variind de la 0,15 la 0,41. </a:t>
            </a:r>
          </a:p>
          <a:p>
            <a:pPr indent="449580" algn="just">
              <a:lnSpc>
                <a:spcPct val="150000"/>
              </a:lnSpc>
            </a:pPr>
            <a:r>
              <a:rPr lang="ro-RO" sz="1700" dirty="0">
                <a:latin typeface="Times New Roman" panose="02020603050405020304" pitchFamily="18" charset="0"/>
                <a:cs typeface="Times New Roman" panose="02020603050405020304" pitchFamily="18" charset="0"/>
              </a:rPr>
              <a:t>Sunt însă efectuate și studii care au avut ca obiectiv nu doar de a identifica genele funcționale asociate trăsăturilor de creștere ci și pe cele care influențează calitatea maselor musculare și calitatea carcaselor. </a:t>
            </a:r>
          </a:p>
          <a:p>
            <a:pPr indent="449580" algn="just">
              <a:lnSpc>
                <a:spcPct val="150000"/>
              </a:lnSpc>
            </a:pP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81329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8CBD393-EF5C-3919-2125-0F185BF861FB}"/>
              </a:ext>
            </a:extLst>
          </p:cNvPr>
          <p:cNvSpPr txBox="1"/>
          <p:nvPr/>
        </p:nvSpPr>
        <p:spPr>
          <a:xfrm>
            <a:off x="259976" y="512029"/>
            <a:ext cx="8785412" cy="5146409"/>
          </a:xfrm>
          <a:prstGeom prst="rect">
            <a:avLst/>
          </a:prstGeom>
          <a:noFill/>
        </p:spPr>
        <p:txBody>
          <a:bodyPr wrap="square">
            <a:spAutoFit/>
          </a:bodyPr>
          <a:lstStyle/>
          <a:p>
            <a:pPr indent="449580" algn="just">
              <a:lnSpc>
                <a:spcPct val="150000"/>
              </a:lnSpc>
              <a:buNone/>
            </a:pPr>
            <a:r>
              <a:rPr lang="ro-RO" sz="1700" dirty="0">
                <a:effectLst/>
                <a:latin typeface="Times New Roman" panose="02020603050405020304" pitchFamily="18" charset="0"/>
                <a:ea typeface="Times New Roman" panose="02020603050405020304" pitchFamily="18" charset="0"/>
              </a:rPr>
              <a:t>Toate aceste caractere sau trăsături pot fi îmbunătățite sau ameliorate atunci când, prin schema de încrucișare elaborată, se reușește transferul unor trăsături importante caracteristice raselor participante pe un genotip de tip nou. </a:t>
            </a:r>
            <a:endParaRPr lang="ro-RO" sz="17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700" dirty="0">
                <a:effectLst/>
                <a:latin typeface="Times New Roman" panose="02020603050405020304" pitchFamily="18" charset="0"/>
                <a:ea typeface="Times New Roman" panose="02020603050405020304" pitchFamily="18" charset="0"/>
              </a:rPr>
              <a:t>Obiectivele privind performanța reproductivă variază enorm între diferitele sisteme de creștere a oilor și trebuie să fie corelate cu sistemul de management și constrângerile care activează în fiecare exploatație. Efectivele de ovine utilizate pentru obținerea cărnii, în condiții care necesită hrănirea cu furaje stocate, adică acolo unde sezoanele de creștere sunt scurte și/sau se desfășoară pe o perioadă mai lungă dintr-un an la </a:t>
            </a:r>
            <a:r>
              <a:rPr lang="ro-RO" sz="1700" dirty="0" err="1">
                <a:effectLst/>
                <a:latin typeface="Times New Roman" panose="02020603050405020304" pitchFamily="18" charset="0"/>
                <a:ea typeface="Times New Roman" panose="02020603050405020304" pitchFamily="18" charset="0"/>
              </a:rPr>
              <a:t>aivan</a:t>
            </a:r>
            <a:r>
              <a:rPr lang="ro-RO" sz="1700" dirty="0">
                <a:effectLst/>
                <a:latin typeface="Times New Roman" panose="02020603050405020304" pitchFamily="18" charset="0"/>
                <a:ea typeface="Times New Roman" panose="02020603050405020304" pitchFamily="18" charset="0"/>
              </a:rPr>
              <a:t>, trebuie să aibă niveluri ridicate pentru fecunditate și prolificitate, cu rate de înțărcare a mieilor mult mai bune, pentru a fi viabile din punct de vedere economic. </a:t>
            </a:r>
            <a:endParaRPr lang="ro-RO" sz="1700" dirty="0">
              <a:effectLst/>
              <a:latin typeface="Arial" panose="020B0604020202020204" pitchFamily="34" charset="0"/>
              <a:ea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rPr>
              <a:t>În aceleași situații vârsta la prima fătare ar trebui să fie de 12-14 luni, iar o oaie ar trebui să crească cel puțin 1,8 miei/an. Ratele de fertilitate în timpul sezonului de montă ar trebui să fie de 95%-100% la oi și de 90% la tineretul femel utilizat la prima montă.</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33926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41B0552-4497-B3A1-A0F3-71A2FCB46AE5}"/>
              </a:ext>
            </a:extLst>
          </p:cNvPr>
          <p:cNvSpPr txBox="1"/>
          <p:nvPr/>
        </p:nvSpPr>
        <p:spPr>
          <a:xfrm>
            <a:off x="2283759" y="183997"/>
            <a:ext cx="4576482" cy="385042"/>
          </a:xfrm>
          <a:prstGeom prst="rect">
            <a:avLst/>
          </a:prstGeom>
          <a:noFill/>
        </p:spPr>
        <p:txBody>
          <a:bodyPr wrap="square">
            <a:spAutoFit/>
          </a:bodyPr>
          <a:lstStyle/>
          <a:p>
            <a:pPr algn="ctr">
              <a:lnSpc>
                <a:spcPct val="115000"/>
              </a:lnSpc>
            </a:pPr>
            <a:r>
              <a:rPr lang="ro-RO" sz="1800" b="1" dirty="0">
                <a:effectLst/>
                <a:latin typeface="Times New Roman" panose="02020603050405020304" pitchFamily="18" charset="0"/>
                <a:ea typeface="Times New Roman" panose="02020603050405020304" pitchFamily="18" charset="0"/>
              </a:rPr>
              <a:t>3.</a:t>
            </a:r>
            <a:r>
              <a:rPr lang="ro-RO" sz="1800" dirty="0">
                <a:effectLst/>
                <a:latin typeface="Times New Roman" panose="02020603050405020304" pitchFamily="18" charset="0"/>
                <a:ea typeface="Times New Roman" panose="02020603050405020304" pitchFamily="18" charset="0"/>
              </a:rPr>
              <a:t> </a:t>
            </a:r>
            <a:r>
              <a:rPr lang="ro-RO" sz="1800" b="1" dirty="0">
                <a:effectLst/>
                <a:latin typeface="Times New Roman" panose="02020603050405020304" pitchFamily="18" charset="0"/>
                <a:ea typeface="Times New Roman" panose="02020603050405020304" pitchFamily="18" charset="0"/>
              </a:rPr>
              <a:t>MATERIAL ȘI METODE</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CC00F1F4-7E0A-CDC1-3DAB-DD7B1BC31ECC}"/>
              </a:ext>
            </a:extLst>
          </p:cNvPr>
          <p:cNvSpPr txBox="1"/>
          <p:nvPr/>
        </p:nvSpPr>
        <p:spPr>
          <a:xfrm>
            <a:off x="430306" y="707133"/>
            <a:ext cx="8713694" cy="5443734"/>
          </a:xfrm>
          <a:prstGeom prst="rect">
            <a:avLst/>
          </a:prstGeom>
          <a:noFill/>
        </p:spPr>
        <p:txBody>
          <a:bodyPr wrap="square">
            <a:spAutoFit/>
          </a:bodyPr>
          <a:lstStyle/>
          <a:p>
            <a:pPr indent="431800" algn="just">
              <a:lnSpc>
                <a:spcPct val="150000"/>
              </a:lnSpc>
              <a:buNone/>
            </a:pPr>
            <a:r>
              <a:rPr lang="ro-RO" sz="1800" b="1" dirty="0">
                <a:effectLst/>
                <a:latin typeface="Times New Roman" panose="02020603050405020304" pitchFamily="18" charset="0"/>
                <a:ea typeface="Times New Roman" panose="02020603050405020304" pitchFamily="18" charset="0"/>
              </a:rPr>
              <a:t>Materialul biologic </a:t>
            </a:r>
            <a:r>
              <a:rPr lang="ro-RO" sz="1800" dirty="0">
                <a:effectLst/>
                <a:latin typeface="Times New Roman" panose="02020603050405020304" pitchFamily="18" charset="0"/>
                <a:ea typeface="Times New Roman" panose="02020603050405020304" pitchFamily="18" charset="0"/>
              </a:rPr>
              <a:t>utilizat în cercetare a fost reprezentat de categoriile de tineret ovin metis de primă generație (F1) provenit din încrucișarea oilor locale (de rasă Țigaie aflate în creștere și exploatare la Stațiunea de Cercetare – Dezvoltare pentru Creșterea Ovinelor și Caprinelor de la Secuieni-Bacău) cu reproducători masculi din rasele franceze de carne, respectiv cu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și Blanche du </a:t>
            </a:r>
            <a:r>
              <a:rPr lang="ro-RO" sz="1800" dirty="0" err="1">
                <a:effectLst/>
                <a:latin typeface="Times New Roman" panose="02020603050405020304" pitchFamily="18" charset="0"/>
                <a:ea typeface="Times New Roman" panose="02020603050405020304" pitchFamily="18" charset="0"/>
              </a:rPr>
              <a:t>Massif</a:t>
            </a:r>
            <a:r>
              <a:rPr lang="ro-RO" sz="1800" dirty="0">
                <a:effectLst/>
                <a:latin typeface="Times New Roman" panose="02020603050405020304" pitchFamily="18" charset="0"/>
                <a:ea typeface="Times New Roman" panose="02020603050405020304" pitchFamily="18" charset="0"/>
              </a:rPr>
              <a:t> Central.</a:t>
            </a:r>
            <a:endParaRPr lang="ro-RO" sz="2400" dirty="0">
              <a:effectLst/>
              <a:latin typeface="Arial" panose="020B0604020202020204" pitchFamily="34" charset="0"/>
              <a:ea typeface="Times New Roman" panose="02020603050405020304" pitchFamily="18" charset="0"/>
            </a:endParaRPr>
          </a:p>
          <a:p>
            <a:pPr indent="431800" algn="just">
              <a:lnSpc>
                <a:spcPct val="150000"/>
              </a:lnSpc>
            </a:pPr>
            <a:r>
              <a:rPr lang="ro-RO" sz="1800" dirty="0">
                <a:effectLst/>
                <a:latin typeface="Times New Roman" panose="02020603050405020304" pitchFamily="18" charset="0"/>
                <a:ea typeface="Times New Roman" panose="02020603050405020304" pitchFamily="18" charset="0"/>
              </a:rPr>
              <a:t>Efectivul de femelele inclus în schema de încrucișare este reprezentat de o populație de femele metise F1 rezultate ca urmare a încrucișărilor efectuate în sezonul de reproducție derulat în toamna anului 2023 între femele adulte de rasă Țigaie ruginie cu masculi aparținând raselor franceze de carne. Din populația metisă rezultată în fazele precedente au fost reținute pentru prăsilă femelele care la înțărcare au avut o dezvoltare corporală corespunzătoare și care exprimau fenotipic o asemănarea genetică și fenotipică apropiată de ce a raselor parentale. Reproducătorii masculi utilizați la încrucișarea cu femelele metise F1 aparțin raselor franceze de carne.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2899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a:extLst>
              <a:ext uri="{FF2B5EF4-FFF2-40B4-BE49-F238E27FC236}">
                <a16:creationId xmlns:a16="http://schemas.microsoft.com/office/drawing/2014/main" id="{F8E5A734-9F3A-CCCD-072E-4AA0607F1921}"/>
              </a:ext>
            </a:extLst>
          </p:cNvPr>
          <p:cNvPicPr>
            <a:picLocks noChangeAspect="1"/>
          </p:cNvPicPr>
          <p:nvPr/>
        </p:nvPicPr>
        <p:blipFill rotWithShape="1">
          <a:blip r:embed="rId2"/>
          <a:srcRect l="14281"/>
          <a:stretch>
            <a:fillRect/>
          </a:stretch>
        </p:blipFill>
        <p:spPr bwMode="auto">
          <a:xfrm>
            <a:off x="630648" y="371938"/>
            <a:ext cx="3484546" cy="2480660"/>
          </a:xfrm>
          <a:prstGeom prst="rect">
            <a:avLst/>
          </a:prstGeom>
          <a:ln>
            <a:noFill/>
          </a:ln>
          <a:extLst>
            <a:ext uri="{53640926-AAD7-44D8-BBD7-CCE9431645EC}">
              <a14:shadowObscured xmlns:a14="http://schemas.microsoft.com/office/drawing/2010/main"/>
            </a:ext>
          </a:extLst>
        </p:spPr>
      </p:pic>
      <p:sp>
        <p:nvSpPr>
          <p:cNvPr id="6" name="CasetăText 5">
            <a:extLst>
              <a:ext uri="{FF2B5EF4-FFF2-40B4-BE49-F238E27FC236}">
                <a16:creationId xmlns:a16="http://schemas.microsoft.com/office/drawing/2014/main" id="{36AF8FE7-F713-5F95-51C7-BF5B6D59D1EE}"/>
              </a:ext>
            </a:extLst>
          </p:cNvPr>
          <p:cNvSpPr txBox="1"/>
          <p:nvPr/>
        </p:nvSpPr>
        <p:spPr>
          <a:xfrm>
            <a:off x="1130040" y="2884621"/>
            <a:ext cx="4576482" cy="369332"/>
          </a:xfrm>
          <a:prstGeom prst="rect">
            <a:avLst/>
          </a:prstGeom>
          <a:noFill/>
        </p:spPr>
        <p:txBody>
          <a:bodyPr wrap="square">
            <a:spAutoFit/>
          </a:bodyPr>
          <a:lstStyle/>
          <a:p>
            <a:r>
              <a:rPr lang="ro-RO" sz="1800" kern="0" dirty="0">
                <a:solidFill>
                  <a:srgbClr val="000000"/>
                </a:solidFill>
                <a:effectLst/>
                <a:latin typeface="Times New Roman" panose="02020603050405020304" pitchFamily="18" charset="0"/>
                <a:ea typeface="Times New Roman" panose="02020603050405020304" pitchFamily="18" charset="0"/>
              </a:rPr>
              <a:t>V x Ti</a:t>
            </a:r>
            <a:endParaRPr lang="ro-RO" dirty="0"/>
          </a:p>
        </p:txBody>
      </p:sp>
      <p:pic>
        <p:nvPicPr>
          <p:cNvPr id="7" name="Imagine 6">
            <a:extLst>
              <a:ext uri="{FF2B5EF4-FFF2-40B4-BE49-F238E27FC236}">
                <a16:creationId xmlns:a16="http://schemas.microsoft.com/office/drawing/2014/main" id="{034410E5-D986-0871-9367-6DE65F450162}"/>
              </a:ext>
            </a:extLst>
          </p:cNvPr>
          <p:cNvPicPr>
            <a:picLocks noChangeAspect="1"/>
          </p:cNvPicPr>
          <p:nvPr/>
        </p:nvPicPr>
        <p:blipFill>
          <a:blip r:embed="rId3"/>
          <a:stretch>
            <a:fillRect/>
          </a:stretch>
        </p:blipFill>
        <p:spPr>
          <a:xfrm>
            <a:off x="4996068" y="258129"/>
            <a:ext cx="3188708" cy="2626492"/>
          </a:xfrm>
          <a:prstGeom prst="rect">
            <a:avLst/>
          </a:prstGeom>
        </p:spPr>
      </p:pic>
      <p:sp>
        <p:nvSpPr>
          <p:cNvPr id="9" name="CasetăText 8">
            <a:extLst>
              <a:ext uri="{FF2B5EF4-FFF2-40B4-BE49-F238E27FC236}">
                <a16:creationId xmlns:a16="http://schemas.microsoft.com/office/drawing/2014/main" id="{339705ED-1F5A-95DC-9AEF-0A1CE2D41A3C}"/>
              </a:ext>
            </a:extLst>
          </p:cNvPr>
          <p:cNvSpPr txBox="1"/>
          <p:nvPr/>
        </p:nvSpPr>
        <p:spPr>
          <a:xfrm>
            <a:off x="6160994" y="3059668"/>
            <a:ext cx="4576482" cy="369332"/>
          </a:xfrm>
          <a:prstGeom prst="rect">
            <a:avLst/>
          </a:prstGeom>
          <a:noFill/>
        </p:spPr>
        <p:txBody>
          <a:bodyPr wrap="square">
            <a:spAutoFit/>
          </a:bodyPr>
          <a:lstStyle/>
          <a:p>
            <a:r>
              <a:rPr lang="ro-RO" sz="1800" kern="0" dirty="0">
                <a:solidFill>
                  <a:srgbClr val="000000"/>
                </a:solidFill>
                <a:effectLst/>
                <a:latin typeface="Times New Roman" panose="02020603050405020304" pitchFamily="18" charset="0"/>
                <a:ea typeface="Times New Roman" panose="02020603050405020304" pitchFamily="18" charset="0"/>
              </a:rPr>
              <a:t>BMC x Ti</a:t>
            </a:r>
            <a:endParaRPr lang="ro-RO" dirty="0"/>
          </a:p>
        </p:txBody>
      </p:sp>
      <p:pic>
        <p:nvPicPr>
          <p:cNvPr id="10" name="Imagine 9">
            <a:extLst>
              <a:ext uri="{FF2B5EF4-FFF2-40B4-BE49-F238E27FC236}">
                <a16:creationId xmlns:a16="http://schemas.microsoft.com/office/drawing/2014/main" id="{1148C090-E1C5-983B-3DC6-5891657BB387}"/>
              </a:ext>
            </a:extLst>
          </p:cNvPr>
          <p:cNvPicPr>
            <a:picLocks noChangeAspect="1"/>
          </p:cNvPicPr>
          <p:nvPr/>
        </p:nvPicPr>
        <p:blipFill>
          <a:blip r:embed="rId4"/>
          <a:stretch>
            <a:fillRect/>
          </a:stretch>
        </p:blipFill>
        <p:spPr>
          <a:xfrm>
            <a:off x="2104374" y="3429000"/>
            <a:ext cx="3155575" cy="2286437"/>
          </a:xfrm>
          <a:prstGeom prst="rect">
            <a:avLst/>
          </a:prstGeom>
        </p:spPr>
      </p:pic>
      <p:sp>
        <p:nvSpPr>
          <p:cNvPr id="12" name="CasetăText 11">
            <a:extLst>
              <a:ext uri="{FF2B5EF4-FFF2-40B4-BE49-F238E27FC236}">
                <a16:creationId xmlns:a16="http://schemas.microsoft.com/office/drawing/2014/main" id="{15C0CCE8-7806-BC71-5BC9-A6CFC1E18203}"/>
              </a:ext>
            </a:extLst>
          </p:cNvPr>
          <p:cNvSpPr txBox="1"/>
          <p:nvPr/>
        </p:nvSpPr>
        <p:spPr>
          <a:xfrm>
            <a:off x="3090490" y="5664533"/>
            <a:ext cx="4930588" cy="369332"/>
          </a:xfrm>
          <a:prstGeom prst="rect">
            <a:avLst/>
          </a:prstGeom>
          <a:noFill/>
        </p:spPr>
        <p:txBody>
          <a:bodyPr wrap="square">
            <a:spAutoFit/>
          </a:bodyPr>
          <a:lstStyle/>
          <a:p>
            <a:r>
              <a:rPr lang="ro-RO" sz="1800" kern="0" dirty="0">
                <a:solidFill>
                  <a:srgbClr val="000000"/>
                </a:solidFill>
                <a:effectLst/>
                <a:latin typeface="Times New Roman" panose="02020603050405020304" pitchFamily="18" charset="0"/>
                <a:ea typeface="Times New Roman" panose="02020603050405020304" pitchFamily="18" charset="0"/>
              </a:rPr>
              <a:t>BC x Ti </a:t>
            </a:r>
            <a:endParaRPr lang="ro-RO" dirty="0"/>
          </a:p>
        </p:txBody>
      </p:sp>
      <p:sp>
        <p:nvSpPr>
          <p:cNvPr id="14" name="CasetăText 13">
            <a:extLst>
              <a:ext uri="{FF2B5EF4-FFF2-40B4-BE49-F238E27FC236}">
                <a16:creationId xmlns:a16="http://schemas.microsoft.com/office/drawing/2014/main" id="{8267FFAA-419B-8166-5C91-B70EC88264F1}"/>
              </a:ext>
            </a:extLst>
          </p:cNvPr>
          <p:cNvSpPr txBox="1"/>
          <p:nvPr/>
        </p:nvSpPr>
        <p:spPr>
          <a:xfrm>
            <a:off x="5555784" y="3973380"/>
            <a:ext cx="3459012" cy="1659237"/>
          </a:xfrm>
          <a:prstGeom prst="rect">
            <a:avLst/>
          </a:prstGeom>
          <a:noFill/>
        </p:spPr>
        <p:txBody>
          <a:bodyPr wrap="square">
            <a:spAutoFit/>
          </a:bodyPr>
          <a:lstStyle/>
          <a:p>
            <a:pPr>
              <a:lnSpc>
                <a:spcPct val="115000"/>
              </a:lnSpc>
            </a:pPr>
            <a:r>
              <a:rPr lang="ro-RO" sz="1800" b="1" dirty="0">
                <a:effectLst/>
                <a:latin typeface="Times New Roman" panose="02020603050405020304" pitchFamily="18" charset="0"/>
                <a:ea typeface="Times New Roman" panose="02020603050405020304" pitchFamily="18" charset="0"/>
              </a:rPr>
              <a:t>Notă</a:t>
            </a:r>
            <a:r>
              <a:rPr lang="ro-RO" sz="1800" dirty="0">
                <a:effectLst/>
                <a:latin typeface="Times New Roman" panose="02020603050405020304" pitchFamily="18" charset="0"/>
                <a:ea typeface="Times New Roman" panose="02020603050405020304" pitchFamily="18" charset="0"/>
              </a:rPr>
              <a:t>: </a:t>
            </a:r>
          </a:p>
          <a:p>
            <a:pPr>
              <a:lnSpc>
                <a:spcPct val="115000"/>
              </a:lnSpc>
            </a:pPr>
            <a:r>
              <a:rPr lang="ro-RO" sz="1800" dirty="0">
                <a:effectLst/>
                <a:latin typeface="Times New Roman" panose="02020603050405020304" pitchFamily="18" charset="0"/>
                <a:ea typeface="Times New Roman" panose="02020603050405020304" pitchFamily="18" charset="0"/>
              </a:rPr>
              <a:t>V =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a:t>
            </a:r>
          </a:p>
          <a:p>
            <a:pPr>
              <a:lnSpc>
                <a:spcPct val="115000"/>
              </a:lnSpc>
            </a:pPr>
            <a:r>
              <a:rPr lang="ro-RO" sz="1800" dirty="0">
                <a:effectLst/>
                <a:latin typeface="Times New Roman" panose="02020603050405020304" pitchFamily="18" charset="0"/>
                <a:ea typeface="Times New Roman" panose="02020603050405020304" pitchFamily="18" charset="0"/>
              </a:rPr>
              <a:t>BMC = Blanche du </a:t>
            </a:r>
            <a:r>
              <a:rPr lang="ro-RO" sz="1800" dirty="0" err="1">
                <a:effectLst/>
                <a:latin typeface="Times New Roman" panose="02020603050405020304" pitchFamily="18" charset="0"/>
                <a:ea typeface="Times New Roman" panose="02020603050405020304" pitchFamily="18" charset="0"/>
              </a:rPr>
              <a:t>Masiff</a:t>
            </a:r>
            <a:r>
              <a:rPr lang="ro-RO" sz="1800" dirty="0">
                <a:effectLst/>
                <a:latin typeface="Times New Roman" panose="02020603050405020304" pitchFamily="18" charset="0"/>
                <a:ea typeface="Times New Roman" panose="02020603050405020304" pitchFamily="18" charset="0"/>
              </a:rPr>
              <a:t> Central,  </a:t>
            </a:r>
          </a:p>
          <a:p>
            <a:pPr>
              <a:lnSpc>
                <a:spcPct val="115000"/>
              </a:lnSpc>
            </a:pPr>
            <a:r>
              <a:rPr lang="ro-RO" sz="1800" dirty="0">
                <a:effectLst/>
                <a:latin typeface="Times New Roman" panose="02020603050405020304" pitchFamily="18" charset="0"/>
                <a:ea typeface="Times New Roman" panose="02020603050405020304" pitchFamily="18" charset="0"/>
              </a:rPr>
              <a:t>BC =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a:t>
            </a:r>
          </a:p>
          <a:p>
            <a:pPr>
              <a:lnSpc>
                <a:spcPct val="115000"/>
              </a:lnSpc>
            </a:pPr>
            <a:r>
              <a:rPr lang="ro-RO" sz="1800" dirty="0">
                <a:effectLst/>
                <a:latin typeface="Times New Roman" panose="02020603050405020304" pitchFamily="18" charset="0"/>
                <a:ea typeface="Times New Roman" panose="02020603050405020304" pitchFamily="18" charset="0"/>
              </a:rPr>
              <a:t>Ti=Țigaie ruginie</a:t>
            </a:r>
            <a:endParaRPr lang="ro-RO" sz="3600" dirty="0">
              <a:effectLst/>
              <a:latin typeface="Arial" panose="020B0604020202020204" pitchFamily="34" charset="0"/>
              <a:ea typeface="Times New Roman" panose="02020603050405020304" pitchFamily="18" charset="0"/>
            </a:endParaRPr>
          </a:p>
        </p:txBody>
      </p:sp>
      <p:pic>
        <p:nvPicPr>
          <p:cNvPr id="14339" name="Picture 3">
            <a:extLst>
              <a:ext uri="{FF2B5EF4-FFF2-40B4-BE49-F238E27FC236}">
                <a16:creationId xmlns:a16="http://schemas.microsoft.com/office/drawing/2014/main" id="{B9897F6F-5F73-DA16-8561-635D98C81B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281"/>
          <a:stretch>
            <a:fillRect/>
          </a:stretch>
        </p:blipFill>
        <p:spPr bwMode="auto">
          <a:xfrm>
            <a:off x="0" y="0"/>
            <a:ext cx="1943100" cy="1387475"/>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a:extLst>
              <a:ext uri="{FF2B5EF4-FFF2-40B4-BE49-F238E27FC236}">
                <a16:creationId xmlns:a16="http://schemas.microsoft.com/office/drawing/2014/main" id="{D9876920-9C04-140D-A28A-AF54DD5605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76400" cy="1379538"/>
          </a:xfrm>
          <a:prstGeom prst="rect">
            <a:avLst/>
          </a:prstGeom>
          <a:noFill/>
          <a:extLst>
            <a:ext uri="{909E8E84-426E-40DD-AFC4-6F175D3DCCD1}">
              <a14:hiddenFill xmlns:a14="http://schemas.microsoft.com/office/drawing/2010/main">
                <a:solidFill>
                  <a:srgbClr val="FFFFFF"/>
                </a:solidFill>
              </a14:hiddenFill>
            </a:ext>
          </a:extLst>
        </p:spPr>
      </p:pic>
      <p:pic>
        <p:nvPicPr>
          <p:cNvPr id="14337" name="Imagine 1">
            <a:extLst>
              <a:ext uri="{FF2B5EF4-FFF2-40B4-BE49-F238E27FC236}">
                <a16:creationId xmlns:a16="http://schemas.microsoft.com/office/drawing/2014/main" id="{839D2D65-03E7-2B06-EFFD-CAD52D2BCE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20875" cy="1393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193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CDEB5EB-20FE-CD3E-A1A5-2946CEC36194}"/>
              </a:ext>
            </a:extLst>
          </p:cNvPr>
          <p:cNvSpPr txBox="1"/>
          <p:nvPr/>
        </p:nvSpPr>
        <p:spPr>
          <a:xfrm>
            <a:off x="398929" y="497221"/>
            <a:ext cx="8220635" cy="5146409"/>
          </a:xfrm>
          <a:prstGeom prst="rect">
            <a:avLst/>
          </a:prstGeom>
          <a:noFill/>
        </p:spPr>
        <p:txBody>
          <a:bodyPr wrap="square">
            <a:spAutoFit/>
          </a:bodyPr>
          <a:lstStyle/>
          <a:p>
            <a:pPr indent="431800" algn="just">
              <a:lnSpc>
                <a:spcPct val="150000"/>
              </a:lnSpc>
              <a:buNone/>
            </a:pPr>
            <a:r>
              <a:rPr lang="ro-RO" sz="1700" b="1" dirty="0">
                <a:effectLst/>
                <a:latin typeface="Times New Roman" panose="02020603050405020304" pitchFamily="18" charset="0"/>
                <a:ea typeface="Times New Roman" panose="02020603050405020304" pitchFamily="18" charset="0"/>
              </a:rPr>
              <a:t>Metodele de lucru</a:t>
            </a:r>
            <a:r>
              <a:rPr lang="ro-RO" sz="1700" dirty="0">
                <a:effectLst/>
                <a:latin typeface="Times New Roman" panose="02020603050405020304" pitchFamily="18" charset="0"/>
                <a:ea typeface="Times New Roman" panose="02020603050405020304" pitchFamily="18" charset="0"/>
              </a:rPr>
              <a:t> vor fi specifice și adaptate acestui gen de activități de cercetare științifică. Pentru atingerea obiectivelor specifice acestei etape tineretul obținut în prima generație au fost reținute pentru constituirea viitorului nucleu de reproducție în vederea obținerii hibrizilor specializați pentru producția de carne (R1). </a:t>
            </a:r>
            <a:endParaRPr lang="ro-RO" sz="1700" dirty="0">
              <a:effectLst/>
              <a:latin typeface="Arial" panose="020B0604020202020204" pitchFamily="34" charset="0"/>
              <a:ea typeface="Times New Roman" panose="02020603050405020304" pitchFamily="18" charset="0"/>
            </a:endParaRPr>
          </a:p>
          <a:p>
            <a:pPr indent="457200" algn="just">
              <a:lnSpc>
                <a:spcPct val="150000"/>
              </a:lnSpc>
              <a:buNone/>
            </a:pPr>
            <a:r>
              <a:rPr lang="ro-RO" sz="1700" dirty="0">
                <a:effectLst/>
                <a:latin typeface="Times New Roman" panose="02020603050405020304" pitchFamily="18" charset="0"/>
                <a:ea typeface="Times New Roman" panose="02020603050405020304" pitchFamily="18" charset="0"/>
              </a:rPr>
              <a:t>Întreg lotul de tineretul ovin femel, care au constituit loturile experimentale, a beneficiat de aceleași condiții de întreținere, confort și alimentație. Pe parcursul perioadei de alăptare toate cuplurile de oaie mamă cu miei au beneficiat de aceleași condiții. Înțărcarea tineretului ovin a fost efectuată la împlinirea vârstei de 90 zile. După această perioadă femelele metise F1 au fost lotizate și crescute în condiții similare. </a:t>
            </a:r>
            <a:endParaRPr lang="ro-RO" sz="1700" dirty="0">
              <a:effectLst/>
              <a:latin typeface="Arial" panose="020B0604020202020204" pitchFamily="34" charset="0"/>
              <a:ea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Times New Roman" panose="02020603050405020304" pitchFamily="18" charset="0"/>
              </a:rPr>
              <a:t>Pe parcursul perioadei de creștere au fost efectuate cântăriri și măsurători corporale pentru a putea evalua intensitatea de creștere și ritmul dezvoltării corporale, și principalii indici corporali. Datele obținute au fost centralizate, prelucrate statistic și interpretate corespunzător. </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531649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450A310-349B-C7AF-D62E-6232F6052948}"/>
              </a:ext>
            </a:extLst>
          </p:cNvPr>
          <p:cNvSpPr txBox="1"/>
          <p:nvPr/>
        </p:nvSpPr>
        <p:spPr>
          <a:xfrm>
            <a:off x="2386853" y="273147"/>
            <a:ext cx="4576482" cy="457754"/>
          </a:xfrm>
          <a:prstGeom prst="rect">
            <a:avLst/>
          </a:prstGeom>
          <a:noFill/>
        </p:spPr>
        <p:txBody>
          <a:bodyPr wrap="square">
            <a:spAutoFit/>
          </a:bodyPr>
          <a:lstStyle/>
          <a:p>
            <a:pPr algn="ctr">
              <a:lnSpc>
                <a:spcPct val="150000"/>
              </a:lnSpc>
            </a:pPr>
            <a:r>
              <a:rPr lang="ro-RO" sz="1800" b="1" dirty="0">
                <a:effectLst/>
                <a:latin typeface="Times New Roman" panose="02020603050405020304" pitchFamily="18" charset="0"/>
                <a:ea typeface="Times New Roman" panose="02020603050405020304" pitchFamily="18" charset="0"/>
              </a:rPr>
              <a:t>4. REZULTATE OBȚINUTE</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1C2C0638-23E6-C0B0-79F7-AA91967F8A16}"/>
              </a:ext>
            </a:extLst>
          </p:cNvPr>
          <p:cNvSpPr txBox="1"/>
          <p:nvPr/>
        </p:nvSpPr>
        <p:spPr>
          <a:xfrm>
            <a:off x="313765" y="730901"/>
            <a:ext cx="8516470" cy="5444054"/>
          </a:xfrm>
          <a:prstGeom prst="rect">
            <a:avLst/>
          </a:prstGeom>
          <a:noFill/>
        </p:spPr>
        <p:txBody>
          <a:bodyPr wrap="square">
            <a:spAutoFit/>
          </a:bodyPr>
          <a:lstStyle/>
          <a:p>
            <a:pPr indent="449580" algn="just">
              <a:lnSpc>
                <a:spcPct val="150000"/>
              </a:lnSpc>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Managementul aplicat în producerea cărnii de ovine trebuie reconsiderat și aplicat pe principii obiective care să permită o maximizare a tuturor indicatorilor. Producerea cărnii pe baza utilizării la îngrășare a categoriilor de ovine care dispun de calități și capacități reduse nu poate genera plus valoare și în consecință carnea ce se va obține va fi nu doar scumpă ci și de calitate scăzută.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buNone/>
            </a:pPr>
            <a:r>
              <a:rPr lang="ro-RO" sz="1800" kern="0" dirty="0">
                <a:effectLst/>
                <a:latin typeface="Times New Roman" panose="02020603050405020304" pitchFamily="18" charset="0"/>
                <a:ea typeface="Times New Roman" panose="02020603050405020304" pitchFamily="18" charset="0"/>
                <a:cs typeface="Times New Roman" panose="02020603050405020304" pitchFamily="18" charset="0"/>
              </a:rPr>
              <a:t>	De aceia producerea materialului biologic destinat îngrășării necesită o altă abordare în care încrucișarea dintre rase ar trebui să ocupe un loc important deoarece diversitatea raselor reprezintă o resursă valoroasă pentru dezvoltarea industriei cărnii la ovine. Sistemele de încrucișare dintre rase utilizează diversitatea acestora cu scopul de a crește productivitatea comparativ cu turmele de rasă pură. </a:t>
            </a:r>
          </a:p>
          <a:p>
            <a:pPr algn="just">
              <a:lnSpc>
                <a:spcPct val="150000"/>
              </a:lnSpc>
              <a:buNone/>
            </a:pPr>
            <a:r>
              <a:rPr lang="ro-RO" kern="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800" kern="0" dirty="0">
                <a:effectLst/>
                <a:latin typeface="Times New Roman" panose="02020603050405020304" pitchFamily="18" charset="0"/>
                <a:ea typeface="Times New Roman" panose="02020603050405020304" pitchFamily="18" charset="0"/>
                <a:cs typeface="Times New Roman" panose="02020603050405020304" pitchFamily="18" charset="0"/>
              </a:rPr>
              <a:t>Sistemele de încrucișare variază în ceea ce privește complexitatea managerială. Eficiența producției de carne este maximizată în sistemele de încrucișare deoarece efectul heterozis înregistrează valori ridicate</a:t>
            </a:r>
            <a:endParaRPr lang="ro-R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595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B1411ED-F8AB-866D-4648-F089C43AF42D}"/>
              </a:ext>
            </a:extLst>
          </p:cNvPr>
          <p:cNvSpPr txBox="1"/>
          <p:nvPr/>
        </p:nvSpPr>
        <p:spPr>
          <a:xfrm>
            <a:off x="251012" y="0"/>
            <a:ext cx="8641976" cy="6585521"/>
          </a:xfrm>
          <a:prstGeom prst="rect">
            <a:avLst/>
          </a:prstGeom>
          <a:noFill/>
        </p:spPr>
        <p:txBody>
          <a:bodyPr wrap="square">
            <a:spAutoFit/>
          </a:bodyPr>
          <a:lstStyle/>
          <a:p>
            <a:pPr indent="45720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La nivel mondial metoda producerii mieilor de carne pe baza încrucișărilor simple este foarte puțin folosită deoarece prezintă marele neajuns că folosind indivizi de rasă curată efectul datorat vigorii hibride este foarte slab manifestat atât pentru caracterele specifice funcției de reproducție cât și pentru cele specifice producției de carne. </a:t>
            </a:r>
          </a:p>
          <a:p>
            <a:pPr indent="45720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Un alt neajuns al aplicărilor succesive ale acestui tip de împerechere se referă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la faptul că includerea în schema de încrucișare a doar două populații nu sprijină complementaritatea pe hibrid a mai multor caractere pentru care sunt specializate rasele curate nominalizate la împerechere. </a:t>
            </a:r>
            <a:r>
              <a:rPr lang="ro-RO" sz="1700" dirty="0">
                <a:latin typeface="Times New Roman" panose="02020603050405020304" pitchFamily="18" charset="0"/>
                <a:cs typeface="Times New Roman" panose="02020603050405020304" pitchFamily="18" charset="0"/>
              </a:rPr>
              <a:t>În cazul producției de carne soluția optimă ar fi reprezentată de renunțarea la încrucișarea simplă la care participă doar două rase și trecerea la încrucișarea triplă la care mielul de carne va fi produs de o oaie metisă încrucișată cu un berbec aparținând unei rase terminale de carne. Datorită aspectelor tehnice multiple de care depinde producerea cărnii, o atenție deosebită trebuie acordată raselor participante, deoarece se trece de la: </a:t>
            </a:r>
          </a:p>
          <a:p>
            <a:r>
              <a:rPr lang="ro-RO" sz="1700" b="1" dirty="0">
                <a:latin typeface="Times New Roman" panose="02020603050405020304" pitchFamily="18" charset="0"/>
                <a:cs typeface="Times New Roman" panose="02020603050405020304" pitchFamily="18" charset="0"/>
              </a:rPr>
              <a:t>P</a:t>
            </a:r>
            <a:r>
              <a:rPr lang="ro-RO" sz="1700" b="1" baseline="-25000" dirty="0">
                <a:latin typeface="Times New Roman" panose="02020603050405020304" pitchFamily="18" charset="0"/>
                <a:cs typeface="Times New Roman" panose="02020603050405020304" pitchFamily="18" charset="0"/>
              </a:rPr>
              <a:t>1,2</a:t>
            </a:r>
            <a:r>
              <a:rPr lang="ro-RO" sz="1700" b="1" dirty="0">
                <a:latin typeface="Times New Roman" panose="02020603050405020304" pitchFamily="18" charset="0"/>
                <a:cs typeface="Times New Roman" panose="02020603050405020304" pitchFamily="18" charset="0"/>
              </a:rPr>
              <a:t> = (1/2 A</a:t>
            </a:r>
            <a:r>
              <a:rPr lang="ro-RO" sz="1700" b="1" baseline="-25000" dirty="0">
                <a:latin typeface="Times New Roman" panose="02020603050405020304" pitchFamily="18" charset="0"/>
                <a:cs typeface="Times New Roman" panose="02020603050405020304" pitchFamily="18" charset="0"/>
              </a:rPr>
              <a:t>1 </a:t>
            </a:r>
            <a:r>
              <a:rPr lang="ro-RO" sz="1700" b="1" dirty="0">
                <a:latin typeface="Times New Roman" panose="02020603050405020304" pitchFamily="18" charset="0"/>
                <a:cs typeface="Times New Roman" panose="02020603050405020304" pitchFamily="18" charset="0"/>
              </a:rPr>
              <a:t>+ 1/2 A</a:t>
            </a:r>
            <a:r>
              <a:rPr lang="ro-RO" sz="1700" b="1" baseline="-25000" dirty="0">
                <a:latin typeface="Times New Roman" panose="02020603050405020304" pitchFamily="18" charset="0"/>
                <a:cs typeface="Times New Roman" panose="02020603050405020304" pitchFamily="18" charset="0"/>
              </a:rPr>
              <a:t>2</a:t>
            </a:r>
            <a:r>
              <a:rPr lang="ro-RO" sz="1700" b="1" dirty="0">
                <a:latin typeface="Times New Roman" panose="02020603050405020304" pitchFamily="18" charset="0"/>
                <a:cs typeface="Times New Roman" panose="02020603050405020304" pitchFamily="18" charset="0"/>
              </a:rPr>
              <a:t>) + H</a:t>
            </a:r>
            <a:r>
              <a:rPr lang="ro-RO" sz="1700" b="1" baseline="-25000" dirty="0">
                <a:latin typeface="Times New Roman" panose="02020603050405020304" pitchFamily="18" charset="0"/>
                <a:cs typeface="Times New Roman" panose="02020603050405020304" pitchFamily="18" charset="0"/>
              </a:rPr>
              <a:t>1, 2 </a:t>
            </a:r>
            <a:r>
              <a:rPr lang="ro-RO" sz="1700" b="1" dirty="0">
                <a:latin typeface="Times New Roman" panose="02020603050405020304" pitchFamily="18" charset="0"/>
                <a:cs typeface="Times New Roman" panose="02020603050405020304" pitchFamily="18" charset="0"/>
              </a:rPr>
              <a:t>+ M</a:t>
            </a:r>
            <a:r>
              <a:rPr lang="ro-RO" sz="1700" b="1" baseline="-25000" dirty="0">
                <a:latin typeface="Times New Roman" panose="02020603050405020304" pitchFamily="18" charset="0"/>
                <a:cs typeface="Times New Roman" panose="02020603050405020304" pitchFamily="18" charset="0"/>
              </a:rPr>
              <a:t>2 </a:t>
            </a:r>
            <a:endParaRPr lang="ro-RO" sz="1700" dirty="0">
              <a:latin typeface="Times New Roman" panose="02020603050405020304" pitchFamily="18" charset="0"/>
              <a:cs typeface="Times New Roman" panose="02020603050405020304" pitchFamily="18" charset="0"/>
            </a:endParaRPr>
          </a:p>
          <a:p>
            <a:r>
              <a:rPr lang="ro-RO" sz="1700" dirty="0">
                <a:latin typeface="Times New Roman" panose="02020603050405020304" pitchFamily="18" charset="0"/>
                <a:cs typeface="Times New Roman" panose="02020603050405020304" pitchFamily="18" charset="0"/>
              </a:rPr>
              <a:t>la</a:t>
            </a:r>
            <a:r>
              <a:rPr lang="ro-RO" sz="1700" b="1" dirty="0">
                <a:latin typeface="Times New Roman" panose="02020603050405020304" pitchFamily="18" charset="0"/>
                <a:cs typeface="Times New Roman" panose="02020603050405020304" pitchFamily="18" charset="0"/>
              </a:rPr>
              <a:t> </a:t>
            </a:r>
            <a:endParaRPr lang="ro-RO" sz="1700" dirty="0">
              <a:latin typeface="Times New Roman" panose="02020603050405020304" pitchFamily="18" charset="0"/>
              <a:cs typeface="Times New Roman" panose="02020603050405020304" pitchFamily="18" charset="0"/>
            </a:endParaRPr>
          </a:p>
          <a:p>
            <a:r>
              <a:rPr lang="ro-RO" sz="1700" b="1" dirty="0">
                <a:latin typeface="Times New Roman" panose="02020603050405020304" pitchFamily="18" charset="0"/>
                <a:cs typeface="Times New Roman" panose="02020603050405020304" pitchFamily="18" charset="0"/>
              </a:rPr>
              <a:t>P</a:t>
            </a:r>
            <a:r>
              <a:rPr lang="ro-RO" sz="1700" b="1" baseline="-25000" dirty="0">
                <a:latin typeface="Times New Roman" panose="02020603050405020304" pitchFamily="18" charset="0"/>
                <a:cs typeface="Times New Roman" panose="02020603050405020304" pitchFamily="18" charset="0"/>
              </a:rPr>
              <a:t>(1,2)3</a:t>
            </a:r>
            <a:r>
              <a:rPr lang="ro-RO" sz="1700" b="1" dirty="0">
                <a:latin typeface="Times New Roman" panose="02020603050405020304" pitchFamily="18" charset="0"/>
                <a:cs typeface="Times New Roman" panose="02020603050405020304" pitchFamily="18" charset="0"/>
              </a:rPr>
              <a:t> = (1/4 A</a:t>
            </a:r>
            <a:r>
              <a:rPr lang="ro-RO" sz="1700" b="1" baseline="-25000" dirty="0">
                <a:latin typeface="Times New Roman" panose="02020603050405020304" pitchFamily="18" charset="0"/>
                <a:cs typeface="Times New Roman" panose="02020603050405020304" pitchFamily="18" charset="0"/>
              </a:rPr>
              <a:t>1</a:t>
            </a:r>
            <a:r>
              <a:rPr lang="ro-RO" sz="1700" b="1" dirty="0">
                <a:latin typeface="Times New Roman" panose="02020603050405020304" pitchFamily="18" charset="0"/>
                <a:cs typeface="Times New Roman" panose="02020603050405020304" pitchFamily="18" charset="0"/>
              </a:rPr>
              <a:t> + 1/4 A</a:t>
            </a:r>
            <a:r>
              <a:rPr lang="ro-RO" sz="1700" b="1" baseline="-25000" dirty="0">
                <a:latin typeface="Times New Roman" panose="02020603050405020304" pitchFamily="18" charset="0"/>
                <a:cs typeface="Times New Roman" panose="02020603050405020304" pitchFamily="18" charset="0"/>
              </a:rPr>
              <a:t>2 </a:t>
            </a:r>
            <a:r>
              <a:rPr lang="ro-RO" sz="1700" b="1" dirty="0">
                <a:latin typeface="Times New Roman" panose="02020603050405020304" pitchFamily="18" charset="0"/>
                <a:cs typeface="Times New Roman" panose="02020603050405020304" pitchFamily="18" charset="0"/>
              </a:rPr>
              <a:t>+ 1/2 A</a:t>
            </a:r>
            <a:r>
              <a:rPr lang="ro-RO" sz="1700" b="1" baseline="-25000" dirty="0">
                <a:latin typeface="Times New Roman" panose="02020603050405020304" pitchFamily="18" charset="0"/>
                <a:cs typeface="Times New Roman" panose="02020603050405020304" pitchFamily="18" charset="0"/>
              </a:rPr>
              <a:t>3</a:t>
            </a:r>
            <a:r>
              <a:rPr lang="ro-RO" sz="1700" b="1" dirty="0">
                <a:latin typeface="Times New Roman" panose="02020603050405020304" pitchFamily="18" charset="0"/>
                <a:cs typeface="Times New Roman" panose="02020603050405020304" pitchFamily="18" charset="0"/>
              </a:rPr>
              <a:t>) + (1/2 H</a:t>
            </a:r>
            <a:r>
              <a:rPr lang="ro-RO" sz="1700" b="1" baseline="-25000" dirty="0">
                <a:latin typeface="Times New Roman" panose="02020603050405020304" pitchFamily="18" charset="0"/>
                <a:cs typeface="Times New Roman" panose="02020603050405020304" pitchFamily="18" charset="0"/>
              </a:rPr>
              <a:t>I,3 </a:t>
            </a:r>
            <a:r>
              <a:rPr lang="ro-RO" sz="1700" b="1" dirty="0">
                <a:latin typeface="Times New Roman" panose="02020603050405020304" pitchFamily="18" charset="0"/>
                <a:cs typeface="Times New Roman" panose="02020603050405020304" pitchFamily="18" charset="0"/>
              </a:rPr>
              <a:t>+ 1/2  H</a:t>
            </a:r>
            <a:r>
              <a:rPr lang="ro-RO" sz="1700" b="1" baseline="-25000" dirty="0">
                <a:latin typeface="Times New Roman" panose="02020603050405020304" pitchFamily="18" charset="0"/>
                <a:cs typeface="Times New Roman" panose="02020603050405020304" pitchFamily="18" charset="0"/>
              </a:rPr>
              <a:t>2,3</a:t>
            </a:r>
            <a:r>
              <a:rPr lang="ro-RO" sz="1700" b="1" dirty="0">
                <a:latin typeface="Times New Roman" panose="02020603050405020304" pitchFamily="18" charset="0"/>
                <a:cs typeface="Times New Roman" panose="02020603050405020304" pitchFamily="18" charset="0"/>
              </a:rPr>
              <a:t>) + (1/2 AM</a:t>
            </a:r>
            <a:r>
              <a:rPr lang="ro-RO" sz="1700" b="1" baseline="-25000" dirty="0">
                <a:latin typeface="Times New Roman" panose="02020603050405020304" pitchFamily="18" charset="0"/>
                <a:cs typeface="Times New Roman" panose="02020603050405020304" pitchFamily="18" charset="0"/>
              </a:rPr>
              <a:t>I </a:t>
            </a:r>
            <a:r>
              <a:rPr lang="ro-RO" sz="1700" b="1" dirty="0">
                <a:latin typeface="Times New Roman" panose="02020603050405020304" pitchFamily="18" charset="0"/>
                <a:cs typeface="Times New Roman" panose="02020603050405020304" pitchFamily="18" charset="0"/>
              </a:rPr>
              <a:t>+ 1/2 AM</a:t>
            </a:r>
            <a:r>
              <a:rPr lang="ro-RO" sz="1700" b="1" baseline="-25000" dirty="0">
                <a:latin typeface="Times New Roman" panose="02020603050405020304" pitchFamily="18" charset="0"/>
                <a:cs typeface="Times New Roman" panose="02020603050405020304" pitchFamily="18" charset="0"/>
              </a:rPr>
              <a:t>2</a:t>
            </a:r>
            <a:r>
              <a:rPr lang="ro-RO" sz="1700" b="1" dirty="0">
                <a:latin typeface="Times New Roman" panose="02020603050405020304" pitchFamily="18" charset="0"/>
                <a:cs typeface="Times New Roman" panose="02020603050405020304" pitchFamily="18" charset="0"/>
              </a:rPr>
              <a:t>) + HM</a:t>
            </a:r>
            <a:r>
              <a:rPr lang="ro-RO" sz="1700" b="1" baseline="-25000" dirty="0">
                <a:latin typeface="Times New Roman" panose="02020603050405020304" pitchFamily="18" charset="0"/>
                <a:cs typeface="Times New Roman" panose="02020603050405020304" pitchFamily="18" charset="0"/>
              </a:rPr>
              <a:t>I,2</a:t>
            </a:r>
            <a:r>
              <a:rPr lang="ro-RO" sz="1700" b="1" dirty="0">
                <a:latin typeface="Times New Roman" panose="02020603050405020304" pitchFamily="18" charset="0"/>
                <a:cs typeface="Times New Roman" panose="02020603050405020304" pitchFamily="18" charset="0"/>
              </a:rPr>
              <a:t>,</a:t>
            </a:r>
            <a:r>
              <a:rPr lang="ro-RO" sz="1700" i="1" dirty="0">
                <a:latin typeface="Times New Roman" panose="02020603050405020304" pitchFamily="18" charset="0"/>
                <a:cs typeface="Times New Roman" panose="02020603050405020304" pitchFamily="18" charset="0"/>
              </a:rPr>
              <a:t> </a:t>
            </a:r>
            <a:endParaRPr lang="ro-RO" sz="1700" dirty="0">
              <a:latin typeface="Times New Roman" panose="02020603050405020304" pitchFamily="18" charset="0"/>
              <a:cs typeface="Times New Roman" panose="02020603050405020304" pitchFamily="18" charset="0"/>
            </a:endParaRPr>
          </a:p>
          <a:p>
            <a:r>
              <a:rPr lang="ro-RO" sz="1700" dirty="0">
                <a:latin typeface="Times New Roman" panose="02020603050405020304" pitchFamily="18" charset="0"/>
                <a:cs typeface="Times New Roman" panose="02020603050405020304" pitchFamily="18" charset="0"/>
              </a:rPr>
              <a:t>	</a:t>
            </a:r>
            <a:r>
              <a:rPr lang="ro-RO" sz="1700" b="1" dirty="0">
                <a:latin typeface="Times New Roman" panose="02020603050405020304" pitchFamily="18" charset="0"/>
                <a:cs typeface="Times New Roman" panose="02020603050405020304" pitchFamily="18" charset="0"/>
              </a:rPr>
              <a:t>în care: P</a:t>
            </a:r>
            <a:r>
              <a:rPr lang="ro-RO" sz="1700" i="1" dirty="0">
                <a:latin typeface="Times New Roman" panose="02020603050405020304" pitchFamily="18" charset="0"/>
                <a:cs typeface="Times New Roman" panose="02020603050405020304" pitchFamily="18" charset="0"/>
              </a:rPr>
              <a:t> </a:t>
            </a:r>
            <a:r>
              <a:rPr lang="ro-RO" sz="1700" dirty="0">
                <a:latin typeface="Times New Roman" panose="02020603050405020304" pitchFamily="18" charset="0"/>
                <a:cs typeface="Times New Roman" panose="02020603050405020304" pitchFamily="18" charset="0"/>
              </a:rPr>
              <a:t>- performanțele hibrizilor; </a:t>
            </a:r>
            <a:r>
              <a:rPr lang="ro-RO" sz="1700" b="1" dirty="0">
                <a:latin typeface="Times New Roman" panose="02020603050405020304" pitchFamily="18" charset="0"/>
                <a:cs typeface="Times New Roman" panose="02020603050405020304" pitchFamily="18" charset="0"/>
              </a:rPr>
              <a:t>1, 2, 3</a:t>
            </a:r>
            <a:r>
              <a:rPr lang="ro-RO" sz="1700" dirty="0">
                <a:latin typeface="Times New Roman" panose="02020603050405020304" pitchFamily="18" charset="0"/>
                <a:cs typeface="Times New Roman" panose="02020603050405020304" pitchFamily="18" charset="0"/>
              </a:rPr>
              <a:t> - populațiile de rasă curată; </a:t>
            </a:r>
            <a:r>
              <a:rPr lang="ro-RO" sz="1700" b="1" dirty="0">
                <a:latin typeface="Times New Roman" panose="02020603050405020304" pitchFamily="18" charset="0"/>
                <a:cs typeface="Times New Roman" panose="02020603050405020304" pitchFamily="18" charset="0"/>
              </a:rPr>
              <a:t>A</a:t>
            </a:r>
            <a:r>
              <a:rPr lang="ro-RO" sz="1700" dirty="0">
                <a:latin typeface="Times New Roman" panose="02020603050405020304" pitchFamily="18" charset="0"/>
                <a:cs typeface="Times New Roman" panose="02020603050405020304" pitchFamily="18" charset="0"/>
              </a:rPr>
              <a:t> – valori aditive;</a:t>
            </a:r>
          </a:p>
          <a:p>
            <a:r>
              <a:rPr lang="ro-RO" sz="1700" b="1" dirty="0">
                <a:latin typeface="Times New Roman" panose="02020603050405020304" pitchFamily="18" charset="0"/>
                <a:cs typeface="Times New Roman" panose="02020603050405020304" pitchFamily="18" charset="0"/>
              </a:rPr>
              <a:t>H</a:t>
            </a:r>
            <a:r>
              <a:rPr lang="ro-RO" sz="1700" dirty="0">
                <a:latin typeface="Times New Roman" panose="02020603050405020304" pitchFamily="18" charset="0"/>
                <a:cs typeface="Times New Roman" panose="02020603050405020304" pitchFamily="18" charset="0"/>
              </a:rPr>
              <a:t> – efect heterozis propriu indivizilor exploatați; </a:t>
            </a:r>
            <a:r>
              <a:rPr lang="ro-RO" sz="1700" b="1" dirty="0">
                <a:latin typeface="Times New Roman" panose="02020603050405020304" pitchFamily="18" charset="0"/>
                <a:cs typeface="Times New Roman" panose="02020603050405020304" pitchFamily="18" charset="0"/>
              </a:rPr>
              <a:t>M</a:t>
            </a:r>
            <a:r>
              <a:rPr lang="ro-RO" sz="1700" i="1" dirty="0">
                <a:latin typeface="Times New Roman" panose="02020603050405020304" pitchFamily="18" charset="0"/>
                <a:cs typeface="Times New Roman" panose="02020603050405020304" pitchFamily="18" charset="0"/>
              </a:rPr>
              <a:t> </a:t>
            </a:r>
            <a:r>
              <a:rPr lang="ro-RO" sz="1700" dirty="0">
                <a:latin typeface="Times New Roman" panose="02020603050405020304" pitchFamily="18" charset="0"/>
                <a:cs typeface="Times New Roman" panose="02020603050405020304" pitchFamily="18" charset="0"/>
              </a:rPr>
              <a:t>- efecte materne.</a:t>
            </a:r>
          </a:p>
          <a:p>
            <a:pPr indent="457200" algn="just">
              <a:lnSpc>
                <a:spcPct val="150000"/>
              </a:lnSpc>
            </a:pP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7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84250815-0400-946C-1BFE-0E7FF2623DCD}"/>
              </a:ext>
            </a:extLst>
          </p:cNvPr>
          <p:cNvSpPr txBox="1"/>
          <p:nvPr/>
        </p:nvSpPr>
        <p:spPr>
          <a:xfrm>
            <a:off x="179294" y="0"/>
            <a:ext cx="8785412" cy="3615220"/>
          </a:xfrm>
          <a:prstGeom prst="rect">
            <a:avLst/>
          </a:prstGeom>
          <a:noFill/>
        </p:spPr>
        <p:txBody>
          <a:bodyPr wrap="square">
            <a:spAutoFit/>
          </a:bodyPr>
          <a:lstStyle/>
          <a:p>
            <a:pPr indent="322580" algn="just">
              <a:lnSpc>
                <a:spcPct val="150000"/>
              </a:lnSpc>
              <a:spcBef>
                <a:spcPts val="285"/>
              </a:spcBef>
              <a:buNone/>
              <a:tabLst>
                <a:tab pos="6189345" algn="l"/>
              </a:tabLst>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Cu toate acestea, extinderea încrucișărilor întâmpină două mari neajunsuri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anume: </a:t>
            </a:r>
          </a:p>
          <a:p>
            <a:pPr marL="322580" marR="701040" algn="just">
              <a:lnSpc>
                <a:spcPct val="150000"/>
              </a:lnSpc>
              <a:spcBef>
                <a:spcPts val="285"/>
              </a:spcBef>
              <a:buNone/>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este o activitate mai greu de organizat în efective mici ;</a:t>
            </a:r>
          </a:p>
          <a:p>
            <a:pPr indent="322580" algn="just">
              <a:lnSpc>
                <a:spcPct val="150000"/>
              </a:lnSpc>
              <a:buNone/>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pentru sporirea numărului de miei îngrășați pe fiecare mamă din generația </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F</a:t>
            </a:r>
            <a:r>
              <a:rPr lang="ro-RO" sz="1700" b="1" baseline="-25000"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ro-RO" sz="17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tatăl acestor femele ar trebui să aparțină unei rase prolifice și în consecință ar dispune de performante pentru producția de carne mai slabe, ceea ce ar afecta unele trăsături cum ar fi viteza de creștere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calitatea carcasei mieilor îngrășați, chiar dacă în ascendență se regăsește și gene transmise de genitori care provine dintr-o rasă specializată pentru carne.</a:t>
            </a:r>
          </a:p>
          <a:p>
            <a:pPr>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Performanța mieilor metiși valorificați pentru carne reprezintă un indicator de bază și se determină astfel:</a:t>
            </a:r>
          </a:p>
        </p:txBody>
      </p:sp>
      <p:sp>
        <p:nvSpPr>
          <p:cNvPr id="6" name="Rectangle 4">
            <a:extLst>
              <a:ext uri="{FF2B5EF4-FFF2-40B4-BE49-F238E27FC236}">
                <a16:creationId xmlns:a16="http://schemas.microsoft.com/office/drawing/2014/main" id="{56342C02-4F64-7296-4BB2-29FDCD280666}"/>
              </a:ext>
            </a:extLst>
          </p:cNvPr>
          <p:cNvSpPr>
            <a:spLocks noChangeArrowheads="1"/>
          </p:cNvSpPr>
          <p:nvPr/>
        </p:nvSpPr>
        <p:spPr bwMode="auto">
          <a:xfrm>
            <a:off x="896471" y="40430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o-RO"/>
          </a:p>
        </p:txBody>
      </p:sp>
      <p:graphicFrame>
        <p:nvGraphicFramePr>
          <p:cNvPr id="7" name="Obiect 6">
            <a:extLst>
              <a:ext uri="{FF2B5EF4-FFF2-40B4-BE49-F238E27FC236}">
                <a16:creationId xmlns:a16="http://schemas.microsoft.com/office/drawing/2014/main" id="{8F23A169-76E5-99F0-EA8E-A96F2D62B1E4}"/>
              </a:ext>
            </a:extLst>
          </p:cNvPr>
          <p:cNvGraphicFramePr>
            <a:graphicFrameLocks noChangeAspect="1"/>
          </p:cNvGraphicFramePr>
          <p:nvPr>
            <p:extLst>
              <p:ext uri="{D42A27DB-BD31-4B8C-83A1-F6EECF244321}">
                <p14:modId xmlns:p14="http://schemas.microsoft.com/office/powerpoint/2010/main" val="755003757"/>
              </p:ext>
            </p:extLst>
          </p:nvPr>
        </p:nvGraphicFramePr>
        <p:xfrm>
          <a:off x="512732" y="3971367"/>
          <a:ext cx="7626983" cy="1425386"/>
        </p:xfrm>
        <a:graphic>
          <a:graphicData uri="http://schemas.openxmlformats.org/presentationml/2006/ole">
            <mc:AlternateContent xmlns:mc="http://schemas.openxmlformats.org/markup-compatibility/2006">
              <mc:Choice xmlns:v="urn:schemas-microsoft-com:vml" Requires="v">
                <p:oleObj r:id="rId2" imgW="3898900" imgH="914400" progId="Equation.3">
                  <p:embed/>
                </p:oleObj>
              </mc:Choice>
              <mc:Fallback>
                <p:oleObj r:id="rId2" imgW="3898900" imgH="914400"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32" y="3971367"/>
                        <a:ext cx="7626983" cy="1425386"/>
                      </a:xfrm>
                      <a:prstGeom prst="rect">
                        <a:avLst/>
                      </a:prstGeom>
                      <a:noFill/>
                    </p:spPr>
                  </p:pic>
                </p:oleObj>
              </mc:Fallback>
            </mc:AlternateContent>
          </a:graphicData>
        </a:graphic>
      </p:graphicFrame>
    </p:spTree>
    <p:extLst>
      <p:ext uri="{BB962C8B-B14F-4D97-AF65-F5344CB8AC3E}">
        <p14:creationId xmlns:p14="http://schemas.microsoft.com/office/powerpoint/2010/main" val="270130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DEB18CB-1BF7-D170-1063-69837F71FDD3}"/>
              </a:ext>
            </a:extLst>
          </p:cNvPr>
          <p:cNvSpPr txBox="1"/>
          <p:nvPr/>
        </p:nvSpPr>
        <p:spPr>
          <a:xfrm>
            <a:off x="0" y="-121701"/>
            <a:ext cx="8884023" cy="1222258"/>
          </a:xfrm>
          <a:prstGeom prst="rect">
            <a:avLst/>
          </a:prstGeom>
          <a:noFill/>
        </p:spPr>
        <p:txBody>
          <a:bodyPr wrap="square">
            <a:spAutoFit/>
          </a:bodyPr>
          <a:lstStyle/>
          <a:p>
            <a:pPr marL="2540" indent="454660" algn="just">
              <a:lnSpc>
                <a:spcPct val="150000"/>
              </a:lnSpc>
            </a:pPr>
            <a:r>
              <a:rPr lang="ro-RO" sz="1700" dirty="0">
                <a:effectLst/>
                <a:latin typeface="Times New Roman" panose="02020603050405020304" pitchFamily="18" charset="0"/>
                <a:ea typeface="Times New Roman" panose="02020603050405020304" pitchFamily="18" charset="0"/>
              </a:rPr>
              <a:t>În exploatarea intensivă a ovinelor pentru carne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/sau lână se folosesc, îndeosebi, populații metise rezultate dintr-o încrucișare rotativă. În acest caz, în care</a:t>
            </a:r>
            <a:r>
              <a:rPr lang="ro-RO" sz="1700" i="1" dirty="0">
                <a:effectLst/>
                <a:latin typeface="Times New Roman" panose="02020603050405020304" pitchFamily="18" charset="0"/>
                <a:ea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rPr>
              <a:t>rasele participante la rotație sunt în număr mai mare (n), performanța productivă a hibrizilor se descompune astfel:</a:t>
            </a:r>
            <a:endParaRPr lang="ro-RO" sz="1700" dirty="0">
              <a:effectLst/>
              <a:latin typeface="Arial" panose="020B0604020202020204" pitchFamily="34" charset="0"/>
              <a:ea typeface="Times New Roman" panose="02020603050405020304" pitchFamily="18" charset="0"/>
            </a:endParaRPr>
          </a:p>
        </p:txBody>
      </p:sp>
      <p:sp>
        <p:nvSpPr>
          <p:cNvPr id="4" name="Rectangle 2">
            <a:extLst>
              <a:ext uri="{FF2B5EF4-FFF2-40B4-BE49-F238E27FC236}">
                <a16:creationId xmlns:a16="http://schemas.microsoft.com/office/drawing/2014/main" id="{CE6551FB-5302-3733-A59F-3D13A1521761}"/>
              </a:ext>
            </a:extLst>
          </p:cNvPr>
          <p:cNvSpPr>
            <a:spLocks noChangeArrowheads="1"/>
          </p:cNvSpPr>
          <p:nvPr/>
        </p:nvSpPr>
        <p:spPr bwMode="auto">
          <a:xfrm>
            <a:off x="878541" y="1192305"/>
            <a:ext cx="1043767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o-RO"/>
          </a:p>
        </p:txBody>
      </p:sp>
      <p:graphicFrame>
        <p:nvGraphicFramePr>
          <p:cNvPr id="5" name="Obiect 4">
            <a:extLst>
              <a:ext uri="{FF2B5EF4-FFF2-40B4-BE49-F238E27FC236}">
                <a16:creationId xmlns:a16="http://schemas.microsoft.com/office/drawing/2014/main" id="{F325C896-D529-68C3-9C99-AED093303A3C}"/>
              </a:ext>
            </a:extLst>
          </p:cNvPr>
          <p:cNvGraphicFramePr>
            <a:graphicFrameLocks noChangeAspect="1"/>
          </p:cNvGraphicFramePr>
          <p:nvPr>
            <p:extLst>
              <p:ext uri="{D42A27DB-BD31-4B8C-83A1-F6EECF244321}">
                <p14:modId xmlns:p14="http://schemas.microsoft.com/office/powerpoint/2010/main" val="635912148"/>
              </p:ext>
            </p:extLst>
          </p:nvPr>
        </p:nvGraphicFramePr>
        <p:xfrm>
          <a:off x="878541" y="1192306"/>
          <a:ext cx="6445624" cy="1661692"/>
        </p:xfrm>
        <a:graphic>
          <a:graphicData uri="http://schemas.openxmlformats.org/presentationml/2006/ole">
            <mc:AlternateContent xmlns:mc="http://schemas.openxmlformats.org/markup-compatibility/2006">
              <mc:Choice xmlns:v="urn:schemas-microsoft-com:vml" Requires="v">
                <p:oleObj r:id="rId2" imgW="3060700" imgH="1320800" progId="Equation.3">
                  <p:embed/>
                </p:oleObj>
              </mc:Choice>
              <mc:Fallback>
                <p:oleObj r:id="rId2" imgW="3060700" imgH="1320800" progId="Equation.3">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541" y="1192306"/>
                        <a:ext cx="6445624" cy="1661692"/>
                      </a:xfrm>
                      <a:prstGeom prst="rect">
                        <a:avLst/>
                      </a:prstGeom>
                      <a:noFill/>
                    </p:spPr>
                  </p:pic>
                </p:oleObj>
              </mc:Fallback>
            </mc:AlternateContent>
          </a:graphicData>
        </a:graphic>
      </p:graphicFrame>
      <p:sp>
        <p:nvSpPr>
          <p:cNvPr id="7" name="CasetăText 6">
            <a:extLst>
              <a:ext uri="{FF2B5EF4-FFF2-40B4-BE49-F238E27FC236}">
                <a16:creationId xmlns:a16="http://schemas.microsoft.com/office/drawing/2014/main" id="{A62B57CA-38E5-3615-6881-BC2AC4294FB4}"/>
              </a:ext>
            </a:extLst>
          </p:cNvPr>
          <p:cNvSpPr txBox="1"/>
          <p:nvPr/>
        </p:nvSpPr>
        <p:spPr>
          <a:xfrm>
            <a:off x="179294" y="2747004"/>
            <a:ext cx="8704729" cy="1614673"/>
          </a:xfrm>
          <a:prstGeom prst="rect">
            <a:avLst/>
          </a:prstGeom>
          <a:noFill/>
        </p:spPr>
        <p:txBody>
          <a:bodyPr wrap="square">
            <a:spAutoFit/>
          </a:bodyPr>
          <a:lstStyle/>
          <a:p>
            <a:pPr marL="12065" marR="48260" algn="just">
              <a:lnSpc>
                <a:spcPct val="150000"/>
              </a:lnSpc>
              <a:spcBef>
                <a:spcPts val="190"/>
              </a:spcBef>
            </a:pPr>
            <a:r>
              <a:rPr lang="ro-RO" sz="1700" dirty="0">
                <a:effectLst/>
                <a:latin typeface="Times New Roman" panose="02020603050405020304" pitchFamily="18" charset="0"/>
                <a:ea typeface="Times New Roman" panose="02020603050405020304" pitchFamily="18" charset="0"/>
              </a:rPr>
              <a:t>Pentru atingerea acestui scop, trebuie stabiliți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coeficienții de regresie parțială a performanțelor de creștere a mieilor metiși, dar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cei pentru caracterele specifice activității de reproducție a efectivului reprezentat de oile mame. În cazul practicării încrucișărilor triple, relația anterioară se transformă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ajunge în formula următoare:</a:t>
            </a:r>
            <a:endParaRPr lang="ro-RO" sz="1700" dirty="0">
              <a:effectLst/>
              <a:latin typeface="Arial" panose="020B0604020202020204" pitchFamily="34" charset="0"/>
              <a:ea typeface="Times New Roman" panose="02020603050405020304" pitchFamily="18" charset="0"/>
            </a:endParaRPr>
          </a:p>
        </p:txBody>
      </p:sp>
      <p:sp>
        <p:nvSpPr>
          <p:cNvPr id="8" name="Rectangle 4">
            <a:extLst>
              <a:ext uri="{FF2B5EF4-FFF2-40B4-BE49-F238E27FC236}">
                <a16:creationId xmlns:a16="http://schemas.microsoft.com/office/drawing/2014/main" id="{5632D8AF-0B54-7759-8347-DDC0AAA32C80}"/>
              </a:ext>
            </a:extLst>
          </p:cNvPr>
          <p:cNvSpPr>
            <a:spLocks noChangeArrowheads="1"/>
          </p:cNvSpPr>
          <p:nvPr/>
        </p:nvSpPr>
        <p:spPr bwMode="auto">
          <a:xfrm>
            <a:off x="717176" y="4652681"/>
            <a:ext cx="1053388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o-RO"/>
          </a:p>
        </p:txBody>
      </p:sp>
      <p:graphicFrame>
        <p:nvGraphicFramePr>
          <p:cNvPr id="9" name="Obiect 8">
            <a:extLst>
              <a:ext uri="{FF2B5EF4-FFF2-40B4-BE49-F238E27FC236}">
                <a16:creationId xmlns:a16="http://schemas.microsoft.com/office/drawing/2014/main" id="{C3A64673-9B5B-B9BF-486D-4F701D787BFB}"/>
              </a:ext>
            </a:extLst>
          </p:cNvPr>
          <p:cNvGraphicFramePr>
            <a:graphicFrameLocks noChangeAspect="1"/>
          </p:cNvGraphicFramePr>
          <p:nvPr>
            <p:extLst>
              <p:ext uri="{D42A27DB-BD31-4B8C-83A1-F6EECF244321}">
                <p14:modId xmlns:p14="http://schemas.microsoft.com/office/powerpoint/2010/main" val="3565231383"/>
              </p:ext>
            </p:extLst>
          </p:nvPr>
        </p:nvGraphicFramePr>
        <p:xfrm>
          <a:off x="878541" y="4482514"/>
          <a:ext cx="5943600" cy="1325881"/>
        </p:xfrm>
        <a:graphic>
          <a:graphicData uri="http://schemas.openxmlformats.org/presentationml/2006/ole">
            <mc:AlternateContent xmlns:mc="http://schemas.openxmlformats.org/markup-compatibility/2006">
              <mc:Choice xmlns:v="urn:schemas-microsoft-com:vml" Requires="v">
                <p:oleObj r:id="rId4" imgW="3365500" imgH="939800" progId="Equation.3">
                  <p:embed/>
                </p:oleObj>
              </mc:Choice>
              <mc:Fallback>
                <p:oleObj r:id="rId4" imgW="3365500" imgH="9398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541" y="4482514"/>
                        <a:ext cx="5943600" cy="1325881"/>
                      </a:xfrm>
                      <a:prstGeom prst="rect">
                        <a:avLst/>
                      </a:prstGeom>
                      <a:noFill/>
                    </p:spPr>
                  </p:pic>
                </p:oleObj>
              </mc:Fallback>
            </mc:AlternateContent>
          </a:graphicData>
        </a:graphic>
      </p:graphicFrame>
    </p:spTree>
    <p:extLst>
      <p:ext uri="{BB962C8B-B14F-4D97-AF65-F5344CB8AC3E}">
        <p14:creationId xmlns:p14="http://schemas.microsoft.com/office/powerpoint/2010/main" val="2979616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CD2CBB2-67FB-931C-636B-3B548227600D}"/>
              </a:ext>
            </a:extLst>
          </p:cNvPr>
          <p:cNvSpPr txBox="1"/>
          <p:nvPr/>
        </p:nvSpPr>
        <p:spPr>
          <a:xfrm>
            <a:off x="416859" y="1034345"/>
            <a:ext cx="8310282" cy="2950744"/>
          </a:xfrm>
          <a:prstGeom prst="rect">
            <a:avLst/>
          </a:prstGeom>
          <a:noFill/>
        </p:spPr>
        <p:txBody>
          <a:bodyPr wrap="square">
            <a:spAutoFit/>
          </a:bodyPr>
          <a:lstStyle/>
          <a:p>
            <a:pPr marR="17780" indent="457200" algn="just">
              <a:lnSpc>
                <a:spcPct val="150000"/>
              </a:lnSpc>
              <a:spcBef>
                <a:spcPts val="140"/>
              </a:spcBef>
            </a:pPr>
            <a:r>
              <a:rPr lang="ro-RO" sz="1800" dirty="0">
                <a:effectLst/>
                <a:latin typeface="Times New Roman" panose="02020603050405020304" pitchFamily="18" charset="0"/>
                <a:ea typeface="Times New Roman" panose="02020603050405020304" pitchFamily="18" charset="0"/>
              </a:rPr>
              <a:t>Atunci când rezultatele de referință pentru termenii luați în considerare lipsesc, problema alegerii celei mai indicate variante de încrucișare a populațiilor participante în vederea atingerii numeroaselor obiective poate fi privită cu o anumită simplificare întrucât eficiența economică, la care se adaugă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caracterele de reproducție ale părinților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caracterele de producție ale hibrizilor îngrășați, este înlocuită cu eficiența biologică estimată pentru un caracter mai important de care depinde performanțele hibrizilor exploatații, cum ar fi de exemplu greutatea vie la livrare.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02333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D4EA8FD-41A7-1A70-90F6-01068E697CC8}"/>
              </a:ext>
            </a:extLst>
          </p:cNvPr>
          <p:cNvSpPr txBox="1"/>
          <p:nvPr/>
        </p:nvSpPr>
        <p:spPr>
          <a:xfrm>
            <a:off x="313765" y="165928"/>
            <a:ext cx="8641976" cy="5930085"/>
          </a:xfrm>
          <a:prstGeom prst="rect">
            <a:avLst/>
          </a:prstGeom>
          <a:noFill/>
        </p:spPr>
        <p:txBody>
          <a:bodyPr wrap="square">
            <a:spAutoFit/>
          </a:bodyPr>
          <a:lstStyle/>
          <a:p>
            <a:pPr indent="449580" algn="just">
              <a:lnSpc>
                <a:spcPct val="150000"/>
              </a:lnSpc>
              <a:buNone/>
            </a:pPr>
            <a:r>
              <a:rPr lang="ro-RO" sz="1700" b="1" dirty="0">
                <a:effectLst/>
                <a:latin typeface="Times New Roman" panose="02020603050405020304" pitchFamily="18" charset="0"/>
                <a:ea typeface="Times New Roman" panose="02020603050405020304" pitchFamily="18" charset="0"/>
              </a:rPr>
              <a:t>4.1. Elaborarea schemei de încrucișare</a:t>
            </a:r>
            <a:endParaRPr lang="ro-RO" sz="17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700" dirty="0">
                <a:effectLst/>
                <a:latin typeface="Times New Roman" panose="02020603050405020304" pitchFamily="18" charset="0"/>
                <a:ea typeface="Times New Roman" panose="02020603050405020304" pitchFamily="18" charset="0"/>
              </a:rPr>
              <a:t>În producerea sistematică a mieilor destinați îngrășării rezultatele obținute depind în mare parte de particularitățile raselor participante la schema de încrucișare pentru producerea mieilor metiși. În acest sens, prima etapă a fost reprezentată de alegerea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nominalizarea raselor utilizate în schemă în vederea obținerii hibrizilor de carne, pornind de la oile locale de rasă Țigaie și berbeci aparținând unor rase franceze de carne. </a:t>
            </a:r>
            <a:endParaRPr lang="ro-RO" sz="1700" dirty="0">
              <a:effectLst/>
              <a:latin typeface="Arial" panose="020B0604020202020204" pitchFamily="34" charset="0"/>
              <a:ea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rPr>
              <a:t>Într-o etapa ulterioară a planului de realizare, activitățile desfășurate au fost concentrate pe obținerea primei generații de miei metiși rezultate din încrucișarea oilor adulte locale cu berbeci aparținând raselor </a:t>
            </a:r>
            <a:r>
              <a:rPr lang="ro-RO" sz="1700" dirty="0" err="1">
                <a:effectLst/>
                <a:latin typeface="Times New Roman" panose="02020603050405020304" pitchFamily="18" charset="0"/>
                <a:ea typeface="Times New Roman" panose="02020603050405020304" pitchFamily="18" charset="0"/>
              </a:rPr>
              <a:t>Vandeen</a:t>
            </a:r>
            <a:r>
              <a:rPr lang="ro-RO" sz="1700" dirty="0">
                <a:effectLst/>
                <a:latin typeface="Times New Roman" panose="02020603050405020304" pitchFamily="18" charset="0"/>
                <a:ea typeface="Times New Roman" panose="02020603050405020304" pitchFamily="18" charset="0"/>
              </a:rPr>
              <a:t>, Blanche du </a:t>
            </a:r>
            <a:r>
              <a:rPr lang="ro-RO" sz="1700" dirty="0" err="1">
                <a:effectLst/>
                <a:latin typeface="Times New Roman" panose="02020603050405020304" pitchFamily="18" charset="0"/>
                <a:ea typeface="Times New Roman" panose="02020603050405020304" pitchFamily="18" charset="0"/>
              </a:rPr>
              <a:t>Masif</a:t>
            </a:r>
            <a:r>
              <a:rPr lang="ro-RO" sz="1700" dirty="0">
                <a:effectLst/>
                <a:latin typeface="Times New Roman" panose="02020603050405020304" pitchFamily="18" charset="0"/>
                <a:ea typeface="Times New Roman" panose="02020603050405020304" pitchFamily="18" charset="0"/>
              </a:rPr>
              <a:t> Central și </a:t>
            </a:r>
            <a:r>
              <a:rPr lang="ro-RO" sz="1700" dirty="0" err="1">
                <a:effectLst/>
                <a:latin typeface="Times New Roman" panose="02020603050405020304" pitchFamily="18" charset="0"/>
                <a:ea typeface="Times New Roman" panose="02020603050405020304" pitchFamily="18" charset="0"/>
              </a:rPr>
              <a:t>Berichon</a:t>
            </a:r>
            <a:r>
              <a:rPr lang="ro-RO" sz="1700" dirty="0">
                <a:effectLst/>
                <a:latin typeface="Times New Roman" panose="02020603050405020304" pitchFamily="18" charset="0"/>
                <a:ea typeface="Times New Roman" panose="02020603050405020304" pitchFamily="18" charset="0"/>
              </a:rPr>
              <a:t> du </a:t>
            </a:r>
            <a:r>
              <a:rPr lang="ro-RO" sz="1700" dirty="0" err="1">
                <a:effectLst/>
                <a:latin typeface="Times New Roman" panose="02020603050405020304" pitchFamily="18" charset="0"/>
                <a:ea typeface="Times New Roman" panose="02020603050405020304" pitchFamily="18" charset="0"/>
              </a:rPr>
              <a:t>Cher</a:t>
            </a:r>
            <a:r>
              <a:rPr lang="ro-RO" sz="1700" dirty="0">
                <a:effectLst/>
                <a:latin typeface="Times New Roman" panose="02020603050405020304" pitchFamily="18" charset="0"/>
                <a:ea typeface="Times New Roman" panose="02020603050405020304" pitchFamily="18" charset="0"/>
              </a:rPr>
              <a:t>. </a:t>
            </a:r>
          </a:p>
          <a:p>
            <a:pPr indent="449580" algn="just">
              <a:lnSpc>
                <a:spcPct val="150000"/>
              </a:lnSpc>
            </a:pPr>
            <a:r>
              <a:rPr lang="ro-RO" sz="1700" dirty="0">
                <a:latin typeface="Times New Roman" panose="02020603050405020304" pitchFamily="18" charset="0"/>
                <a:cs typeface="Times New Roman" panose="02020603050405020304" pitchFamily="18" charset="0"/>
              </a:rPr>
              <a:t>	Ulterior femelele metise F</a:t>
            </a:r>
            <a:r>
              <a:rPr lang="ro-RO" sz="1700" baseline="-25000" dirty="0">
                <a:latin typeface="Times New Roman" panose="02020603050405020304" pitchFamily="18" charset="0"/>
                <a:cs typeface="Times New Roman" panose="02020603050405020304" pitchFamily="18" charset="0"/>
              </a:rPr>
              <a:t>1</a:t>
            </a:r>
            <a:r>
              <a:rPr lang="ro-RO" sz="1700" dirty="0">
                <a:latin typeface="Times New Roman" panose="02020603050405020304" pitchFamily="18" charset="0"/>
                <a:cs typeface="Times New Roman" panose="02020603050405020304" pitchFamily="18" charset="0"/>
              </a:rPr>
              <a:t> au fost reținute pentru prăsilă, iar pentru atingerea parametrilor de dezvoltare corporală acestea aur beneficia de toate condițiile de creștere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întreținere. Furajarea s-a bazat pe administrarea de rații furajere care asigurau cerințele nutriționale în raport cu normele în vigoare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cu grupa de vârstă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asigurau obținerea unei dezvoltări corporale, astfel, încât, acestea să poată fi trecute la turma de bază la vârsta de 10 – 12 luni. </a:t>
            </a:r>
          </a:p>
          <a:p>
            <a:pPr indent="449580" algn="just">
              <a:lnSpc>
                <a:spcPct val="150000"/>
              </a:lnSpc>
            </a:pP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97591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AFEBD28-E9DC-5314-1ABA-845F8AFB8F7C}"/>
              </a:ext>
            </a:extLst>
          </p:cNvPr>
          <p:cNvSpPr txBox="1"/>
          <p:nvPr/>
        </p:nvSpPr>
        <p:spPr>
          <a:xfrm>
            <a:off x="251011" y="82514"/>
            <a:ext cx="8633013" cy="1615699"/>
          </a:xfrm>
          <a:prstGeom prst="rect">
            <a:avLst/>
          </a:prstGeom>
          <a:noFill/>
        </p:spPr>
        <p:txBody>
          <a:bodyPr wrap="square">
            <a:spAutoFit/>
          </a:bodyPr>
          <a:lstStyle/>
          <a:p>
            <a:pPr algn="just">
              <a:lnSpc>
                <a:spcPct val="150000"/>
              </a:lnSpc>
            </a:pPr>
            <a:r>
              <a:rPr lang="ro-RO" sz="1700" kern="0" dirty="0">
                <a:effectLst/>
                <a:latin typeface="Times New Roman" panose="02020603050405020304" pitchFamily="18" charset="0"/>
                <a:ea typeface="Times New Roman" panose="02020603050405020304" pitchFamily="18" charset="0"/>
              </a:rPr>
              <a:t>Îndeplinirea cerințelor de utilizare la montă va permite trecerea la faza a doua din schema de realizare a hibrizilor specializați pentru producția de carne la ovine. În acest sens, oile mame metise F</a:t>
            </a:r>
            <a:r>
              <a:rPr lang="ro-RO" sz="1700" kern="0" baseline="-25000" dirty="0">
                <a:effectLst/>
                <a:latin typeface="Times New Roman" panose="02020603050405020304" pitchFamily="18" charset="0"/>
                <a:ea typeface="Times New Roman" panose="02020603050405020304" pitchFamily="18" charset="0"/>
              </a:rPr>
              <a:t>1</a:t>
            </a:r>
            <a:r>
              <a:rPr lang="ro-RO" sz="1700" kern="0" dirty="0">
                <a:effectLst/>
                <a:latin typeface="Times New Roman" panose="02020603050405020304" pitchFamily="18" charset="0"/>
                <a:ea typeface="Times New Roman" panose="02020603050405020304" pitchFamily="18" charset="0"/>
              </a:rPr>
              <a:t> vor fi împerecheate cu berbeci aparținând raselor specializate pentru producția de carne (Fig.1). </a:t>
            </a:r>
            <a:endParaRPr lang="ro-RO" sz="1700" dirty="0"/>
          </a:p>
        </p:txBody>
      </p:sp>
      <p:pic>
        <p:nvPicPr>
          <p:cNvPr id="4" name="Imagine 3">
            <a:extLst>
              <a:ext uri="{FF2B5EF4-FFF2-40B4-BE49-F238E27FC236}">
                <a16:creationId xmlns:a16="http://schemas.microsoft.com/office/drawing/2014/main" id="{82B76A3D-DEDC-043B-89F9-A0054162028E}"/>
              </a:ext>
            </a:extLst>
          </p:cNvPr>
          <p:cNvPicPr>
            <a:picLocks noChangeAspect="1"/>
          </p:cNvPicPr>
          <p:nvPr/>
        </p:nvPicPr>
        <p:blipFill>
          <a:blip r:embed="rId2"/>
          <a:stretch>
            <a:fillRect/>
          </a:stretch>
        </p:blipFill>
        <p:spPr>
          <a:xfrm>
            <a:off x="1532962" y="1387452"/>
            <a:ext cx="5144771" cy="4461392"/>
          </a:xfrm>
          <a:prstGeom prst="rect">
            <a:avLst/>
          </a:prstGeom>
        </p:spPr>
      </p:pic>
      <p:sp>
        <p:nvSpPr>
          <p:cNvPr id="6" name="CasetăText 5">
            <a:extLst>
              <a:ext uri="{FF2B5EF4-FFF2-40B4-BE49-F238E27FC236}">
                <a16:creationId xmlns:a16="http://schemas.microsoft.com/office/drawing/2014/main" id="{60AFFC34-6E6B-3F73-E812-1865AEAFBE88}"/>
              </a:ext>
            </a:extLst>
          </p:cNvPr>
          <p:cNvSpPr txBox="1"/>
          <p:nvPr/>
        </p:nvSpPr>
        <p:spPr>
          <a:xfrm>
            <a:off x="2432945" y="5768162"/>
            <a:ext cx="4576482" cy="353943"/>
          </a:xfrm>
          <a:prstGeom prst="rect">
            <a:avLst/>
          </a:prstGeom>
          <a:noFill/>
        </p:spPr>
        <p:txBody>
          <a:bodyPr wrap="square">
            <a:spAutoFit/>
          </a:bodyPr>
          <a:lstStyle/>
          <a:p>
            <a:r>
              <a:rPr lang="ro-RO" sz="1700" kern="0" dirty="0">
                <a:effectLst/>
                <a:latin typeface="Arial" panose="020B0604020202020204" pitchFamily="34" charset="0"/>
                <a:ea typeface="Times New Roman" panose="02020603050405020304" pitchFamily="18" charset="0"/>
              </a:rPr>
              <a:t>Schema de obținere a hibrizilor R</a:t>
            </a:r>
            <a:r>
              <a:rPr lang="ro-RO" sz="1700" kern="0" baseline="-25000" dirty="0">
                <a:effectLst/>
                <a:latin typeface="Arial" panose="020B0604020202020204" pitchFamily="34" charset="0"/>
                <a:ea typeface="Times New Roman" panose="02020603050405020304" pitchFamily="18" charset="0"/>
              </a:rPr>
              <a:t>1</a:t>
            </a:r>
            <a:endParaRPr lang="ro-RO" sz="1700" dirty="0"/>
          </a:p>
        </p:txBody>
      </p:sp>
    </p:spTree>
    <p:extLst>
      <p:ext uri="{BB962C8B-B14F-4D97-AF65-F5344CB8AC3E}">
        <p14:creationId xmlns:p14="http://schemas.microsoft.com/office/powerpoint/2010/main" val="120757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A02B3DCD-57F6-72A9-7892-86091838F3F9}"/>
              </a:ext>
            </a:extLst>
          </p:cNvPr>
          <p:cNvSpPr txBox="1"/>
          <p:nvPr/>
        </p:nvSpPr>
        <p:spPr>
          <a:xfrm>
            <a:off x="434788" y="188258"/>
            <a:ext cx="8274423" cy="2399503"/>
          </a:xfrm>
          <a:prstGeom prst="rect">
            <a:avLst/>
          </a:prstGeom>
          <a:noFill/>
        </p:spPr>
        <p:txBody>
          <a:bodyPr wrap="square">
            <a:spAutoFit/>
          </a:bodyPr>
          <a:lstStyle/>
          <a:p>
            <a:pPr algn="just">
              <a:lnSpc>
                <a:spcPct val="150000"/>
              </a:lnSpc>
              <a:buNone/>
            </a:pPr>
            <a:r>
              <a:rPr lang="ro-RO" sz="1700" dirty="0">
                <a:effectLst/>
                <a:latin typeface="Times New Roman" panose="02020603050405020304" pitchFamily="18" charset="0"/>
                <a:ea typeface="Times New Roman" panose="02020603050405020304" pitchFamily="18" charset="0"/>
              </a:rPr>
              <a:t>	Toți indivizii din R1 (figura 1), indiferent de sex, vor fi destinați exclusiv îngrășării. Realizarea îngrășării se va face prin aplicarea unor tehnologii </a:t>
            </a:r>
            <a:r>
              <a:rPr lang="ro-RO" sz="1700" dirty="0" err="1">
                <a:effectLst/>
                <a:latin typeface="Times New Roman" panose="02020603050405020304" pitchFamily="18" charset="0"/>
                <a:ea typeface="Times New Roman" panose="02020603050405020304" pitchFamily="18" charset="0"/>
              </a:rPr>
              <a:t>semiintensive</a:t>
            </a:r>
            <a:r>
              <a:rPr lang="ro-RO" sz="1700" dirty="0">
                <a:effectLst/>
                <a:latin typeface="Times New Roman" panose="02020603050405020304" pitchFamily="18" charset="0"/>
                <a:ea typeface="Times New Roman" panose="02020603050405020304" pitchFamily="18" charset="0"/>
              </a:rPr>
              <a:t>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intensive, asigurându-se toate condițiile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cerințele nutriționale astfel, încât, să poată fi realizat obiectivul reprezentat de atingere a cel puțin 42 kg în viu la finele acestora. </a:t>
            </a:r>
            <a:endParaRPr lang="ro-RO" sz="1700" dirty="0">
              <a:effectLst/>
              <a:latin typeface="Arial" panose="020B0604020202020204" pitchFamily="34" charset="0"/>
              <a:ea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rPr>
              <a:t>La elaborarea acestei scheme s-a luat în considerare principalii factori de care depinde manifestarea efectului heterozis. </a:t>
            </a:r>
            <a:endParaRPr lang="ro-RO" sz="17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B2922D52-D058-C438-3341-6399852C5679}"/>
              </a:ext>
            </a:extLst>
          </p:cNvPr>
          <p:cNvSpPr txBox="1"/>
          <p:nvPr/>
        </p:nvSpPr>
        <p:spPr>
          <a:xfrm>
            <a:off x="100853" y="2738440"/>
            <a:ext cx="4576482" cy="457754"/>
          </a:xfrm>
          <a:prstGeom prst="rect">
            <a:avLst/>
          </a:prstGeom>
          <a:noFill/>
        </p:spPr>
        <p:txBody>
          <a:bodyPr wrap="square">
            <a:spAutoFit/>
          </a:bodyPr>
          <a:lstStyle/>
          <a:p>
            <a:pPr indent="449580" algn="just">
              <a:lnSpc>
                <a:spcPct val="150000"/>
              </a:lnSpc>
            </a:pPr>
            <a:r>
              <a:rPr lang="ro-RO" sz="1800" b="1" dirty="0">
                <a:effectLst/>
                <a:latin typeface="Times New Roman" panose="02020603050405020304" pitchFamily="18" charset="0"/>
                <a:ea typeface="Times New Roman" panose="02020603050405020304" pitchFamily="18" charset="0"/>
              </a:rPr>
              <a:t>4.2. Descrierea</a:t>
            </a:r>
            <a:r>
              <a:rPr lang="ro-RO" sz="1800" dirty="0">
                <a:effectLst/>
                <a:latin typeface="Times New Roman" panose="02020603050405020304" pitchFamily="18" charset="0"/>
                <a:ea typeface="Times New Roman" panose="02020603050405020304" pitchFamily="18" charset="0"/>
              </a:rPr>
              <a:t> </a:t>
            </a:r>
            <a:r>
              <a:rPr lang="ro-RO" sz="1800" b="1" dirty="0">
                <a:effectLst/>
                <a:latin typeface="Times New Roman" panose="02020603050405020304" pitchFamily="18" charset="0"/>
                <a:ea typeface="Times New Roman" panose="02020603050405020304" pitchFamily="18" charset="0"/>
              </a:rPr>
              <a:t>schemei de încrucișare</a:t>
            </a:r>
            <a:endParaRPr lang="ro-RO" sz="2400" dirty="0">
              <a:effectLst/>
              <a:latin typeface="Arial" panose="020B0604020202020204" pitchFamily="34" charset="0"/>
              <a:ea typeface="Times New Roman" panose="02020603050405020304" pitchFamily="18" charset="0"/>
            </a:endParaRPr>
          </a:p>
        </p:txBody>
      </p:sp>
      <p:sp>
        <p:nvSpPr>
          <p:cNvPr id="7" name="CasetăText 6">
            <a:extLst>
              <a:ext uri="{FF2B5EF4-FFF2-40B4-BE49-F238E27FC236}">
                <a16:creationId xmlns:a16="http://schemas.microsoft.com/office/drawing/2014/main" id="{4E81374F-DD70-401C-E768-0E24BC3A84D8}"/>
              </a:ext>
            </a:extLst>
          </p:cNvPr>
          <p:cNvSpPr txBox="1"/>
          <p:nvPr/>
        </p:nvSpPr>
        <p:spPr>
          <a:xfrm>
            <a:off x="273422" y="3429000"/>
            <a:ext cx="8597153" cy="2007088"/>
          </a:xfrm>
          <a:prstGeom prst="rect">
            <a:avLst/>
          </a:prstGeom>
          <a:noFill/>
        </p:spPr>
        <p:txBody>
          <a:bodyPr wrap="square">
            <a:spAutoFit/>
          </a:bodyPr>
          <a:lstStyle/>
          <a:p>
            <a:pPr indent="449580" algn="just">
              <a:lnSpc>
                <a:spcPct val="150000"/>
              </a:lnSpc>
            </a:pPr>
            <a:r>
              <a:rPr lang="ro-RO" sz="1700" dirty="0">
                <a:effectLst/>
                <a:latin typeface="Times New Roman" panose="02020603050405020304" pitchFamily="18" charset="0"/>
                <a:ea typeface="Times New Roman" panose="02020603050405020304" pitchFamily="18" charset="0"/>
              </a:rPr>
              <a:t>Potrivit datelor tehnice, procesul de crearea unor populații românești de ovine specializate pentru producția de carne prin încrucișarea raselor franțuzești, </a:t>
            </a:r>
            <a:r>
              <a:rPr lang="ro-RO" sz="1700" dirty="0" err="1">
                <a:effectLst/>
                <a:latin typeface="Times New Roman" panose="02020603050405020304" pitchFamily="18" charset="0"/>
                <a:ea typeface="Times New Roman" panose="02020603050405020304" pitchFamily="18" charset="0"/>
              </a:rPr>
              <a:t>Vendeen</a:t>
            </a:r>
            <a:r>
              <a:rPr lang="ro-RO" sz="1700" dirty="0">
                <a:effectLst/>
                <a:latin typeface="Times New Roman" panose="02020603050405020304" pitchFamily="18" charset="0"/>
                <a:ea typeface="Times New Roman" panose="02020603050405020304" pitchFamily="18" charset="0"/>
              </a:rPr>
              <a:t> respectiv Blanche du </a:t>
            </a:r>
            <a:r>
              <a:rPr lang="ro-RO" sz="1700" dirty="0" err="1">
                <a:effectLst/>
                <a:latin typeface="Times New Roman" panose="02020603050405020304" pitchFamily="18" charset="0"/>
                <a:ea typeface="Times New Roman" panose="02020603050405020304" pitchFamily="18" charset="0"/>
              </a:rPr>
              <a:t>Massif</a:t>
            </a:r>
            <a:r>
              <a:rPr lang="ro-RO" sz="1700" dirty="0">
                <a:effectLst/>
                <a:latin typeface="Times New Roman" panose="02020603050405020304" pitchFamily="18" charset="0"/>
                <a:ea typeface="Times New Roman" panose="02020603050405020304" pitchFamily="18" charset="0"/>
              </a:rPr>
              <a:t> Central cu oile locale din Regiunea de Nord-Est a României se va realiza printr-un proces de încrucișare sistematică dintre populații locale de ovine și berbeci din rase franțuzești, specializate pentru producția de carne. </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75553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A3157EF-C60D-96B8-FADD-5B02F96CA711}"/>
              </a:ext>
            </a:extLst>
          </p:cNvPr>
          <p:cNvSpPr txBox="1"/>
          <p:nvPr/>
        </p:nvSpPr>
        <p:spPr>
          <a:xfrm>
            <a:off x="179294" y="542445"/>
            <a:ext cx="8417858" cy="4197239"/>
          </a:xfrm>
          <a:prstGeom prst="rect">
            <a:avLst/>
          </a:prstGeom>
          <a:noFill/>
        </p:spPr>
        <p:txBody>
          <a:bodyPr wrap="square">
            <a:spAutoFit/>
          </a:bodyPr>
          <a:lstStyle/>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În această etapă activitățile abordate în cercetare se referă la crearea cadrului tehnic și organizatoric de obținere a populației finale care va fi testată în ceea ce privește aptitudinile pentru producția de carne. În acord cu schema de obținere a metișilor terminali, încrucișarea se va realiza utilizând pe linie maternă femele metise F1, rezultate din încrucișarea oilor de rasă Țigaie ruginie cu berbeci de rasă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Blanche du </a:t>
            </a:r>
            <a:r>
              <a:rPr lang="ro-RO" sz="1800" dirty="0" err="1">
                <a:effectLst/>
                <a:latin typeface="Times New Roman" panose="02020603050405020304" pitchFamily="18" charset="0"/>
                <a:ea typeface="Times New Roman" panose="02020603050405020304" pitchFamily="18" charset="0"/>
              </a:rPr>
              <a:t>Massif</a:t>
            </a:r>
            <a:r>
              <a:rPr lang="ro-RO" sz="1800" dirty="0">
                <a:effectLst/>
                <a:latin typeface="Times New Roman" panose="02020603050405020304" pitchFamily="18" charset="0"/>
                <a:ea typeface="Times New Roman" panose="02020603050405020304" pitchFamily="18" charset="0"/>
              </a:rPr>
              <a:t> Central și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indent="449580" algn="just">
              <a:lnSpc>
                <a:spcPct val="150000"/>
              </a:lnSpc>
            </a:pPr>
            <a:r>
              <a:rPr lang="ro-RO" sz="1800" dirty="0">
                <a:effectLst/>
                <a:latin typeface="Times New Roman" panose="02020603050405020304" pitchFamily="18" charset="0"/>
                <a:ea typeface="Times New Roman" panose="02020603050405020304" pitchFamily="18" charset="0"/>
              </a:rPr>
              <a:t>Pe linie paternă la obținerea metișilor de carne vor fi utilizați berbeci din rasele care au contribuit la obținerea efectivului de femele metise, evitând încrucișările de tip berbecilor cu descendentele lor. Se vor obține, astfel, populații noi de metiși dubli care rezultă din retro-încrucișare (back </a:t>
            </a:r>
            <a:r>
              <a:rPr lang="ro-RO" sz="1800" dirty="0" err="1">
                <a:effectLst/>
                <a:latin typeface="Times New Roman" panose="02020603050405020304" pitchFamily="18" charset="0"/>
                <a:ea typeface="Times New Roman" panose="02020603050405020304" pitchFamily="18" charset="0"/>
              </a:rPr>
              <a:t>cross</a:t>
            </a:r>
            <a:r>
              <a:rPr lang="ro-RO" sz="1800" dirty="0">
                <a:effectLst/>
                <a:latin typeface="Times New Roman" panose="02020603050405020304" pitchFamily="18"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741676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4239264-C65E-2E4B-D449-BDF6F4296CC6}"/>
              </a:ext>
            </a:extLst>
          </p:cNvPr>
          <p:cNvSpPr txBox="1"/>
          <p:nvPr/>
        </p:nvSpPr>
        <p:spPr>
          <a:xfrm>
            <a:off x="215153" y="88368"/>
            <a:ext cx="8758518" cy="3366243"/>
          </a:xfrm>
          <a:prstGeom prst="rect">
            <a:avLst/>
          </a:prstGeom>
          <a:noFill/>
        </p:spPr>
        <p:txBody>
          <a:bodyPr wrap="square">
            <a:spAutoFit/>
          </a:bodyPr>
          <a:lstStyle/>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Avantajul utilizării în procesul de producție, a populațiilor metise care provin din încrucișarea de tip back-</a:t>
            </a:r>
            <a:r>
              <a:rPr lang="ro-RO" sz="1800" dirty="0" err="1">
                <a:effectLst/>
                <a:latin typeface="Times New Roman" panose="02020603050405020304" pitchFamily="18" charset="0"/>
                <a:ea typeface="Times New Roman" panose="02020603050405020304" pitchFamily="18" charset="0"/>
              </a:rPr>
              <a:t>cross</a:t>
            </a:r>
            <a:r>
              <a:rPr lang="ro-RO" sz="1800" dirty="0">
                <a:effectLst/>
                <a:latin typeface="Times New Roman" panose="02020603050405020304" pitchFamily="18" charset="0"/>
                <a:ea typeface="Times New Roman" panose="02020603050405020304" pitchFamily="18" charset="0"/>
              </a:rPr>
              <a:t>, este dat de faptul că se obțin performanțe mai bune în ceea ce privește capacitatea de producție (P) deoarece ecuația finală include capacitatea reală de producție (</a:t>
            </a:r>
            <a:r>
              <a:rPr lang="ro-RO" sz="1800" i="1" dirty="0">
                <a:effectLst/>
                <a:latin typeface="Times New Roman" panose="02020603050405020304" pitchFamily="18" charset="0"/>
                <a:ea typeface="Times New Roman" panose="02020603050405020304" pitchFamily="18" charset="0"/>
              </a:rPr>
              <a:t>CRP</a:t>
            </a:r>
            <a:r>
              <a:rPr lang="ro-RO" sz="1800" dirty="0">
                <a:effectLst/>
                <a:latin typeface="Times New Roman" panose="02020603050405020304" pitchFamily="18" charset="0"/>
                <a:ea typeface="Times New Roman" panose="02020603050405020304" pitchFamily="18" charset="0"/>
              </a:rPr>
              <a:t>) a primei forme parentale (</a:t>
            </a:r>
            <a:r>
              <a:rPr lang="ro-RO" sz="1800" i="1" dirty="0">
                <a:effectLst/>
                <a:latin typeface="Times New Roman" panose="02020603050405020304" pitchFamily="18" charset="0"/>
                <a:ea typeface="Times New Roman" panose="02020603050405020304" pitchFamily="18" charset="0"/>
              </a:rPr>
              <a:t>P</a:t>
            </a:r>
            <a:r>
              <a:rPr lang="ro-RO" sz="1800" i="1" baseline="-25000" dirty="0">
                <a:effectLst/>
                <a:latin typeface="Times New Roman" panose="02020603050405020304" pitchFamily="18" charset="0"/>
                <a:ea typeface="Times New Roman" panose="02020603050405020304" pitchFamily="18" charset="0"/>
              </a:rPr>
              <a:t>A</a:t>
            </a:r>
            <a:r>
              <a:rPr lang="ro-RO" sz="1800" dirty="0">
                <a:effectLst/>
                <a:latin typeface="Times New Roman" panose="02020603050405020304" pitchFamily="18" charset="0"/>
                <a:ea typeface="Times New Roman" panose="02020603050405020304" pitchFamily="18" charset="0"/>
              </a:rPr>
              <a:t>) și a celei de-a doua formă parentală (</a:t>
            </a:r>
            <a:r>
              <a:rPr lang="ro-RO" sz="1800" i="1" dirty="0">
                <a:effectLst/>
                <a:latin typeface="Times New Roman" panose="02020603050405020304" pitchFamily="18" charset="0"/>
                <a:ea typeface="Times New Roman" panose="02020603050405020304" pitchFamily="18" charset="0"/>
              </a:rPr>
              <a:t>P</a:t>
            </a:r>
            <a:r>
              <a:rPr lang="ro-RO" sz="1800" i="1" baseline="-25000" dirty="0">
                <a:effectLst/>
                <a:latin typeface="Times New Roman" panose="02020603050405020304" pitchFamily="18" charset="0"/>
                <a:ea typeface="Times New Roman" panose="02020603050405020304" pitchFamily="18" charset="0"/>
              </a:rPr>
              <a:t>B</a:t>
            </a:r>
            <a:r>
              <a:rPr lang="ro-RO" sz="1800" dirty="0">
                <a:effectLst/>
                <a:latin typeface="Times New Roman" panose="02020603050405020304" pitchFamily="18" charset="0"/>
                <a:ea typeface="Times New Roman" panose="02020603050405020304" pitchFamily="18" charset="0"/>
              </a:rPr>
              <a:t>) a </a:t>
            </a:r>
            <a:r>
              <a:rPr lang="ro-RO" sz="1800" dirty="0" err="1">
                <a:effectLst/>
                <a:latin typeface="Times New Roman" panose="02020603050405020304" pitchFamily="18" charset="0"/>
                <a:ea typeface="Times New Roman" panose="02020603050405020304" pitchFamily="18" charset="0"/>
              </a:rPr>
              <a:t>efecului</a:t>
            </a:r>
            <a:r>
              <a:rPr lang="ro-RO" sz="1800" dirty="0">
                <a:effectLst/>
                <a:latin typeface="Times New Roman" panose="02020603050405020304" pitchFamily="18" charset="0"/>
                <a:ea typeface="Times New Roman" panose="02020603050405020304" pitchFamily="18" charset="0"/>
              </a:rPr>
              <a:t> heterozis al metișilor (</a:t>
            </a:r>
            <a:r>
              <a:rPr lang="ro-RO" sz="1800" i="1" dirty="0">
                <a:effectLst/>
                <a:latin typeface="Times New Roman" panose="02020603050405020304" pitchFamily="18" charset="0"/>
                <a:ea typeface="Times New Roman" panose="02020603050405020304" pitchFamily="18" charset="0"/>
              </a:rPr>
              <a:t>H</a:t>
            </a:r>
            <a:r>
              <a:rPr lang="ro-RO" sz="1800" i="1" baseline="-25000" dirty="0">
                <a:effectLst/>
                <a:latin typeface="Times New Roman" panose="02020603050405020304" pitchFamily="18" charset="0"/>
                <a:ea typeface="Times New Roman" panose="02020603050405020304" pitchFamily="18" charset="0"/>
              </a:rPr>
              <a:t>AB</a:t>
            </a:r>
            <a:r>
              <a:rPr lang="ro-RO" sz="1800" dirty="0">
                <a:effectLst/>
                <a:latin typeface="Times New Roman" panose="02020603050405020304" pitchFamily="18" charset="0"/>
                <a:ea typeface="Times New Roman" panose="02020603050405020304" pitchFamily="18" charset="0"/>
              </a:rPr>
              <a:t>) și efectul matern (</a:t>
            </a:r>
            <a:r>
              <a:rPr lang="ro-RO" sz="1800" i="1" dirty="0">
                <a:effectLst/>
                <a:latin typeface="Times New Roman" panose="02020603050405020304" pitchFamily="18" charset="0"/>
                <a:ea typeface="Times New Roman" panose="02020603050405020304" pitchFamily="18" charset="0"/>
              </a:rPr>
              <a:t>EM</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indent="449580" algn="just">
              <a:lnSpc>
                <a:spcPct val="150000"/>
              </a:lnSpc>
            </a:pPr>
            <a:r>
              <a:rPr lang="ro-RO" sz="1800" dirty="0">
                <a:effectLst/>
                <a:latin typeface="Times New Roman" panose="02020603050405020304" pitchFamily="18" charset="0"/>
                <a:ea typeface="Times New Roman" panose="02020603050405020304" pitchFamily="18" charset="0"/>
              </a:rPr>
              <a:t>În mod concret, capacitatea de producție a hibridului dublu rezultat prin </a:t>
            </a:r>
            <a:r>
              <a:rPr lang="ro-RO" sz="1800" dirty="0" err="1">
                <a:effectLst/>
                <a:latin typeface="Times New Roman" panose="02020603050405020304" pitchFamily="18" charset="0"/>
                <a:ea typeface="Times New Roman" panose="02020603050405020304" pitchFamily="18" charset="0"/>
              </a:rPr>
              <a:t>retroîncrucișare</a:t>
            </a:r>
            <a:r>
              <a:rPr lang="ro-RO" sz="1800" dirty="0">
                <a:effectLst/>
                <a:latin typeface="Times New Roman" panose="02020603050405020304" pitchFamily="18" charset="0"/>
                <a:ea typeface="Times New Roman" panose="02020603050405020304" pitchFamily="18" charset="0"/>
              </a:rPr>
              <a:t> a metisului AB la A utilizând aceeași ecuație și, în conformitatea cu modul de segregare care se obține prin back </a:t>
            </a:r>
            <a:r>
              <a:rPr lang="ro-RO" sz="1800" dirty="0" err="1">
                <a:effectLst/>
                <a:latin typeface="Times New Roman" panose="02020603050405020304" pitchFamily="18" charset="0"/>
                <a:ea typeface="Times New Roman" panose="02020603050405020304" pitchFamily="18" charset="0"/>
              </a:rPr>
              <a:t>cross</a:t>
            </a:r>
            <a:r>
              <a:rPr lang="ro-RO" sz="1800" dirty="0">
                <a:effectLst/>
                <a:latin typeface="Times New Roman" panose="02020603050405020304" pitchFamily="18" charset="0"/>
                <a:ea typeface="Times New Roman" panose="02020603050405020304" pitchFamily="18" charset="0"/>
              </a:rPr>
              <a:t>, va fi relativ ușor de determinat pe baza ecuației de mai jos:</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3D428549-C672-F48D-B928-54019DCB665E}"/>
              </a:ext>
            </a:extLst>
          </p:cNvPr>
          <p:cNvSpPr txBox="1"/>
          <p:nvPr/>
        </p:nvSpPr>
        <p:spPr>
          <a:xfrm>
            <a:off x="627530" y="3534738"/>
            <a:ext cx="7440704" cy="457754"/>
          </a:xfrm>
          <a:prstGeom prst="rect">
            <a:avLst/>
          </a:prstGeom>
          <a:noFill/>
        </p:spPr>
        <p:txBody>
          <a:bodyPr wrap="square">
            <a:spAutoFit/>
          </a:bodyPr>
          <a:lstStyle/>
          <a:p>
            <a:pPr algn="ctr">
              <a:lnSpc>
                <a:spcPct val="150000"/>
              </a:lnSpc>
            </a:pPr>
            <a:r>
              <a:rPr lang="ro-RO" sz="1800" dirty="0">
                <a:effectLst/>
                <a:latin typeface="Times New Roman" panose="02020603050405020304" pitchFamily="18" charset="0"/>
                <a:ea typeface="Times New Roman" panose="02020603050405020304" pitchFamily="18" charset="0"/>
              </a:rPr>
              <a:t>P </a:t>
            </a:r>
            <a:r>
              <a:rPr lang="ro-RO" sz="1800" baseline="-25000" dirty="0">
                <a:effectLst/>
                <a:latin typeface="Times New Roman" panose="02020603050405020304" pitchFamily="18" charset="0"/>
                <a:ea typeface="Times New Roman" panose="02020603050405020304" pitchFamily="18" charset="0"/>
              </a:rPr>
              <a:t>(hibrid dublu)</a:t>
            </a:r>
            <a:r>
              <a:rPr lang="ro-RO" sz="1800" dirty="0">
                <a:effectLst/>
                <a:latin typeface="Times New Roman" panose="02020603050405020304" pitchFamily="18" charset="0"/>
                <a:ea typeface="Times New Roman" panose="02020603050405020304" pitchFamily="18" charset="0"/>
              </a:rPr>
              <a:t> = (¼ </a:t>
            </a:r>
            <a:r>
              <a:rPr lang="ro-RO" sz="1800" i="1" dirty="0">
                <a:effectLst/>
                <a:latin typeface="Times New Roman" panose="02020603050405020304" pitchFamily="18" charset="0"/>
                <a:ea typeface="Times New Roman" panose="02020603050405020304" pitchFamily="18" charset="0"/>
              </a:rPr>
              <a:t>P</a:t>
            </a:r>
            <a:r>
              <a:rPr lang="ro-RO" sz="1800" i="1" baseline="-25000" dirty="0">
                <a:effectLst/>
                <a:latin typeface="Times New Roman" panose="02020603050405020304" pitchFamily="18" charset="0"/>
                <a:ea typeface="Times New Roman" panose="02020603050405020304" pitchFamily="18" charset="0"/>
              </a:rPr>
              <a:t>A</a:t>
            </a:r>
            <a:r>
              <a:rPr lang="ro-RO" sz="1800" dirty="0">
                <a:effectLst/>
                <a:latin typeface="Times New Roman" panose="02020603050405020304" pitchFamily="18" charset="0"/>
                <a:ea typeface="Times New Roman" panose="02020603050405020304" pitchFamily="18" charset="0"/>
              </a:rPr>
              <a:t> + ¼ P</a:t>
            </a:r>
            <a:r>
              <a:rPr lang="ro-RO" sz="1800" baseline="-25000" dirty="0">
                <a:effectLst/>
                <a:latin typeface="Times New Roman" panose="02020603050405020304" pitchFamily="18" charset="0"/>
                <a:ea typeface="Times New Roman" panose="02020603050405020304" pitchFamily="18" charset="0"/>
              </a:rPr>
              <a:t>B +</a:t>
            </a:r>
            <a:r>
              <a:rPr lang="ro-RO" sz="1800" dirty="0">
                <a:effectLst/>
                <a:latin typeface="Times New Roman" panose="02020603050405020304" pitchFamily="18" charset="0"/>
                <a:ea typeface="Times New Roman" panose="02020603050405020304" pitchFamily="18" charset="0"/>
              </a:rPr>
              <a:t> ½</a:t>
            </a:r>
            <a:r>
              <a:rPr lang="ro-RO" sz="1800" baseline="-25000" dirty="0">
                <a:effectLst/>
                <a:latin typeface="Times New Roman" panose="02020603050405020304" pitchFamily="18" charset="0"/>
                <a:ea typeface="Times New Roman" panose="02020603050405020304" pitchFamily="18" charset="0"/>
              </a:rPr>
              <a:t> </a:t>
            </a:r>
            <a:r>
              <a:rPr lang="ro-RO" sz="1800" i="1" dirty="0">
                <a:effectLst/>
                <a:latin typeface="Times New Roman" panose="02020603050405020304" pitchFamily="18" charset="0"/>
                <a:ea typeface="Times New Roman" panose="02020603050405020304" pitchFamily="18" charset="0"/>
              </a:rPr>
              <a:t>P</a:t>
            </a:r>
            <a:r>
              <a:rPr lang="ro-RO" sz="1800" i="1" baseline="-25000" dirty="0">
                <a:effectLst/>
                <a:latin typeface="Times New Roman" panose="02020603050405020304" pitchFamily="18" charset="0"/>
                <a:ea typeface="Times New Roman" panose="02020603050405020304" pitchFamily="18" charset="0"/>
              </a:rPr>
              <a:t>A</a:t>
            </a:r>
            <a:r>
              <a:rPr lang="ro-RO" sz="1800" i="1"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½ </a:t>
            </a:r>
            <a:r>
              <a:rPr lang="ro-RO" sz="1800" i="1" dirty="0">
                <a:effectLst/>
                <a:latin typeface="Times New Roman" panose="02020603050405020304" pitchFamily="18" charset="0"/>
                <a:ea typeface="Times New Roman" panose="02020603050405020304" pitchFamily="18" charset="0"/>
              </a:rPr>
              <a:t>H</a:t>
            </a:r>
            <a:r>
              <a:rPr lang="ro-RO" sz="1800" i="1" baseline="-25000" dirty="0">
                <a:effectLst/>
                <a:latin typeface="Times New Roman" panose="02020603050405020304" pitchFamily="18" charset="0"/>
                <a:ea typeface="Times New Roman" panose="02020603050405020304" pitchFamily="18" charset="0"/>
              </a:rPr>
              <a:t>AB</a:t>
            </a:r>
            <a:r>
              <a:rPr lang="ro-RO" sz="1800" baseline="-25000"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a:t>
            </a:r>
            <a:r>
              <a:rPr lang="ro-RO" sz="1800" baseline="-25000"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a:t>
            </a:r>
            <a:r>
              <a:rPr lang="ro-RO" sz="1800" i="1" dirty="0">
                <a:effectLst/>
                <a:latin typeface="Times New Roman" panose="02020603050405020304" pitchFamily="18" charset="0"/>
                <a:ea typeface="Times New Roman" panose="02020603050405020304" pitchFamily="18" charset="0"/>
              </a:rPr>
              <a:t>EM</a:t>
            </a:r>
            <a:r>
              <a:rPr lang="ro-RO" sz="1800" i="1" baseline="-25000" dirty="0">
                <a:effectLst/>
                <a:latin typeface="Times New Roman" panose="02020603050405020304" pitchFamily="18" charset="0"/>
                <a:ea typeface="Times New Roman" panose="02020603050405020304" pitchFamily="18" charset="0"/>
              </a:rPr>
              <a:t>A</a:t>
            </a:r>
            <a:r>
              <a:rPr lang="ro-RO" sz="1800" baseline="-25000"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½ </a:t>
            </a:r>
            <a:r>
              <a:rPr lang="ro-RO" sz="1800" i="1" dirty="0">
                <a:effectLst/>
                <a:latin typeface="Times New Roman" panose="02020603050405020304" pitchFamily="18" charset="0"/>
                <a:ea typeface="Times New Roman" panose="02020603050405020304" pitchFamily="18" charset="0"/>
              </a:rPr>
              <a:t>EM</a:t>
            </a:r>
            <a:r>
              <a:rPr lang="ro-RO" sz="1800" i="1" baseline="-25000" dirty="0">
                <a:effectLst/>
                <a:latin typeface="Times New Roman" panose="02020603050405020304" pitchFamily="18" charset="0"/>
                <a:ea typeface="Times New Roman" panose="02020603050405020304" pitchFamily="18" charset="0"/>
              </a:rPr>
              <a:t>B</a:t>
            </a:r>
            <a:r>
              <a:rPr lang="ro-RO" sz="1800" i="1"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a:t>
            </a:r>
            <a:r>
              <a:rPr lang="ro-RO" sz="1800" i="1" dirty="0">
                <a:effectLst/>
                <a:latin typeface="Times New Roman" panose="02020603050405020304" pitchFamily="18" charset="0"/>
                <a:ea typeface="Times New Roman" panose="02020603050405020304" pitchFamily="18" charset="0"/>
              </a:rPr>
              <a:t>EM</a:t>
            </a:r>
            <a:r>
              <a:rPr lang="ro-RO" sz="1800" i="1" baseline="-25000" dirty="0">
                <a:effectLst/>
                <a:latin typeface="Times New Roman" panose="02020603050405020304" pitchFamily="18" charset="0"/>
                <a:ea typeface="Times New Roman" panose="02020603050405020304" pitchFamily="18" charset="0"/>
              </a:rPr>
              <a:t>AB</a:t>
            </a:r>
            <a:r>
              <a:rPr lang="ro-RO" sz="1800" dirty="0">
                <a:effectLst/>
                <a:latin typeface="Times New Roman" panose="02020603050405020304" pitchFamily="18"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p:txBody>
      </p:sp>
      <p:sp>
        <p:nvSpPr>
          <p:cNvPr id="7" name="CasetăText 6">
            <a:extLst>
              <a:ext uri="{FF2B5EF4-FFF2-40B4-BE49-F238E27FC236}">
                <a16:creationId xmlns:a16="http://schemas.microsoft.com/office/drawing/2014/main" id="{37D8545E-0041-86FD-402D-802A58A799F8}"/>
              </a:ext>
            </a:extLst>
          </p:cNvPr>
          <p:cNvSpPr txBox="1"/>
          <p:nvPr/>
        </p:nvSpPr>
        <p:spPr>
          <a:xfrm>
            <a:off x="192741" y="4187959"/>
            <a:ext cx="8758518" cy="1704249"/>
          </a:xfrm>
          <a:prstGeom prst="rect">
            <a:avLst/>
          </a:prstGeom>
          <a:noFill/>
        </p:spPr>
        <p:txBody>
          <a:bodyPr wrap="square">
            <a:spAutoFit/>
          </a:bodyPr>
          <a:lstStyle/>
          <a:p>
            <a:pPr algn="just">
              <a:lnSpc>
                <a:spcPct val="150000"/>
              </a:lnSpc>
              <a:buNone/>
            </a:pPr>
            <a:r>
              <a:rPr lang="ro-RO" sz="1800" dirty="0">
                <a:effectLst/>
                <a:latin typeface="Times New Roman" panose="02020603050405020304" pitchFamily="18" charset="0"/>
                <a:ea typeface="Times New Roman" panose="02020603050405020304" pitchFamily="18" charset="0"/>
              </a:rPr>
              <a:t>	Potrivit ecuației de mai sus se poate observa că față de hibridul simplu AB, performanța hibridului dublu ABA, deși se obține pe baza manifestării a doar 50% din efectul heterozis al hibridului simplu, la capacitatea de producție acestuia se va adăuga 1/2 din efectul matern al hibridului simplu, datorat efectului heterozis propriu (Vintilă, 1988).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537903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A799A7E5-450E-F3D7-F249-012D71EF87E2}"/>
              </a:ext>
            </a:extLst>
          </p:cNvPr>
          <p:cNvSpPr txBox="1"/>
          <p:nvPr/>
        </p:nvSpPr>
        <p:spPr>
          <a:xfrm>
            <a:off x="421341" y="693685"/>
            <a:ext cx="8166847" cy="2950744"/>
          </a:xfrm>
          <a:prstGeom prst="rect">
            <a:avLst/>
          </a:prstGeom>
          <a:noFill/>
        </p:spPr>
        <p:txBody>
          <a:bodyPr wrap="square">
            <a:spAutoFit/>
          </a:bodyPr>
          <a:lstStyle/>
          <a:p>
            <a:pPr algn="just">
              <a:lnSpc>
                <a:spcPct val="150000"/>
              </a:lnSpc>
              <a:buNone/>
            </a:pPr>
            <a:r>
              <a:rPr lang="ro-RO" sz="1800" dirty="0">
                <a:effectLst/>
                <a:latin typeface="Times New Roman" panose="02020603050405020304" pitchFamily="18" charset="0"/>
                <a:ea typeface="Times New Roman" panose="02020603050405020304" pitchFamily="18" charset="0"/>
              </a:rPr>
              <a:t>Efectul heterozis al hibridului dublu obținut prin </a:t>
            </a:r>
            <a:r>
              <a:rPr lang="ro-RO" sz="1800" dirty="0" err="1">
                <a:effectLst/>
                <a:latin typeface="Times New Roman" panose="02020603050405020304" pitchFamily="18" charset="0"/>
                <a:ea typeface="Times New Roman" panose="02020603050405020304" pitchFamily="18" charset="0"/>
              </a:rPr>
              <a:t>retroîncrucișare</a:t>
            </a:r>
            <a:r>
              <a:rPr lang="ro-RO" sz="1800" dirty="0">
                <a:effectLst/>
                <a:latin typeface="Times New Roman" panose="02020603050405020304" pitchFamily="18" charset="0"/>
                <a:ea typeface="Times New Roman" panose="02020603050405020304" pitchFamily="18" charset="0"/>
              </a:rPr>
              <a:t> se înjumătățește deoarece </a:t>
            </a:r>
            <a:r>
              <a:rPr lang="ro-RO" sz="1800" dirty="0" err="1">
                <a:effectLst/>
                <a:latin typeface="Times New Roman" panose="02020603050405020304" pitchFamily="18" charset="0"/>
                <a:ea typeface="Times New Roman" panose="02020603050405020304" pitchFamily="18" charset="0"/>
              </a:rPr>
              <a:t>locii</a:t>
            </a:r>
            <a:r>
              <a:rPr lang="ro-RO" sz="1800" dirty="0">
                <a:effectLst/>
                <a:latin typeface="Times New Roman" panose="02020603050405020304" pitchFamily="18" charset="0"/>
                <a:ea typeface="Times New Roman" panose="02020603050405020304" pitchFamily="18" charset="0"/>
              </a:rPr>
              <a:t> heterozigoți ai metisului simplu în </a:t>
            </a:r>
            <a:r>
              <a:rPr lang="ro-RO" sz="1800" dirty="0" err="1">
                <a:effectLst/>
                <a:latin typeface="Times New Roman" panose="02020603050405020304" pitchFamily="18" charset="0"/>
                <a:ea typeface="Times New Roman" panose="02020603050405020304" pitchFamily="18" charset="0"/>
              </a:rPr>
              <a:t>retroîncrucișare</a:t>
            </a:r>
            <a:r>
              <a:rPr lang="ro-RO" sz="1800" dirty="0">
                <a:effectLst/>
                <a:latin typeface="Times New Roman" panose="02020603050405020304" pitchFamily="18" charset="0"/>
                <a:ea typeface="Times New Roman" panose="02020603050405020304" pitchFamily="18" charset="0"/>
              </a:rPr>
              <a:t> la părintele presupus heterozigot (rasă pură) segregă în proporție de </a:t>
            </a:r>
            <a:r>
              <a:rPr lang="ro-RO" sz="1800" b="1" dirty="0">
                <a:effectLst/>
                <a:latin typeface="Times New Roman" panose="02020603050405020304" pitchFamily="18" charset="0"/>
                <a:ea typeface="Times New Roman" panose="02020603050405020304" pitchFamily="18" charset="0"/>
              </a:rPr>
              <a:t>1 heterozigot : 1 homozigot</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indent="449580" algn="just">
              <a:lnSpc>
                <a:spcPct val="150000"/>
              </a:lnSpc>
            </a:pPr>
            <a:r>
              <a:rPr lang="ro-RO" sz="1800" dirty="0">
                <a:effectLst/>
                <a:latin typeface="Times New Roman" panose="02020603050405020304" pitchFamily="18" charset="0"/>
                <a:ea typeface="Times New Roman" panose="02020603050405020304" pitchFamily="18" charset="0"/>
              </a:rPr>
              <a:t>Deci, hibridul dublu obținut prin încrucișare de tip back </a:t>
            </a:r>
            <a:r>
              <a:rPr lang="ro-RO" sz="1800" dirty="0" err="1">
                <a:effectLst/>
                <a:latin typeface="Times New Roman" panose="02020603050405020304" pitchFamily="18" charset="0"/>
                <a:ea typeface="Times New Roman" panose="02020603050405020304" pitchFamily="18" charset="0"/>
              </a:rPr>
              <a:t>cross</a:t>
            </a:r>
            <a:r>
              <a:rPr lang="ro-RO" sz="1800" dirty="0">
                <a:effectLst/>
                <a:latin typeface="Times New Roman" panose="02020603050405020304" pitchFamily="18" charset="0"/>
                <a:ea typeface="Times New Roman" panose="02020603050405020304" pitchFamily="18" charset="0"/>
              </a:rPr>
              <a:t> își va reface genotipul formei parentale A, rămânând 50% </a:t>
            </a:r>
            <a:r>
              <a:rPr lang="ro-RO" sz="1800" dirty="0" err="1">
                <a:effectLst/>
                <a:latin typeface="Times New Roman" panose="02020603050405020304" pitchFamily="18" charset="0"/>
                <a:ea typeface="Times New Roman" panose="02020603050405020304" pitchFamily="18" charset="0"/>
              </a:rPr>
              <a:t>loci</a:t>
            </a:r>
            <a:r>
              <a:rPr lang="ro-RO" sz="1800" dirty="0">
                <a:effectLst/>
                <a:latin typeface="Times New Roman" panose="02020603050405020304" pitchFamily="18" charset="0"/>
                <a:ea typeface="Times New Roman" panose="02020603050405020304" pitchFamily="18" charset="0"/>
              </a:rPr>
              <a:t> AB (heterozigoți). Hibridul dublu ABA va include în </a:t>
            </a:r>
            <a:r>
              <a:rPr lang="ro-RO" sz="1800" dirty="0" err="1">
                <a:effectLst/>
                <a:latin typeface="Times New Roman" panose="02020603050405020304" pitchFamily="18" charset="0"/>
                <a:ea typeface="Times New Roman" panose="02020603050405020304" pitchFamily="18" charset="0"/>
              </a:rPr>
              <a:t>genofondul</a:t>
            </a:r>
            <a:r>
              <a:rPr lang="ro-RO" sz="1800" dirty="0">
                <a:effectLst/>
                <a:latin typeface="Times New Roman" panose="02020603050405020304" pitchFamily="18" charset="0"/>
                <a:ea typeface="Times New Roman" panose="02020603050405020304" pitchFamily="18" charset="0"/>
              </a:rPr>
              <a:t> său </a:t>
            </a:r>
            <a:r>
              <a:rPr lang="ro-RO" sz="1800" dirty="0" err="1">
                <a:effectLst/>
                <a:latin typeface="Times New Roman" panose="02020603050405020304" pitchFamily="18" charset="0"/>
                <a:ea typeface="Times New Roman" panose="02020603050405020304" pitchFamily="18" charset="0"/>
              </a:rPr>
              <a:t>getotipurile</a:t>
            </a:r>
            <a:r>
              <a:rPr lang="ro-RO" sz="1800" dirty="0">
                <a:effectLst/>
                <a:latin typeface="Times New Roman" panose="02020603050405020304" pitchFamily="18" charset="0"/>
                <a:ea typeface="Times New Roman" panose="02020603050405020304" pitchFamily="18" charset="0"/>
              </a:rPr>
              <a:t> AA (homozigoți pentru rasa A) și AB heterozigoți în proporții aproximativ egale.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84931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8546DFD-38B7-46CF-F08A-DD9C02A55297}"/>
              </a:ext>
            </a:extLst>
          </p:cNvPr>
          <p:cNvSpPr txBox="1"/>
          <p:nvPr/>
        </p:nvSpPr>
        <p:spPr>
          <a:xfrm>
            <a:off x="179296" y="233904"/>
            <a:ext cx="8704728" cy="5538824"/>
          </a:xfrm>
          <a:prstGeom prst="rect">
            <a:avLst/>
          </a:prstGeom>
          <a:noFill/>
        </p:spPr>
        <p:txBody>
          <a:bodyPr wrap="square">
            <a:spAutoFit/>
          </a:bodyPr>
          <a:lstStyle/>
          <a:p>
            <a:pPr algn="just">
              <a:lnSpc>
                <a:spcPct val="150000"/>
              </a:lnSpc>
              <a:buNone/>
            </a:pPr>
            <a:r>
              <a:rPr lang="ro-RO" sz="1700" b="1" dirty="0">
                <a:effectLst/>
                <a:latin typeface="Times New Roman" panose="02020603050405020304" pitchFamily="18" charset="0"/>
                <a:ea typeface="Times New Roman" panose="02020603050405020304" pitchFamily="18" charset="0"/>
              </a:rPr>
              <a:t>4.3. Dirijarea împerecherilor și organizarea campaniei de reproducere</a:t>
            </a:r>
            <a:endParaRPr lang="ro-RO" sz="1700" dirty="0">
              <a:effectLst/>
              <a:latin typeface="Arial" panose="020B0604020202020204" pitchFamily="34" charset="0"/>
              <a:ea typeface="Times New Roman" panose="02020603050405020304" pitchFamily="18" charset="0"/>
            </a:endParaRPr>
          </a:p>
          <a:p>
            <a:pPr algn="just">
              <a:lnSpc>
                <a:spcPct val="150000"/>
              </a:lnSpc>
              <a:buNone/>
            </a:pPr>
            <a:r>
              <a:rPr lang="ro-RO" sz="1700" dirty="0">
                <a:effectLst/>
                <a:latin typeface="Times New Roman" panose="02020603050405020304" pitchFamily="18" charset="0"/>
                <a:ea typeface="Times New Roman" panose="02020603050405020304" pitchFamily="18" charset="0"/>
              </a:rPr>
              <a:t>	</a:t>
            </a:r>
            <a:r>
              <a:rPr lang="ro-RO" sz="1700" dirty="0">
                <a:solidFill>
                  <a:srgbClr val="000000"/>
                </a:solidFill>
                <a:effectLst/>
                <a:latin typeface="Times New Roman" panose="02020603050405020304" pitchFamily="18" charset="0"/>
                <a:ea typeface="Times New Roman" panose="02020603050405020304" pitchFamily="18" charset="0"/>
              </a:rPr>
              <a:t>Studierea posibilităților de utilizare la montă a femelelor metise încă din primul lor an de viață a constituit un obiectiv extrem de îndrăzneț al echipei de cercetare. Argumentele care au stat la baza plasării printre aspectele prioritare a acestei activități au fost:</a:t>
            </a:r>
            <a:endParaRPr lang="ro-RO" sz="1700" dirty="0">
              <a:effectLst/>
              <a:latin typeface="Arial" panose="020B0604020202020204" pitchFamily="34" charset="0"/>
              <a:ea typeface="Times New Roman" panose="02020603050405020304" pitchFamily="18" charset="0"/>
            </a:endParaRPr>
          </a:p>
          <a:p>
            <a:pPr marL="457200" indent="457200" algn="just">
              <a:lnSpc>
                <a:spcPct val="150000"/>
              </a:lnSpc>
              <a:buNone/>
            </a:pPr>
            <a:r>
              <a:rPr lang="ro-RO" sz="1700" dirty="0">
                <a:solidFill>
                  <a:srgbClr val="000000"/>
                </a:solidFill>
                <a:effectLst/>
                <a:latin typeface="Times New Roman" panose="02020603050405020304" pitchFamily="18" charset="0"/>
                <a:ea typeface="Times New Roman" panose="02020603050405020304" pitchFamily="18" charset="0"/>
              </a:rPr>
              <a:t>- posibilitatea devansării montei din primul an dintre berbecii din rasele de carne cu oile locale de rasă Țigaie cu cel puțin 30 zile, astfel, încât, la finele lunii septembrie din anul următor, mioarele metise să aibă vârsta minimă de 10 luni și să dispună și de o dezvoltare corporală optimă, reprezentând minim 80% din greutatea adultelor;</a:t>
            </a:r>
            <a:endParaRPr lang="ro-RO" sz="1700" dirty="0">
              <a:effectLst/>
              <a:latin typeface="Arial" panose="020B0604020202020204" pitchFamily="34" charset="0"/>
              <a:ea typeface="Times New Roman" panose="02020603050405020304" pitchFamily="18" charset="0"/>
            </a:endParaRPr>
          </a:p>
          <a:p>
            <a:pPr marL="457200" indent="457200" algn="just">
              <a:lnSpc>
                <a:spcPct val="150000"/>
              </a:lnSpc>
              <a:buNone/>
            </a:pPr>
            <a:r>
              <a:rPr lang="ro-RO" sz="1700" dirty="0">
                <a:solidFill>
                  <a:srgbClr val="000000"/>
                </a:solidFill>
                <a:effectLst/>
                <a:latin typeface="Times New Roman" panose="02020603050405020304" pitchFamily="18" charset="0"/>
                <a:ea typeface="Times New Roman" panose="02020603050405020304" pitchFamily="18" charset="0"/>
              </a:rPr>
              <a:t>- posibilitatea asigurării tuturor condițiilor de întreținere și ale tuturor cerințelor nutriționale astfel încât tineretul metis să se dezvolte în raport cu posibilitățile biologice pe care le posedă;</a:t>
            </a:r>
            <a:endParaRPr lang="ro-RO" sz="1700" dirty="0">
              <a:effectLst/>
              <a:latin typeface="Arial" panose="020B0604020202020204" pitchFamily="34" charset="0"/>
              <a:ea typeface="Times New Roman" panose="02020603050405020304" pitchFamily="18" charset="0"/>
            </a:endParaRPr>
          </a:p>
          <a:p>
            <a:pPr algn="just">
              <a:lnSpc>
                <a:spcPct val="150000"/>
              </a:lnSpc>
            </a:pPr>
            <a:r>
              <a:rPr lang="ro-RO" sz="1700" dirty="0">
                <a:solidFill>
                  <a:srgbClr val="000000"/>
                </a:solidFill>
                <a:effectLst/>
                <a:latin typeface="Times New Roman" panose="02020603050405020304" pitchFamily="18" charset="0"/>
                <a:ea typeface="Times New Roman" panose="02020603050405020304" pitchFamily="18" charset="0"/>
              </a:rPr>
              <a:t>	- faptul că în literatura de specialitate se evidențiază și se insistă pe gradul deosebit de precocitate al raselor de carne franceze, mizând astfel pe transmiterea acestei însușiri și la populația metisă obținută.</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9578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366FF58-6A7A-C7E5-0B5F-7589EFCDD950}"/>
              </a:ext>
            </a:extLst>
          </p:cNvPr>
          <p:cNvSpPr txBox="1"/>
          <p:nvPr/>
        </p:nvSpPr>
        <p:spPr>
          <a:xfrm>
            <a:off x="327212" y="432549"/>
            <a:ext cx="8489575" cy="5679247"/>
          </a:xfrm>
          <a:prstGeom prst="rect">
            <a:avLst/>
          </a:prstGeom>
          <a:noFill/>
        </p:spPr>
        <p:txBody>
          <a:bodyPr wrap="square">
            <a:spAutoFit/>
          </a:bodyPr>
          <a:lstStyle/>
          <a:p>
            <a:pPr algn="just">
              <a:lnSpc>
                <a:spcPct val="150000"/>
              </a:lnSpc>
            </a:pP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Pentru a utiliza oile tinere femele pentru reproducere, acestea trebuie, în general, să atingă o anumită greutate și vârstă, de obicei în jur de 60-70% din greutatea corporală a oilor adulte, cerință care poate fi ușor atinsă la orice rasă autohtonă la vârsta de 7-8 luni în condițiile aplicării unui management adecvat în ceea ce privește creșterea tineretului. </a:t>
            </a:r>
          </a:p>
          <a:p>
            <a:pPr algn="just">
              <a:lnSpc>
                <a:spcPct val="150000"/>
              </a:lnSpc>
            </a:pPr>
            <a:r>
              <a:rPr lang="ro-RO" sz="1700" dirty="0">
                <a:latin typeface="Times New Roman" panose="02020603050405020304" pitchFamily="18" charset="0"/>
                <a:cs typeface="Times New Roman" panose="02020603050405020304" pitchFamily="18" charset="0"/>
              </a:rPr>
              <a:t>În ceea ce condițiile de bază în cazul planificării la montă a tineretului ovin femel se impune verificarea modului în care sunt îndeplinite cerințele fundamentale, respectiv vârsta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greutatea corporală.</a:t>
            </a:r>
          </a:p>
          <a:p>
            <a:pPr algn="just">
              <a:lnSpc>
                <a:spcPct val="150000"/>
              </a:lnSpc>
            </a:pPr>
            <a:r>
              <a:rPr lang="ro-RO" sz="1700" dirty="0">
                <a:latin typeface="Times New Roman" panose="02020603050405020304" pitchFamily="18" charset="0"/>
                <a:cs typeface="Times New Roman" panose="02020603050405020304" pitchFamily="18" charset="0"/>
              </a:rPr>
              <a:t>	Referitor la ambii parametri studierea literaturii de specialitate indică o mare variație întra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inter rase. Astfel, ca vârstă, în urma unor cercetări complexe </a:t>
            </a:r>
            <a:r>
              <a:rPr lang="ro-RO" sz="1700" dirty="0" err="1">
                <a:latin typeface="Times New Roman" panose="02020603050405020304" pitchFamily="18" charset="0"/>
                <a:cs typeface="Times New Roman" panose="02020603050405020304" pitchFamily="18" charset="0"/>
              </a:rPr>
              <a:t>Dyrmundson</a:t>
            </a:r>
            <a:r>
              <a:rPr lang="ro-RO" sz="1700" dirty="0">
                <a:latin typeface="Times New Roman" panose="02020603050405020304" pitchFamily="18" charset="0"/>
                <a:cs typeface="Times New Roman" panose="02020603050405020304" pitchFamily="18" charset="0"/>
              </a:rPr>
              <a:t>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a:t>
            </a:r>
            <a:r>
              <a:rPr lang="ro-RO" sz="1700" dirty="0" err="1">
                <a:latin typeface="Times New Roman" panose="02020603050405020304" pitchFamily="18" charset="0"/>
                <a:cs typeface="Times New Roman" panose="02020603050405020304" pitchFamily="18" charset="0"/>
              </a:rPr>
              <a:t>Haresing</a:t>
            </a:r>
            <a:r>
              <a:rPr lang="ro-RO" sz="1700" dirty="0">
                <a:latin typeface="Times New Roman" panose="02020603050405020304" pitchFamily="18" charset="0"/>
                <a:cs typeface="Times New Roman" panose="02020603050405020304" pitchFamily="18" charset="0"/>
              </a:rPr>
              <a:t>, specifică pentru majoritatea raselor un intervalul de vârstă cuprins între 6 – 8 luni, dar în raport cu anumite condiții monta poate fi amânată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până la 18 luni. </a:t>
            </a:r>
          </a:p>
          <a:p>
            <a:pPr algn="just">
              <a:lnSpc>
                <a:spcPct val="150000"/>
              </a:lnSpc>
            </a:pPr>
            <a:r>
              <a:rPr lang="ro-RO" sz="1700" dirty="0">
                <a:latin typeface="Times New Roman" panose="02020603050405020304" pitchFamily="18" charset="0"/>
                <a:cs typeface="Times New Roman" panose="02020603050405020304" pitchFamily="18" charset="0"/>
              </a:rPr>
              <a:t>	De asemenea, în literatura de profil se menționează </a:t>
            </a:r>
            <a:r>
              <a:rPr lang="ro-RO" sz="1700" dirty="0" err="1">
                <a:latin typeface="Times New Roman" panose="02020603050405020304" pitchFamily="18" charset="0"/>
                <a:cs typeface="Times New Roman" panose="02020603050405020304" pitchFamily="18" charset="0"/>
              </a:rPr>
              <a:t>şi</a:t>
            </a:r>
            <a:r>
              <a:rPr lang="ro-RO" sz="1700" dirty="0">
                <a:latin typeface="Times New Roman" panose="02020603050405020304" pitchFamily="18" charset="0"/>
                <a:cs typeface="Times New Roman" panose="02020603050405020304" pitchFamily="18" charset="0"/>
              </a:rPr>
              <a:t> situații în care unele mieluțe, provenite din fătări timpurii, pot concepe încă din prima toamnă, adică la vârsta de 6 - 9 luni. </a:t>
            </a:r>
          </a:p>
          <a:p>
            <a:pPr algn="just">
              <a:lnSpc>
                <a:spcPct val="150000"/>
              </a:lnSpc>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989281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9A28309-98EF-6C42-BC96-46FE168E9C83}"/>
              </a:ext>
            </a:extLst>
          </p:cNvPr>
          <p:cNvSpPr txBox="1"/>
          <p:nvPr/>
        </p:nvSpPr>
        <p:spPr>
          <a:xfrm>
            <a:off x="277906" y="579505"/>
            <a:ext cx="8866094" cy="4385688"/>
          </a:xfrm>
          <a:prstGeom prst="rect">
            <a:avLst/>
          </a:prstGeom>
          <a:noFill/>
        </p:spPr>
        <p:txBody>
          <a:bodyPr wrap="square">
            <a:spAutoFit/>
          </a:bodyPr>
          <a:lstStyle/>
          <a:p>
            <a:pPr algn="just">
              <a:lnSpc>
                <a:spcPct val="150000"/>
              </a:lnSpc>
              <a:buNone/>
            </a:pPr>
            <a:r>
              <a:rPr lang="ro-RO" sz="1800" dirty="0">
                <a:solidFill>
                  <a:srgbClr val="000000"/>
                </a:solidFill>
                <a:effectLst/>
                <a:latin typeface="Times New Roman" panose="02020603050405020304" pitchFamily="18" charset="0"/>
                <a:ea typeface="Times New Roman" panose="02020603050405020304" pitchFamily="18" charset="0"/>
              </a:rPr>
              <a:t>	</a:t>
            </a: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Prin optimizarea factorilor de influență, asigurarea condițiilor de întreținere, alimentația asigurată au constituit repere importante urmărite pe parcursul perioadei de creștere a femelelor metise Fi rezultate din încrucișările efectuate în fazele precedente.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buNone/>
            </a:pP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Faptul că la acest moment, greutatea vie depășește proporția de 70% din greutatea oilor adulte de rasă Țigaie indică faptul că managementul aplicat tineretului ovin a fost eficient și s-a bazat pe elemente tehnice favorabile dezvoltării organismelor tinere (Tabelul 1).</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buNone/>
            </a:pPr>
            <a:r>
              <a:rPr lang="ro-RO" sz="1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Datele prezentate indică un grad foarte bun al dezvoltării corporale la vârsta de 7 luni. La acest moment toate femelele din cele trei loturi formate de femele metise F1 aveau o greutate vie ce depășea 70%. Cu toate acestea lotul </a:t>
            </a:r>
            <a:r>
              <a:rPr lang="ro-RO" sz="17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Vandeen</a:t>
            </a:r>
            <a:r>
              <a:rPr lang="ro-RO" sz="17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 Țigaie depășea greutatea vie a lotului BMC x Ti cu 2.392 kg și cu 3,948 kg pe cea înregistrată la lotul BC x Ti. Aceste diferențe au fost nesemnificative pentru P≥5 dar sugerează că între loturi există o diferență de precocitate. </a:t>
            </a:r>
            <a:endParaRPr lang="ro-RO"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164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5376B94-5F00-40E6-1C90-3D92F7B32894}"/>
              </a:ext>
            </a:extLst>
          </p:cNvPr>
          <p:cNvSpPr txBox="1"/>
          <p:nvPr/>
        </p:nvSpPr>
        <p:spPr>
          <a:xfrm>
            <a:off x="1293158" y="585350"/>
            <a:ext cx="5995147" cy="457754"/>
          </a:xfrm>
          <a:prstGeom prst="rect">
            <a:avLst/>
          </a:prstGeom>
          <a:noFill/>
        </p:spPr>
        <p:txBody>
          <a:bodyPr wrap="square">
            <a:spAutoFit/>
          </a:bodyPr>
          <a:lstStyle/>
          <a:p>
            <a:pPr algn="ctr">
              <a:lnSpc>
                <a:spcPct val="150000"/>
              </a:lnSpc>
            </a:pPr>
            <a:r>
              <a:rPr lang="ro-RO" sz="1800" dirty="0">
                <a:solidFill>
                  <a:srgbClr val="000000"/>
                </a:solidFill>
                <a:effectLst/>
                <a:latin typeface="Times New Roman" panose="02020603050405020304" pitchFamily="18" charset="0"/>
                <a:ea typeface="Times New Roman" panose="02020603050405020304" pitchFamily="18" charset="0"/>
              </a:rPr>
              <a:t>Tabelul 1. Greutatea vie a femelelor F1 la vârsta de 7 luni</a:t>
            </a:r>
            <a:endParaRPr lang="ro-RO" sz="2400" dirty="0">
              <a:effectLst/>
              <a:latin typeface="Arial" panose="020B0604020202020204" pitchFamily="34" charset="0"/>
              <a:ea typeface="Times New Roman" panose="02020603050405020304" pitchFamily="18" charset="0"/>
            </a:endParaRPr>
          </a:p>
        </p:txBody>
      </p:sp>
      <p:graphicFrame>
        <p:nvGraphicFramePr>
          <p:cNvPr id="4" name="Tabel 3">
            <a:extLst>
              <a:ext uri="{FF2B5EF4-FFF2-40B4-BE49-F238E27FC236}">
                <a16:creationId xmlns:a16="http://schemas.microsoft.com/office/drawing/2014/main" id="{7FAC823B-5561-0B72-4F07-53AE08FB4ACF}"/>
              </a:ext>
            </a:extLst>
          </p:cNvPr>
          <p:cNvGraphicFramePr>
            <a:graphicFrameLocks noGrp="1"/>
          </p:cNvGraphicFramePr>
          <p:nvPr>
            <p:extLst>
              <p:ext uri="{D42A27DB-BD31-4B8C-83A1-F6EECF244321}">
                <p14:modId xmlns:p14="http://schemas.microsoft.com/office/powerpoint/2010/main" val="3609054190"/>
              </p:ext>
            </p:extLst>
          </p:nvPr>
        </p:nvGraphicFramePr>
        <p:xfrm>
          <a:off x="649941" y="1528838"/>
          <a:ext cx="7902388" cy="2913529"/>
        </p:xfrm>
        <a:graphic>
          <a:graphicData uri="http://schemas.openxmlformats.org/drawingml/2006/table">
            <a:tbl>
              <a:tblPr>
                <a:tableStyleId>{5C22544A-7EE6-4342-B048-85BDC9FD1C3A}</a:tableStyleId>
              </a:tblPr>
              <a:tblGrid>
                <a:gridCol w="3865396">
                  <a:extLst>
                    <a:ext uri="{9D8B030D-6E8A-4147-A177-3AD203B41FA5}">
                      <a16:colId xmlns:a16="http://schemas.microsoft.com/office/drawing/2014/main" val="3012535937"/>
                    </a:ext>
                  </a:extLst>
                </a:gridCol>
                <a:gridCol w="2324734">
                  <a:extLst>
                    <a:ext uri="{9D8B030D-6E8A-4147-A177-3AD203B41FA5}">
                      <a16:colId xmlns:a16="http://schemas.microsoft.com/office/drawing/2014/main" val="1568954106"/>
                    </a:ext>
                  </a:extLst>
                </a:gridCol>
                <a:gridCol w="1712258">
                  <a:extLst>
                    <a:ext uri="{9D8B030D-6E8A-4147-A177-3AD203B41FA5}">
                      <a16:colId xmlns:a16="http://schemas.microsoft.com/office/drawing/2014/main" val="658210250"/>
                    </a:ext>
                  </a:extLst>
                </a:gridCol>
              </a:tblGrid>
              <a:tr h="1198903">
                <a:tc>
                  <a:txBody>
                    <a:bodyPr/>
                    <a:lstStyle/>
                    <a:p>
                      <a:pPr indent="450215" algn="just">
                        <a:lnSpc>
                          <a:spcPct val="150000"/>
                        </a:lnSpc>
                        <a:buNone/>
                      </a:pPr>
                      <a:r>
                        <a:rPr lang="ro-RO" sz="1700" kern="100" dirty="0">
                          <a:effectLst/>
                          <a:latin typeface="Arial" panose="020B0604020202020204" pitchFamily="34" charset="0"/>
                          <a:cs typeface="Arial" panose="020B0604020202020204" pitchFamily="34" charset="0"/>
                        </a:rPr>
                        <a:t>Genotip</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lnSpc>
                          <a:spcPct val="150000"/>
                        </a:lnSpc>
                        <a:buNone/>
                      </a:pPr>
                      <a:r>
                        <a:rPr lang="ro-RO" sz="1700" kern="100" dirty="0">
                          <a:effectLst/>
                          <a:latin typeface="Arial" panose="020B0604020202020204" pitchFamily="34" charset="0"/>
                          <a:cs typeface="Arial" panose="020B0604020202020204" pitchFamily="34" charset="0"/>
                        </a:rPr>
                        <a:t>Greutate corporală</a:t>
                      </a:r>
                    </a:p>
                    <a:p>
                      <a:pPr indent="0" algn="ctr">
                        <a:lnSpc>
                          <a:spcPct val="150000"/>
                        </a:lnSpc>
                        <a:buNone/>
                      </a:pPr>
                      <a:r>
                        <a:rPr lang="ro-RO" sz="1700" kern="100" dirty="0">
                          <a:effectLst/>
                          <a:latin typeface="Arial" panose="020B0604020202020204" pitchFamily="34" charset="0"/>
                          <a:cs typeface="Arial" panose="020B0604020202020204" pitchFamily="34" charset="0"/>
                        </a:rPr>
                        <a:t>la vârsta de 7 luni</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lnSpc>
                          <a:spcPct val="150000"/>
                        </a:lnSpc>
                        <a:buNone/>
                      </a:pPr>
                      <a:r>
                        <a:rPr lang="ro-RO" sz="1700" kern="100" dirty="0">
                          <a:effectLst/>
                          <a:latin typeface="Arial" panose="020B0604020202020204" pitchFamily="34" charset="0"/>
                          <a:cs typeface="Arial" panose="020B0604020202020204" pitchFamily="34" charset="0"/>
                        </a:rPr>
                        <a:t>% din greutatea de adult</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153993499"/>
                  </a:ext>
                </a:extLst>
              </a:tr>
              <a:tr h="578456">
                <a:tc>
                  <a:txBody>
                    <a:bodyPr/>
                    <a:lstStyle/>
                    <a:p>
                      <a:pPr indent="450215" algn="just">
                        <a:lnSpc>
                          <a:spcPct val="150000"/>
                        </a:lnSpc>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 pos="449580" algn="l"/>
                        </a:tabLst>
                      </a:pPr>
                      <a:r>
                        <a:rPr lang="ro-RO" sz="1700" kern="100">
                          <a:effectLst/>
                          <a:latin typeface="Arial" panose="020B0604020202020204" pitchFamily="34" charset="0"/>
                          <a:cs typeface="Arial" panose="020B0604020202020204" pitchFamily="34" charset="0"/>
                        </a:rPr>
                        <a:t>Vandeen x Țigaie</a:t>
                      </a:r>
                      <a:endParaRPr lang="ro-RO" sz="17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lnSpc>
                          <a:spcPct val="150000"/>
                        </a:lnSpc>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 pos="449580" algn="l"/>
                        </a:tabLst>
                      </a:pPr>
                      <a:r>
                        <a:rPr lang="ro-RO" sz="1700" kern="100" dirty="0">
                          <a:effectLst/>
                          <a:latin typeface="Arial" panose="020B0604020202020204" pitchFamily="34" charset="0"/>
                          <a:cs typeface="Arial" panose="020B0604020202020204" pitchFamily="34" charset="0"/>
                        </a:rPr>
                        <a:t>42,714 ± 0,212</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450215" algn="ctr">
                        <a:lnSpc>
                          <a:spcPct val="150000"/>
                        </a:lnSpc>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 pos="449580" algn="l"/>
                        </a:tabLst>
                      </a:pPr>
                      <a:r>
                        <a:rPr lang="ro-RO" sz="1700" kern="100">
                          <a:effectLst/>
                          <a:latin typeface="Arial" panose="020B0604020202020204" pitchFamily="34" charset="0"/>
                          <a:cs typeface="Arial" panose="020B0604020202020204" pitchFamily="34" charset="0"/>
                        </a:rPr>
                        <a:t>74,30</a:t>
                      </a:r>
                      <a:endParaRPr lang="ro-RO" sz="17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181796437"/>
                  </a:ext>
                </a:extLst>
              </a:tr>
              <a:tr h="568085">
                <a:tc>
                  <a:txBody>
                    <a:bodyPr/>
                    <a:lstStyle/>
                    <a:p>
                      <a:pPr indent="450215" algn="just">
                        <a:lnSpc>
                          <a:spcPct val="150000"/>
                        </a:lnSpc>
                        <a:buNone/>
                      </a:pPr>
                      <a:r>
                        <a:rPr lang="ro-RO" sz="1700" kern="100">
                          <a:effectLst/>
                          <a:latin typeface="Arial" panose="020B0604020202020204" pitchFamily="34" charset="0"/>
                          <a:cs typeface="Arial" panose="020B0604020202020204" pitchFamily="34" charset="0"/>
                        </a:rPr>
                        <a:t>Blanc du Masiff Central x Ţigaie </a:t>
                      </a:r>
                      <a:endParaRPr lang="ro-RO" sz="17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lnSpc>
                          <a:spcPct val="150000"/>
                        </a:lnSpc>
                        <a:buNone/>
                      </a:pPr>
                      <a:r>
                        <a:rPr lang="ro-RO" sz="1700" kern="100" dirty="0">
                          <a:effectLst/>
                          <a:latin typeface="Arial" panose="020B0604020202020204" pitchFamily="34" charset="0"/>
                          <a:cs typeface="Arial" panose="020B0604020202020204" pitchFamily="34" charset="0"/>
                        </a:rPr>
                        <a:t>40,322 ± 0,015</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450215" algn="ctr">
                        <a:lnSpc>
                          <a:spcPct val="150000"/>
                        </a:lnSpc>
                        <a:buNone/>
                      </a:pPr>
                      <a:r>
                        <a:rPr lang="ro-RO" sz="1700" kern="100" dirty="0">
                          <a:effectLst/>
                          <a:latin typeface="Arial" panose="020B0604020202020204" pitchFamily="34" charset="0"/>
                          <a:cs typeface="Arial" panose="020B0604020202020204" pitchFamily="34" charset="0"/>
                        </a:rPr>
                        <a:t>72,39</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061875907"/>
                  </a:ext>
                </a:extLst>
              </a:tr>
              <a:tr h="568085">
                <a:tc>
                  <a:txBody>
                    <a:bodyPr/>
                    <a:lstStyle/>
                    <a:p>
                      <a:pPr indent="450215" algn="just">
                        <a:lnSpc>
                          <a:spcPct val="150000"/>
                        </a:lnSpc>
                        <a:buNone/>
                      </a:pPr>
                      <a:r>
                        <a:rPr lang="ro-RO" sz="1700" kern="100">
                          <a:effectLst/>
                          <a:latin typeface="Arial" panose="020B0604020202020204" pitchFamily="34" charset="0"/>
                          <a:cs typeface="Arial" panose="020B0604020202020204" pitchFamily="34" charset="0"/>
                        </a:rPr>
                        <a:t>Berrichon du Cher x Ţigaie </a:t>
                      </a:r>
                      <a:endParaRPr lang="ro-RO" sz="17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lnSpc>
                          <a:spcPct val="150000"/>
                        </a:lnSpc>
                        <a:buNone/>
                      </a:pPr>
                      <a:r>
                        <a:rPr lang="ro-RO" sz="1700" kern="100">
                          <a:effectLst/>
                          <a:latin typeface="Arial" panose="020B0604020202020204" pitchFamily="34" charset="0"/>
                          <a:cs typeface="Arial" panose="020B0604020202020204" pitchFamily="34" charset="0"/>
                        </a:rPr>
                        <a:t>38,766 ± 0,121</a:t>
                      </a:r>
                      <a:endParaRPr lang="ro-RO" sz="17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450215" algn="ctr">
                        <a:lnSpc>
                          <a:spcPct val="150000"/>
                        </a:lnSpc>
                        <a:buNone/>
                      </a:pPr>
                      <a:r>
                        <a:rPr lang="ro-RO" sz="1700" kern="100" dirty="0">
                          <a:effectLst/>
                          <a:latin typeface="Arial" panose="020B0604020202020204" pitchFamily="34" charset="0"/>
                          <a:cs typeface="Arial" panose="020B0604020202020204" pitchFamily="34" charset="0"/>
                        </a:rPr>
                        <a:t>70,72</a:t>
                      </a:r>
                      <a:endParaRPr lang="ro-RO" sz="17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932812190"/>
                  </a:ext>
                </a:extLst>
              </a:tr>
            </a:tbl>
          </a:graphicData>
        </a:graphic>
      </p:graphicFrame>
    </p:spTree>
    <p:extLst>
      <p:ext uri="{BB962C8B-B14F-4D97-AF65-F5344CB8AC3E}">
        <p14:creationId xmlns:p14="http://schemas.microsoft.com/office/powerpoint/2010/main" val="862214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05A921F-0317-52F4-1915-A06E0D263FB1}"/>
              </a:ext>
            </a:extLst>
          </p:cNvPr>
          <p:cNvSpPr txBox="1"/>
          <p:nvPr/>
        </p:nvSpPr>
        <p:spPr>
          <a:xfrm>
            <a:off x="1153085" y="582270"/>
            <a:ext cx="6837829" cy="369332"/>
          </a:xfrm>
          <a:prstGeom prst="rect">
            <a:avLst/>
          </a:prstGeom>
          <a:noFill/>
        </p:spPr>
        <p:txBody>
          <a:bodyPr wrap="square">
            <a:spAutoFit/>
          </a:bodyPr>
          <a:lstStyle/>
          <a:p>
            <a:r>
              <a:rPr lang="ro-RO" sz="1800" kern="0" dirty="0">
                <a:effectLst/>
                <a:latin typeface="Times New Roman" panose="02020603050405020304" pitchFamily="18" charset="0"/>
                <a:ea typeface="Times New Roman" panose="02020603050405020304" pitchFamily="18" charset="0"/>
              </a:rPr>
              <a:t>Tabelul 2. Dimensiunile și indicii corporali la femelele metise F1</a:t>
            </a:r>
            <a:endParaRPr lang="ro-RO" dirty="0"/>
          </a:p>
        </p:txBody>
      </p:sp>
      <p:graphicFrame>
        <p:nvGraphicFramePr>
          <p:cNvPr id="4" name="Tabel 3">
            <a:extLst>
              <a:ext uri="{FF2B5EF4-FFF2-40B4-BE49-F238E27FC236}">
                <a16:creationId xmlns:a16="http://schemas.microsoft.com/office/drawing/2014/main" id="{3111B4D7-0E34-2B5B-5C2E-F0686AC5D7DE}"/>
              </a:ext>
            </a:extLst>
          </p:cNvPr>
          <p:cNvGraphicFramePr>
            <a:graphicFrameLocks noGrp="1"/>
          </p:cNvGraphicFramePr>
          <p:nvPr>
            <p:extLst>
              <p:ext uri="{D42A27DB-BD31-4B8C-83A1-F6EECF244321}">
                <p14:modId xmlns:p14="http://schemas.microsoft.com/office/powerpoint/2010/main" val="261341223"/>
              </p:ext>
            </p:extLst>
          </p:nvPr>
        </p:nvGraphicFramePr>
        <p:xfrm>
          <a:off x="134472" y="1100880"/>
          <a:ext cx="8552328" cy="4883299"/>
        </p:xfrm>
        <a:graphic>
          <a:graphicData uri="http://schemas.openxmlformats.org/drawingml/2006/table">
            <a:tbl>
              <a:tblPr firstRow="1" firstCol="1" bandRow="1">
                <a:tableStyleId>{5C22544A-7EE6-4342-B048-85BDC9FD1C3A}</a:tableStyleId>
              </a:tblPr>
              <a:tblGrid>
                <a:gridCol w="1623396">
                  <a:extLst>
                    <a:ext uri="{9D8B030D-6E8A-4147-A177-3AD203B41FA5}">
                      <a16:colId xmlns:a16="http://schemas.microsoft.com/office/drawing/2014/main" val="1632690190"/>
                    </a:ext>
                  </a:extLst>
                </a:gridCol>
                <a:gridCol w="1375543">
                  <a:extLst>
                    <a:ext uri="{9D8B030D-6E8A-4147-A177-3AD203B41FA5}">
                      <a16:colId xmlns:a16="http://schemas.microsoft.com/office/drawing/2014/main" val="835128629"/>
                    </a:ext>
                  </a:extLst>
                </a:gridCol>
                <a:gridCol w="1375543">
                  <a:extLst>
                    <a:ext uri="{9D8B030D-6E8A-4147-A177-3AD203B41FA5}">
                      <a16:colId xmlns:a16="http://schemas.microsoft.com/office/drawing/2014/main" val="1670259464"/>
                    </a:ext>
                  </a:extLst>
                </a:gridCol>
                <a:gridCol w="1427674">
                  <a:extLst>
                    <a:ext uri="{9D8B030D-6E8A-4147-A177-3AD203B41FA5}">
                      <a16:colId xmlns:a16="http://schemas.microsoft.com/office/drawing/2014/main" val="113472534"/>
                    </a:ext>
                  </a:extLst>
                </a:gridCol>
                <a:gridCol w="1376458">
                  <a:extLst>
                    <a:ext uri="{9D8B030D-6E8A-4147-A177-3AD203B41FA5}">
                      <a16:colId xmlns:a16="http://schemas.microsoft.com/office/drawing/2014/main" val="2109117209"/>
                    </a:ext>
                  </a:extLst>
                </a:gridCol>
                <a:gridCol w="1373714">
                  <a:extLst>
                    <a:ext uri="{9D8B030D-6E8A-4147-A177-3AD203B41FA5}">
                      <a16:colId xmlns:a16="http://schemas.microsoft.com/office/drawing/2014/main" val="2003253465"/>
                    </a:ext>
                  </a:extLst>
                </a:gridCol>
              </a:tblGrid>
              <a:tr h="967062">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Genotip</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tc>
                  <a:txBody>
                    <a:bodyPr/>
                    <a:lstStyle/>
                    <a:p>
                      <a:pPr indent="0" algn="ctr">
                        <a:lnSpc>
                          <a:spcPct val="150000"/>
                        </a:lnSpc>
                        <a:buNone/>
                      </a:pPr>
                      <a:r>
                        <a:rPr lang="ro-RO" sz="1500" kern="100" dirty="0">
                          <a:effectLst/>
                          <a:latin typeface="Arial" panose="020B0604020202020204" pitchFamily="34" charset="0"/>
                          <a:cs typeface="Arial" panose="020B0604020202020204" pitchFamily="34" charset="0"/>
                        </a:rPr>
                        <a:t>Înălțime la greabăn</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tc>
                  <a:txBody>
                    <a:bodyPr/>
                    <a:lstStyle/>
                    <a:p>
                      <a:pPr indent="0" algn="ctr">
                        <a:lnSpc>
                          <a:spcPct val="150000"/>
                        </a:lnSpc>
                        <a:buNone/>
                      </a:pPr>
                      <a:r>
                        <a:rPr lang="ro-RO" sz="1500" kern="100" dirty="0">
                          <a:effectLst/>
                          <a:latin typeface="Arial" panose="020B0604020202020204" pitchFamily="34" charset="0"/>
                          <a:cs typeface="Arial" panose="020B0604020202020204" pitchFamily="34" charset="0"/>
                        </a:rPr>
                        <a:t>Înălțimea la crupă</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tc>
                  <a:txBody>
                    <a:bodyPr/>
                    <a:lstStyle/>
                    <a:p>
                      <a:pPr indent="0" algn="ctr">
                        <a:lnSpc>
                          <a:spcPct val="150000"/>
                        </a:lnSpc>
                        <a:buNone/>
                      </a:pPr>
                      <a:r>
                        <a:rPr lang="ro-RO" sz="1500" kern="100">
                          <a:effectLst/>
                          <a:latin typeface="Arial" panose="020B0604020202020204" pitchFamily="34" charset="0"/>
                          <a:cs typeface="Arial" panose="020B0604020202020204" pitchFamily="34" charset="0"/>
                        </a:rPr>
                        <a:t>Perimetrul toracic</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tc>
                  <a:txBody>
                    <a:bodyPr/>
                    <a:lstStyle/>
                    <a:p>
                      <a:pPr indent="0" algn="ctr">
                        <a:lnSpc>
                          <a:spcPct val="150000"/>
                        </a:lnSpc>
                        <a:buNone/>
                      </a:pPr>
                      <a:r>
                        <a:rPr lang="ro-RO" sz="1500" kern="100" dirty="0">
                          <a:effectLst/>
                          <a:latin typeface="Arial" panose="020B0604020202020204" pitchFamily="34" charset="0"/>
                          <a:cs typeface="Arial" panose="020B0604020202020204" pitchFamily="34" charset="0"/>
                        </a:rPr>
                        <a:t>Lungimea oblică a trunchiului</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tc>
                  <a:txBody>
                    <a:bodyPr/>
                    <a:lstStyle/>
                    <a:p>
                      <a:pPr indent="0" algn="ctr">
                        <a:lnSpc>
                          <a:spcPct val="150000"/>
                        </a:lnSpc>
                        <a:buNone/>
                      </a:pPr>
                      <a:r>
                        <a:rPr lang="ro-RO" sz="1500" kern="100" dirty="0">
                          <a:effectLst/>
                          <a:latin typeface="Arial" panose="020B0604020202020204" pitchFamily="34" charset="0"/>
                          <a:cs typeface="Arial" panose="020B0604020202020204" pitchFamily="34" charset="0"/>
                        </a:rPr>
                        <a:t>Perimetrul fluierului</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extLst>
                  <a:ext uri="{0D108BD9-81ED-4DB2-BD59-A6C34878D82A}">
                    <a16:rowId xmlns:a16="http://schemas.microsoft.com/office/drawing/2014/main" val="1931412496"/>
                  </a:ext>
                </a:extLst>
              </a:tr>
              <a:tr h="219602">
                <a:tc gridSpan="6">
                  <a:txBody>
                    <a:bodyPr/>
                    <a:lstStyle/>
                    <a:p>
                      <a:pPr indent="450215" algn="ctr">
                        <a:lnSpc>
                          <a:spcPct val="150000"/>
                        </a:lnSpc>
                        <a:buNone/>
                      </a:pPr>
                      <a:r>
                        <a:rPr lang="ro-RO" sz="1500" kern="100" dirty="0">
                          <a:effectLst/>
                          <a:latin typeface="Arial" panose="020B0604020202020204" pitchFamily="34" charset="0"/>
                          <a:cs typeface="Arial" panose="020B0604020202020204" pitchFamily="34" charset="0"/>
                        </a:rPr>
                        <a:t>Măsurători corporale (cm)</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ct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extLst>
                  <a:ext uri="{0D108BD9-81ED-4DB2-BD59-A6C34878D82A}">
                    <a16:rowId xmlns:a16="http://schemas.microsoft.com/office/drawing/2014/main" val="3669549201"/>
                  </a:ext>
                </a:extLst>
              </a:tr>
              <a:tr h="468755">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V x Ți</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72,33±2.01</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71,26±2.25</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101.26±10.52</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66.06±3,37</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8.99. ±0.63</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1318683977"/>
                  </a:ext>
                </a:extLst>
              </a:tr>
              <a:tr h="471453">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BMC x Ți</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71.281.95</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74.20±2.22</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117.20±2.22</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57.20±2.23</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9.31±0.87</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2314467335"/>
                  </a:ext>
                </a:extLst>
              </a:tr>
              <a:tr h="471453">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BC x Ți</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70.44±1.68</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68.65±1.97</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101.65±1.97</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61.65±1.97</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9.57±0.64</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244375772"/>
                  </a:ext>
                </a:extLst>
              </a:tr>
              <a:tr h="219602">
                <a:tc gridSpan="6">
                  <a:txBody>
                    <a:bodyPr/>
                    <a:lstStyle/>
                    <a:p>
                      <a:pPr indent="0" algn="ctr">
                        <a:lnSpc>
                          <a:spcPct val="150000"/>
                        </a:lnSpc>
                        <a:buNone/>
                      </a:pPr>
                      <a:r>
                        <a:rPr lang="ro-RO" sz="1500" kern="100" dirty="0">
                          <a:effectLst/>
                          <a:latin typeface="Arial" panose="020B0604020202020204" pitchFamily="34" charset="0"/>
                          <a:cs typeface="Arial" panose="020B0604020202020204" pitchFamily="34" charset="0"/>
                        </a:rPr>
                        <a:t>Indici corporali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nchor="b"/>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tc hMerge="1">
                  <a:txBody>
                    <a:bodyPr/>
                    <a:lstStyle/>
                    <a:p>
                      <a:endParaRPr lang="ro-RO"/>
                    </a:p>
                  </a:txBody>
                  <a:tcPr/>
                </a:tc>
                <a:extLst>
                  <a:ext uri="{0D108BD9-81ED-4DB2-BD59-A6C34878D82A}">
                    <a16:rowId xmlns:a16="http://schemas.microsoft.com/office/drawing/2014/main" val="1718142335"/>
                  </a:ext>
                </a:extLst>
              </a:tr>
              <a:tr h="471453">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Specificare</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V x Ți</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BMC x Ți</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BC x Ți</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 </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4168787181"/>
                  </a:ext>
                </a:extLst>
              </a:tr>
              <a:tr h="468755">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I. Formatului corporal lateral</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91.33</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80.24</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87.52</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 </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2322775614"/>
                  </a:ext>
                </a:extLst>
              </a:tr>
              <a:tr h="219602">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I. osaturii</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8.87</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7.94</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9.41</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495809059"/>
                  </a:ext>
                </a:extLst>
              </a:tr>
              <a:tr h="468755">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I. masivitate</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139.99</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164.41</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a:effectLst/>
                          <a:latin typeface="Arial" panose="020B0604020202020204" pitchFamily="34" charset="0"/>
                          <a:cs typeface="Arial" panose="020B0604020202020204" pitchFamily="34" charset="0"/>
                        </a:rPr>
                        <a:t>144.30</a:t>
                      </a:r>
                      <a:endParaRPr lang="ro-RO" sz="1500" kern="10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tc>
                  <a:txBody>
                    <a:bodyPr/>
                    <a:lstStyle/>
                    <a:p>
                      <a:pPr indent="0" algn="just">
                        <a:lnSpc>
                          <a:spcPct val="150000"/>
                        </a:lnSpc>
                        <a:buNone/>
                      </a:pPr>
                      <a:r>
                        <a:rPr lang="ro-RO" sz="1500" kern="100" dirty="0">
                          <a:effectLst/>
                          <a:latin typeface="Arial" panose="020B0604020202020204" pitchFamily="34" charset="0"/>
                          <a:cs typeface="Arial" panose="020B0604020202020204" pitchFamily="34" charset="0"/>
                        </a:rPr>
                        <a:t> </a:t>
                      </a:r>
                      <a:endParaRPr lang="ro-RO" sz="1500" kern="100" dirty="0">
                        <a:effectLst/>
                        <a:latin typeface="Arial" panose="020B0604020202020204" pitchFamily="34" charset="0"/>
                        <a:ea typeface="Times New Roman" panose="02020603050405020304" pitchFamily="18" charset="0"/>
                        <a:cs typeface="Arial" panose="020B0604020202020204" pitchFamily="34" charset="0"/>
                      </a:endParaRPr>
                    </a:p>
                  </a:txBody>
                  <a:tcPr marL="59642" marR="59642" marT="0" marB="0"/>
                </a:tc>
                <a:extLst>
                  <a:ext uri="{0D108BD9-81ED-4DB2-BD59-A6C34878D82A}">
                    <a16:rowId xmlns:a16="http://schemas.microsoft.com/office/drawing/2014/main" val="866850593"/>
                  </a:ext>
                </a:extLst>
              </a:tr>
            </a:tbl>
          </a:graphicData>
        </a:graphic>
      </p:graphicFrame>
    </p:spTree>
    <p:extLst>
      <p:ext uri="{BB962C8B-B14F-4D97-AF65-F5344CB8AC3E}">
        <p14:creationId xmlns:p14="http://schemas.microsoft.com/office/powerpoint/2010/main" val="845336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91DAA40-FAC4-5269-1AC2-6DDD0AFA6F75}"/>
              </a:ext>
            </a:extLst>
          </p:cNvPr>
          <p:cNvSpPr txBox="1"/>
          <p:nvPr/>
        </p:nvSpPr>
        <p:spPr>
          <a:xfrm>
            <a:off x="152400" y="268941"/>
            <a:ext cx="8839200" cy="5538824"/>
          </a:xfrm>
          <a:prstGeom prst="rect">
            <a:avLst/>
          </a:prstGeom>
          <a:noFill/>
        </p:spPr>
        <p:txBody>
          <a:bodyPr wrap="square">
            <a:spAutoFit/>
          </a:bodyPr>
          <a:lstStyle/>
          <a:p>
            <a:pPr indent="449580" algn="just">
              <a:lnSpc>
                <a:spcPct val="150000"/>
              </a:lnSpc>
              <a:buNone/>
            </a:pPr>
            <a:r>
              <a:rPr lang="ro-RO" sz="1700" b="1" dirty="0">
                <a:effectLst/>
                <a:latin typeface="Times New Roman" panose="02020603050405020304" pitchFamily="18" charset="0"/>
                <a:ea typeface="Times New Roman" panose="02020603050405020304" pitchFamily="18" charset="0"/>
              </a:rPr>
              <a:t>Indicele formatului corporal</a:t>
            </a:r>
            <a:r>
              <a:rPr lang="ro-RO" sz="1700" dirty="0">
                <a:effectLst/>
                <a:latin typeface="Times New Roman" panose="02020603050405020304" pitchFamily="18" charset="0"/>
                <a:ea typeface="Times New Roman" panose="02020603050405020304" pitchFamily="18" charset="0"/>
              </a:rPr>
              <a:t> indică faptul că exteriorul populațiilor analizate se caracterizează printr-o dezvoltare foarte bună a trunchiului în lărgime, atât la nivelul trenului anterior cât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la cel posterior, în special la lotul </a:t>
            </a:r>
            <a:r>
              <a:rPr lang="ro-RO" sz="1700" dirty="0" err="1">
                <a:effectLst/>
                <a:latin typeface="Times New Roman" panose="02020603050405020304" pitchFamily="18" charset="0"/>
                <a:ea typeface="Times New Roman" panose="02020603050405020304" pitchFamily="18" charset="0"/>
              </a:rPr>
              <a:t>Vandeen</a:t>
            </a:r>
            <a:r>
              <a:rPr lang="ro-RO" sz="1700" dirty="0">
                <a:effectLst/>
                <a:latin typeface="Times New Roman" panose="02020603050405020304" pitchFamily="18" charset="0"/>
                <a:ea typeface="Times New Roman" panose="02020603050405020304" pitchFamily="18" charset="0"/>
              </a:rPr>
              <a:t> x Țigaie, valoare înregistrată fiind de 91.33%.</a:t>
            </a:r>
            <a:endParaRPr lang="ro-RO" sz="1700" dirty="0">
              <a:effectLst/>
              <a:latin typeface="Arial" panose="020B0604020202020204" pitchFamily="34" charset="0"/>
              <a:ea typeface="Times New Roman" panose="02020603050405020304" pitchFamily="18" charset="0"/>
            </a:endParaRPr>
          </a:p>
          <a:p>
            <a:pPr indent="457200" algn="just">
              <a:lnSpc>
                <a:spcPct val="150000"/>
              </a:lnSpc>
              <a:buNone/>
            </a:pPr>
            <a:r>
              <a:rPr lang="ro-RO" sz="1700" b="1" dirty="0">
                <a:effectLst/>
                <a:latin typeface="Times New Roman" panose="02020603050405020304" pitchFamily="18" charset="0"/>
                <a:ea typeface="Times New Roman" panose="02020603050405020304" pitchFamily="18" charset="0"/>
              </a:rPr>
              <a:t>Indicele osaturii </a:t>
            </a:r>
            <a:r>
              <a:rPr lang="ro-RO" sz="1700" dirty="0">
                <a:effectLst/>
                <a:latin typeface="Times New Roman" panose="02020603050405020304" pitchFamily="18" charset="0"/>
                <a:ea typeface="Times New Roman" panose="02020603050405020304" pitchFamily="18" charset="0"/>
              </a:rPr>
              <a:t>este important deoarece servește la stabilirea raportului dintre grosimea fluierului și dezvoltarea corporală exprimată prin talie, perimetru toracic și greutatea corporală. Determinarea efectuată indică faptul că valoarea cea mai mică a </a:t>
            </a:r>
            <a:r>
              <a:rPr lang="ro-RO" sz="1700" dirty="0" err="1">
                <a:effectLst/>
                <a:latin typeface="Times New Roman" panose="02020603050405020304" pitchFamily="18" charset="0"/>
                <a:ea typeface="Times New Roman" panose="02020603050405020304" pitchFamily="18" charset="0"/>
              </a:rPr>
              <a:t>acestuoi</a:t>
            </a:r>
            <a:r>
              <a:rPr lang="ro-RO" sz="1700" dirty="0">
                <a:effectLst/>
                <a:latin typeface="Times New Roman" panose="02020603050405020304" pitchFamily="18" charset="0"/>
                <a:ea typeface="Times New Roman" panose="02020603050405020304" pitchFamily="18" charset="0"/>
              </a:rPr>
              <a:t> indice a fost de 7.94% și s-a consemnat la lotul F1 format din femel rezultate din încrucișarea </a:t>
            </a:r>
            <a:r>
              <a:rPr lang="ro-RO" sz="1700" dirty="0" err="1">
                <a:effectLst/>
                <a:latin typeface="Times New Roman" panose="02020603050405020304" pitchFamily="18" charset="0"/>
                <a:ea typeface="Times New Roman" panose="02020603050405020304" pitchFamily="18" charset="0"/>
              </a:rPr>
              <a:t>Blanch</a:t>
            </a:r>
            <a:r>
              <a:rPr lang="ro-RO" sz="1700" dirty="0">
                <a:effectLst/>
                <a:latin typeface="Times New Roman" panose="02020603050405020304" pitchFamily="18" charset="0"/>
                <a:ea typeface="Times New Roman" panose="02020603050405020304" pitchFamily="18" charset="0"/>
              </a:rPr>
              <a:t> du </a:t>
            </a:r>
            <a:r>
              <a:rPr lang="ro-RO" sz="1700" dirty="0" err="1">
                <a:effectLst/>
                <a:latin typeface="Times New Roman" panose="02020603050405020304" pitchFamily="18" charset="0"/>
                <a:ea typeface="Times New Roman" panose="02020603050405020304" pitchFamily="18" charset="0"/>
              </a:rPr>
              <a:t>Masiff</a:t>
            </a:r>
            <a:r>
              <a:rPr lang="ro-RO" sz="1700" dirty="0">
                <a:effectLst/>
                <a:latin typeface="Times New Roman" panose="02020603050405020304" pitchFamily="18" charset="0"/>
                <a:ea typeface="Times New Roman" panose="02020603050405020304" pitchFamily="18" charset="0"/>
              </a:rPr>
              <a:t> Central cu oi Țigaie. Acest nivel de exprimare indică faptul că la acest lot osatura este mai compactă, însă în proporție mai redusă față de celelalte țesuturi, respectiv cel adipos și cel muscular.</a:t>
            </a:r>
            <a:endParaRPr lang="ro-RO" sz="1700" dirty="0">
              <a:effectLst/>
              <a:latin typeface="Arial" panose="020B0604020202020204" pitchFamily="34" charset="0"/>
              <a:ea typeface="Times New Roman" panose="02020603050405020304" pitchFamily="18" charset="0"/>
            </a:endParaRPr>
          </a:p>
          <a:p>
            <a:pPr indent="449580" algn="just">
              <a:lnSpc>
                <a:spcPct val="150000"/>
              </a:lnSpc>
            </a:pPr>
            <a:r>
              <a:rPr lang="ro-RO" sz="1700" b="1" dirty="0">
                <a:effectLst/>
                <a:latin typeface="Times New Roman" panose="02020603050405020304" pitchFamily="18" charset="0"/>
                <a:ea typeface="Times New Roman" panose="02020603050405020304" pitchFamily="18" charset="0"/>
              </a:rPr>
              <a:t>Indicele masivității</a:t>
            </a:r>
            <a:r>
              <a:rPr lang="ro-RO" sz="1700" dirty="0">
                <a:effectLst/>
                <a:latin typeface="Times New Roman" panose="02020603050405020304" pitchFamily="18" charset="0"/>
                <a:ea typeface="Times New Roman" panose="02020603050405020304" pitchFamily="18" charset="0"/>
              </a:rPr>
              <a:t> este util în evaluare dezvoltării corporale la animale deoarece scoate în evidență dezvoltarea trunchiului în lărgime și adâncime, se exprimă prin raportul dintre perimetrul toracic </a:t>
            </a:r>
            <a:r>
              <a:rPr lang="ro-RO" sz="1700" dirty="0" err="1">
                <a:effectLst/>
                <a:latin typeface="Times New Roman" panose="02020603050405020304" pitchFamily="18" charset="0"/>
                <a:ea typeface="Times New Roman" panose="02020603050405020304" pitchFamily="18" charset="0"/>
              </a:rPr>
              <a:t>şi</a:t>
            </a:r>
            <a:r>
              <a:rPr lang="ro-RO" sz="1700" dirty="0">
                <a:effectLst/>
                <a:latin typeface="Times New Roman" panose="02020603050405020304" pitchFamily="18" charset="0"/>
                <a:ea typeface="Times New Roman" panose="02020603050405020304" pitchFamily="18" charset="0"/>
              </a:rPr>
              <a:t> talie. Pe baza dimensiunilor corporale determinate s-a </a:t>
            </a:r>
            <a:r>
              <a:rPr lang="ro-RO" sz="1700" dirty="0" err="1">
                <a:effectLst/>
                <a:latin typeface="Times New Roman" panose="02020603050405020304" pitchFamily="18" charset="0"/>
                <a:ea typeface="Times New Roman" panose="02020603050405020304" pitchFamily="18" charset="0"/>
              </a:rPr>
              <a:t>constatta</a:t>
            </a:r>
            <a:r>
              <a:rPr lang="ro-RO" sz="1700" dirty="0">
                <a:effectLst/>
                <a:latin typeface="Times New Roman" panose="02020603050405020304" pitchFamily="18" charset="0"/>
                <a:ea typeface="Times New Roman" panose="02020603050405020304" pitchFamily="18" charset="0"/>
              </a:rPr>
              <a:t> că valoarea acestui indice a prezentat valoare cea mai mare la lotul BMC x Ți, fiind de 164.41%. </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759116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3293D5F-FB98-79BC-161F-0D2C37D71303}"/>
              </a:ext>
            </a:extLst>
          </p:cNvPr>
          <p:cNvSpPr txBox="1"/>
          <p:nvPr/>
        </p:nvSpPr>
        <p:spPr>
          <a:xfrm>
            <a:off x="264458" y="100412"/>
            <a:ext cx="8615083" cy="5859233"/>
          </a:xfrm>
          <a:prstGeom prst="rect">
            <a:avLst/>
          </a:prstGeom>
          <a:noFill/>
        </p:spPr>
        <p:txBody>
          <a:bodyPr wrap="square">
            <a:spAutoFit/>
          </a:bodyPr>
          <a:lstStyle/>
          <a:p>
            <a:pPr algn="just">
              <a:lnSpc>
                <a:spcPct val="150000"/>
              </a:lnSpc>
              <a:buNone/>
            </a:pPr>
            <a:r>
              <a:rPr lang="ro-RO" sz="1800" b="1" dirty="0">
                <a:effectLst/>
                <a:latin typeface="Times New Roman" panose="02020603050405020304" pitchFamily="18" charset="0"/>
                <a:ea typeface="Times New Roman" panose="02020603050405020304" pitchFamily="18" charset="0"/>
              </a:rPr>
              <a:t>CONCLUZII</a:t>
            </a:r>
            <a:endParaRPr lang="ro-RO" sz="2400" dirty="0">
              <a:effectLst/>
              <a:latin typeface="Arial" panose="020B0604020202020204" pitchFamily="34" charset="0"/>
              <a:ea typeface="Times New Roman" panose="02020603050405020304" pitchFamily="18" charset="0"/>
            </a:endParaRPr>
          </a:p>
          <a:p>
            <a:pPr algn="just">
              <a:lnSpc>
                <a:spcPct val="150000"/>
              </a:lnSpc>
              <a:buNone/>
            </a:pPr>
            <a:r>
              <a:rPr lang="ro-RO" sz="1800" b="1"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1. Obiectivul principal al fazei s-a bazat pe aplicarea unui plan de activități care au avut rolul de a asigura suportul tehnic și informațional pentru realizarea schemei de încrucișare la care participă rasele franceze de carne și cele locale.</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2. Deoarece obiectivul fazei se referă la organizarea și coordonarea campaniei de montă pentru obținerea generației R1, toate activitățile desfășurate au fost axate pe evaluarea cerințelor minime specifice împerecherilor dintre genitorii raselor incluse în schema de încrucișare.</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3. Activități planificate sunt susținute de faptul că în cazul producției de carne soluția optimă ar fi de renunțare la încrucișarea simplă la care participă doar două rase și trecere la încrucișarea triplă la care mielul de carne va fi produs de o oaie metisă încrucișată cu un berbec aparținând unei rase terminale de carne.</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4. Femelele metise F</a:t>
            </a:r>
            <a:r>
              <a:rPr lang="ro-RO" sz="1800" baseline="-25000" dirty="0">
                <a:effectLst/>
                <a:latin typeface="Times New Roman" panose="02020603050405020304" pitchFamily="18" charset="0"/>
                <a:ea typeface="Times New Roman" panose="02020603050405020304" pitchFamily="18" charset="0"/>
              </a:rPr>
              <a:t>1</a:t>
            </a:r>
            <a:r>
              <a:rPr lang="ro-RO" sz="1800" dirty="0">
                <a:effectLst/>
                <a:latin typeface="Times New Roman" panose="02020603050405020304" pitchFamily="18" charset="0"/>
                <a:ea typeface="Times New Roman" panose="02020603050405020304" pitchFamily="18" charset="0"/>
              </a:rPr>
              <a:t> utilizate vor fi împerecheate încă din primul an de viață (10-12 luni) cu berbeci aparținând raselor specializate pentru producția de carne.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4622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2554E10-500B-E8D4-8B1C-C391B9A83B65}"/>
              </a:ext>
            </a:extLst>
          </p:cNvPr>
          <p:cNvSpPr txBox="1"/>
          <p:nvPr/>
        </p:nvSpPr>
        <p:spPr>
          <a:xfrm>
            <a:off x="331694" y="-102254"/>
            <a:ext cx="8740588" cy="6274731"/>
          </a:xfrm>
          <a:prstGeom prst="rect">
            <a:avLst/>
          </a:prstGeom>
          <a:noFill/>
        </p:spPr>
        <p:txBody>
          <a:bodyPr wrap="square">
            <a:spAutoFit/>
          </a:bodyPr>
          <a:lstStyle/>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5. Obținere a metișilor terminali vor rezulta din încrucișarea pe linie maternă ale unor femele metise F1 rezultate din încrucișarea femelelor de rasă Țigaie ruginie cu berbeci de rasă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Blanche du </a:t>
            </a:r>
            <a:r>
              <a:rPr lang="ro-RO" sz="1800" dirty="0" err="1">
                <a:effectLst/>
                <a:latin typeface="Times New Roman" panose="02020603050405020304" pitchFamily="18" charset="0"/>
                <a:ea typeface="Times New Roman" panose="02020603050405020304" pitchFamily="18" charset="0"/>
              </a:rPr>
              <a:t>Massif</a:t>
            </a:r>
            <a:r>
              <a:rPr lang="ro-RO" sz="1800" dirty="0">
                <a:effectLst/>
                <a:latin typeface="Times New Roman" panose="02020603050405020304" pitchFamily="18" charset="0"/>
                <a:ea typeface="Times New Roman" panose="02020603050405020304" pitchFamily="18" charset="0"/>
              </a:rPr>
              <a:t> Central și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6. Producerea metișilor de carne pe baza utilizării populațiilor metise care provin din încrucișarea de tip back-</a:t>
            </a:r>
            <a:r>
              <a:rPr lang="ro-RO" sz="1800" dirty="0" err="1">
                <a:effectLst/>
                <a:latin typeface="Times New Roman" panose="02020603050405020304" pitchFamily="18" charset="0"/>
                <a:ea typeface="Times New Roman" panose="02020603050405020304" pitchFamily="18" charset="0"/>
              </a:rPr>
              <a:t>cross</a:t>
            </a:r>
            <a:r>
              <a:rPr lang="ro-RO" sz="1800" dirty="0">
                <a:effectLst/>
                <a:latin typeface="Times New Roman" panose="02020603050405020304" pitchFamily="18" charset="0"/>
                <a:ea typeface="Times New Roman" panose="02020603050405020304" pitchFamily="18" charset="0"/>
              </a:rPr>
              <a:t>, va permite obținerea unor performanțe superioare în ceea ce privește capacitatea de producție.</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7. Hibridul dublu obținut prin încrucișare de tip back </a:t>
            </a:r>
            <a:r>
              <a:rPr lang="ro-RO" sz="1800" dirty="0" err="1">
                <a:effectLst/>
                <a:latin typeface="Times New Roman" panose="02020603050405020304" pitchFamily="18" charset="0"/>
                <a:ea typeface="Times New Roman" panose="02020603050405020304" pitchFamily="18" charset="0"/>
              </a:rPr>
              <a:t>cross</a:t>
            </a:r>
            <a:r>
              <a:rPr lang="ro-RO" sz="1800" dirty="0">
                <a:effectLst/>
                <a:latin typeface="Times New Roman" panose="02020603050405020304" pitchFamily="18" charset="0"/>
                <a:ea typeface="Times New Roman" panose="02020603050405020304" pitchFamily="18" charset="0"/>
              </a:rPr>
              <a:t> va fi mai economic deoarece își va reface genotipul formei parentale A, rămânând 50% </a:t>
            </a:r>
            <a:r>
              <a:rPr lang="ro-RO" sz="1800" dirty="0" err="1">
                <a:effectLst/>
                <a:latin typeface="Times New Roman" panose="02020603050405020304" pitchFamily="18" charset="0"/>
                <a:ea typeface="Times New Roman" panose="02020603050405020304" pitchFamily="18" charset="0"/>
              </a:rPr>
              <a:t>loci</a:t>
            </a:r>
            <a:r>
              <a:rPr lang="ro-RO" sz="1800" dirty="0">
                <a:effectLst/>
                <a:latin typeface="Times New Roman" panose="02020603050405020304" pitchFamily="18" charset="0"/>
                <a:ea typeface="Times New Roman" panose="02020603050405020304" pitchFamily="18" charset="0"/>
              </a:rPr>
              <a:t> AB (heterozigoți).</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8. Hibridul dublu ABA va include în </a:t>
            </a:r>
            <a:r>
              <a:rPr lang="ro-RO" sz="1800" dirty="0" err="1">
                <a:effectLst/>
                <a:latin typeface="Times New Roman" panose="02020603050405020304" pitchFamily="18" charset="0"/>
                <a:ea typeface="Times New Roman" panose="02020603050405020304" pitchFamily="18" charset="0"/>
              </a:rPr>
              <a:t>genofondul</a:t>
            </a:r>
            <a:r>
              <a:rPr lang="ro-RO" sz="1800" dirty="0">
                <a:effectLst/>
                <a:latin typeface="Times New Roman" panose="02020603050405020304" pitchFamily="18" charset="0"/>
                <a:ea typeface="Times New Roman" panose="02020603050405020304" pitchFamily="18" charset="0"/>
              </a:rPr>
              <a:t> său atât genotipurile AA (homozigoți pentru rasa A) cât și AB - heterozigoți în proporții aproximativ egale. </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9. </a:t>
            </a:r>
            <a:r>
              <a:rPr lang="ro-RO" sz="1800" dirty="0">
                <a:solidFill>
                  <a:srgbClr val="000000"/>
                </a:solidFill>
                <a:effectLst/>
                <a:latin typeface="Times New Roman" panose="02020603050405020304" pitchFamily="18" charset="0"/>
                <a:ea typeface="Times New Roman" panose="02020603050405020304" pitchFamily="18" charset="0"/>
              </a:rPr>
              <a:t>Faptul că femele metise F1 au o greutate vie ce depășea 70% în toate cazurile indică o dezvoltare corporală ce permite repartizarea la montă încă din primul lor an de viață.</a:t>
            </a:r>
            <a:endParaRPr lang="ro-RO" sz="2400" dirty="0">
              <a:effectLst/>
              <a:latin typeface="Arial" panose="020B0604020202020204" pitchFamily="34" charset="0"/>
              <a:ea typeface="Times New Roman" panose="02020603050405020304" pitchFamily="18" charset="0"/>
            </a:endParaRPr>
          </a:p>
          <a:p>
            <a:pPr indent="449580" algn="just">
              <a:lnSpc>
                <a:spcPct val="150000"/>
              </a:lnSpc>
            </a:pPr>
            <a:r>
              <a:rPr lang="ro-RO" sz="1800" dirty="0">
                <a:solidFill>
                  <a:srgbClr val="000000"/>
                </a:solidFill>
                <a:effectLst/>
                <a:latin typeface="Times New Roman" panose="02020603050405020304" pitchFamily="18" charset="0"/>
                <a:ea typeface="Times New Roman" panose="02020603050405020304" pitchFamily="18" charset="0"/>
              </a:rPr>
              <a:t>10. Întrucât lotul </a:t>
            </a:r>
            <a:r>
              <a:rPr lang="ro-RO" sz="1800" dirty="0" err="1">
                <a:solidFill>
                  <a:srgbClr val="000000"/>
                </a:solidFill>
                <a:effectLst/>
                <a:latin typeface="Times New Roman" panose="02020603050405020304" pitchFamily="18" charset="0"/>
                <a:ea typeface="Times New Roman" panose="02020603050405020304" pitchFamily="18" charset="0"/>
              </a:rPr>
              <a:t>Vandeen</a:t>
            </a:r>
            <a:r>
              <a:rPr lang="ro-RO" sz="1800" dirty="0">
                <a:solidFill>
                  <a:srgbClr val="000000"/>
                </a:solidFill>
                <a:effectLst/>
                <a:latin typeface="Times New Roman" panose="02020603050405020304" pitchFamily="18" charset="0"/>
                <a:ea typeface="Times New Roman" panose="02020603050405020304" pitchFamily="18" charset="0"/>
              </a:rPr>
              <a:t> x Țigaie depășea greutatea vie a lotului BMC x Ti cu 2.392 kg și cu 3,948 kg pe cea înregistrată la lotul BC x Ti sugerează că între loturi există o diferență de precocitate.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390686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5131969-CFC6-EF21-6F46-852D33B335AE}"/>
              </a:ext>
            </a:extLst>
          </p:cNvPr>
          <p:cNvSpPr txBox="1"/>
          <p:nvPr/>
        </p:nvSpPr>
        <p:spPr>
          <a:xfrm>
            <a:off x="197223" y="581025"/>
            <a:ext cx="8749553" cy="5028236"/>
          </a:xfrm>
          <a:prstGeom prst="rect">
            <a:avLst/>
          </a:prstGeom>
          <a:noFill/>
        </p:spPr>
        <p:txBody>
          <a:bodyPr wrap="square">
            <a:spAutoFit/>
          </a:bodyPr>
          <a:lstStyle/>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11. Perimetru toracic indică o dezvoltare diferită între grupele de femele metise, fiind de 117.20±2.22 cm la BMC x Ti și de 101 cm la V x Ti și respectiv la BC x TI.</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12. Și în ceea ce privește dezvoltarea osaturii se constată unele diferențe deoarece perimetru fluierului a fost de 9.57±0.64 cm la BMC x Ti, de 9.31±0.87 cm la BMC x Ti și de doar 8.99. ±0.63 cm la V x Ti.</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13. Determinarea indicelui osaturii indică faptul că valoarea cea mai mică a fost de 7.94% și s-a consemnat la lotul F1 format din femel rezultate din încrucișarea </a:t>
            </a:r>
            <a:r>
              <a:rPr lang="ro-RO" sz="1800" dirty="0" err="1">
                <a:effectLst/>
                <a:latin typeface="Times New Roman" panose="02020603050405020304" pitchFamily="18" charset="0"/>
                <a:ea typeface="Times New Roman" panose="02020603050405020304" pitchFamily="18" charset="0"/>
              </a:rPr>
              <a:t>Blanch</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Masiff</a:t>
            </a:r>
            <a:r>
              <a:rPr lang="ro-RO" sz="1800" dirty="0">
                <a:effectLst/>
                <a:latin typeface="Times New Roman" panose="02020603050405020304" pitchFamily="18" charset="0"/>
                <a:ea typeface="Times New Roman" panose="02020603050405020304" pitchFamily="18" charset="0"/>
              </a:rPr>
              <a:t> Central cu oi Țigaie și sugerează faptul că osatura este mai compactă, însă în proporție mai redusă față de celelalte țesuturi, respectiv cel adipos și cel muscular.</a:t>
            </a:r>
            <a:endParaRPr lang="ro-RO" sz="2400" dirty="0">
              <a:effectLst/>
              <a:latin typeface="Arial" panose="020B0604020202020204" pitchFamily="34" charset="0"/>
              <a:ea typeface="Times New Roman" panose="02020603050405020304" pitchFamily="18" charset="0"/>
            </a:endParaRPr>
          </a:p>
          <a:p>
            <a:pPr indent="449580" algn="just">
              <a:lnSpc>
                <a:spcPct val="150000"/>
              </a:lnSpc>
            </a:pPr>
            <a:r>
              <a:rPr lang="ro-RO" sz="1800" dirty="0">
                <a:effectLst/>
                <a:latin typeface="Times New Roman" panose="02020603050405020304" pitchFamily="18" charset="0"/>
                <a:ea typeface="Times New Roman" panose="02020603050405020304" pitchFamily="18" charset="0"/>
              </a:rPr>
              <a:t>14. Pe baza dimensiunilor corporale determinate s-a constată că valoarea a indicelui masivității a prezentat valoare cea mai mare la lotul BMC x Ți, fiind de 164.41%, cea mai redusă fiind la V x Ti (139.99%).</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278562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CA64BEE-C512-4E49-934F-DB7B4B7FC58B}"/>
              </a:ext>
            </a:extLst>
          </p:cNvPr>
          <p:cNvSpPr txBox="1"/>
          <p:nvPr/>
        </p:nvSpPr>
        <p:spPr>
          <a:xfrm>
            <a:off x="152399" y="-73040"/>
            <a:ext cx="8866095" cy="6192529"/>
          </a:xfrm>
          <a:prstGeom prst="rect">
            <a:avLst/>
          </a:prstGeom>
          <a:noFill/>
        </p:spPr>
        <p:txBody>
          <a:bodyPr wrap="square">
            <a:spAutoFit/>
          </a:bodyPr>
          <a:lstStyle/>
          <a:p>
            <a:pPr>
              <a:lnSpc>
                <a:spcPct val="150000"/>
              </a:lnSpc>
              <a:buNone/>
            </a:pPr>
            <a:r>
              <a:rPr lang="ro-RO" sz="1400" b="1" dirty="0">
                <a:effectLst/>
                <a:latin typeface="Arial" panose="020B0604020202020204" pitchFamily="34" charset="0"/>
                <a:ea typeface="Times New Roman" panose="02020603050405020304" pitchFamily="18" charset="0"/>
                <a:cs typeface="Arial" panose="020B0604020202020204" pitchFamily="34" charset="0"/>
              </a:rPr>
              <a:t>BIBLIOGRAFIE</a:t>
            </a:r>
            <a:endParaRPr lang="ro-RO" sz="14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50000"/>
              </a:lnSpc>
              <a:buNone/>
            </a:pPr>
            <a:r>
              <a:rPr lang="ro-RO" sz="1400" b="1" dirty="0">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Bennef</a:t>
            </a:r>
            <a:r>
              <a:rPr lang="ro-RO" sz="1400" dirty="0">
                <a:effectLst/>
                <a:latin typeface="Arial" panose="020B0604020202020204" pitchFamily="34" charset="0"/>
                <a:ea typeface="Times New Roman" panose="02020603050405020304" pitchFamily="18" charset="0"/>
                <a:cs typeface="Arial" panose="020B0604020202020204" pitchFamily="34" charset="0"/>
              </a:rPr>
              <a:t>, G.L. (1990) - </a:t>
            </a:r>
            <a:r>
              <a:rPr lang="ro-RO" sz="1400" dirty="0" err="1">
                <a:effectLst/>
                <a:latin typeface="Arial" panose="020B0604020202020204" pitchFamily="34" charset="0"/>
                <a:ea typeface="Times New Roman" panose="02020603050405020304" pitchFamily="18" charset="0"/>
                <a:cs typeface="Arial" panose="020B0604020202020204" pitchFamily="34" charset="0"/>
              </a:rPr>
              <a:t>Selection</a:t>
            </a:r>
            <a:r>
              <a:rPr lang="ro-RO" sz="1400" dirty="0">
                <a:effectLst/>
                <a:latin typeface="Arial" panose="020B0604020202020204" pitchFamily="34" charset="0"/>
                <a:ea typeface="Times New Roman" panose="02020603050405020304" pitchFamily="18" charset="0"/>
                <a:cs typeface="Arial" panose="020B0604020202020204" pitchFamily="34" charset="0"/>
              </a:rPr>
              <a:t> for </a:t>
            </a:r>
            <a:r>
              <a:rPr lang="ro-RO" sz="1400" dirty="0" err="1">
                <a:effectLst/>
                <a:latin typeface="Arial" panose="020B0604020202020204" pitchFamily="34" charset="0"/>
                <a:ea typeface="Times New Roman" panose="02020603050405020304" pitchFamily="18" charset="0"/>
                <a:cs typeface="Arial" panose="020B0604020202020204" pitchFamily="34" charset="0"/>
              </a:rPr>
              <a:t>grouth</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and</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carcass</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composition</a:t>
            </a:r>
            <a:r>
              <a:rPr lang="ro-RO" sz="1400" dirty="0">
                <a:effectLst/>
                <a:latin typeface="Arial" panose="020B0604020202020204" pitchFamily="34" charset="0"/>
                <a:ea typeface="Times New Roman" panose="02020603050405020304" pitchFamily="18" charset="0"/>
                <a:cs typeface="Arial" panose="020B0604020202020204" pitchFamily="34" charset="0"/>
              </a:rPr>
              <a:t> in </a:t>
            </a:r>
            <a:r>
              <a:rPr lang="ro-RO" sz="1400" dirty="0" err="1">
                <a:effectLst/>
                <a:latin typeface="Arial" panose="020B0604020202020204" pitchFamily="34" charset="0"/>
                <a:ea typeface="Times New Roman" panose="02020603050405020304" pitchFamily="18" charset="0"/>
                <a:cs typeface="Arial" panose="020B0604020202020204" pitchFamily="34" charset="0"/>
              </a:rPr>
              <a:t>sheep</a:t>
            </a:r>
            <a:r>
              <a:rPr lang="ro-RO" sz="1400" dirty="0">
                <a:effectLst/>
                <a:latin typeface="Arial" panose="020B0604020202020204" pitchFamily="34" charset="0"/>
                <a:ea typeface="Times New Roman" panose="02020603050405020304" pitchFamily="18" charset="0"/>
                <a:cs typeface="Arial" panose="020B0604020202020204" pitchFamily="34" charset="0"/>
              </a:rPr>
              <a:t>. Anim. B. </a:t>
            </a:r>
            <a:r>
              <a:rPr lang="ro-RO" sz="1400" dirty="0" err="1">
                <a:effectLst/>
                <a:latin typeface="Arial" panose="020B0604020202020204" pitchFamily="34" charset="0"/>
                <a:ea typeface="Times New Roman" panose="02020603050405020304" pitchFamily="18" charset="0"/>
                <a:cs typeface="Arial" panose="020B0604020202020204" pitchFamily="34" charset="0"/>
              </a:rPr>
              <a:t>Abstr</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Boufaria</a:t>
            </a:r>
            <a:r>
              <a:rPr lang="ro-RO" sz="1400" dirty="0">
                <a:effectLst/>
                <a:latin typeface="Arial" panose="020B0604020202020204" pitchFamily="34" charset="0"/>
                <a:ea typeface="Times New Roman" panose="02020603050405020304" pitchFamily="18" charset="0"/>
                <a:cs typeface="Arial" panose="020B0604020202020204" pitchFamily="34" charset="0"/>
              </a:rPr>
              <a:t>, M. </a:t>
            </a:r>
            <a:r>
              <a:rPr lang="ro-RO" sz="1400" dirty="0" err="1">
                <a:effectLst/>
                <a:latin typeface="Arial" panose="020B0604020202020204" pitchFamily="34" charset="0"/>
                <a:ea typeface="Times New Roman" panose="02020603050405020304" pitchFamily="18" charset="0"/>
                <a:cs typeface="Arial" panose="020B0604020202020204" pitchFamily="34" charset="0"/>
              </a:rPr>
              <a:t>şi</a:t>
            </a:r>
            <a:r>
              <a:rPr lang="ro-RO" sz="1400" dirty="0">
                <a:effectLst/>
                <a:latin typeface="Arial" panose="020B0604020202020204" pitchFamily="34" charset="0"/>
                <a:ea typeface="Times New Roman" panose="02020603050405020304" pitchFamily="18" charset="0"/>
                <a:cs typeface="Arial" panose="020B0604020202020204" pitchFamily="34" charset="0"/>
              </a:rPr>
              <a:t> colab. (1990) - </a:t>
            </a:r>
            <a:r>
              <a:rPr lang="ro-RO" sz="1400" dirty="0" err="1">
                <a:effectLst/>
                <a:latin typeface="Arial" panose="020B0604020202020204" pitchFamily="34" charset="0"/>
                <a:ea typeface="Times New Roman" panose="02020603050405020304" pitchFamily="18" charset="0"/>
                <a:cs typeface="Arial" panose="020B0604020202020204" pitchFamily="34" charset="0"/>
              </a:rPr>
              <a:t>Carcasse</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compozition</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d’man</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lambs</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from</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varying</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size</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liter</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slaughtered</a:t>
            </a:r>
            <a:r>
              <a:rPr lang="ro-RO" sz="1400" dirty="0">
                <a:effectLst/>
                <a:latin typeface="Arial" panose="020B0604020202020204" pitchFamily="34" charset="0"/>
                <a:ea typeface="Times New Roman" panose="02020603050405020304" pitchFamily="18" charset="0"/>
                <a:cs typeface="Arial" panose="020B0604020202020204" pitchFamily="34" charset="0"/>
              </a:rPr>
              <a:t> at constant live </a:t>
            </a:r>
            <a:r>
              <a:rPr lang="ro-RO" sz="1400" dirty="0" err="1">
                <a:effectLst/>
                <a:latin typeface="Arial" panose="020B0604020202020204" pitchFamily="34" charset="0"/>
                <a:ea typeface="Times New Roman" panose="02020603050405020304" pitchFamily="18" charset="0"/>
                <a:cs typeface="Arial" panose="020B0604020202020204" pitchFamily="34" charset="0"/>
              </a:rPr>
              <a:t>weight</a:t>
            </a:r>
            <a:r>
              <a:rPr lang="ro-RO" sz="1400" dirty="0">
                <a:effectLst/>
                <a:latin typeface="Arial" panose="020B0604020202020204" pitchFamily="34" charset="0"/>
                <a:ea typeface="Times New Roman" panose="02020603050405020304" pitchFamily="18" charset="0"/>
                <a:cs typeface="Arial" panose="020B0604020202020204" pitchFamily="34" charset="0"/>
              </a:rPr>
              <a:t>. Rabat - Maroc.</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Botkin</a:t>
            </a:r>
            <a:r>
              <a:rPr lang="ro-RO" sz="1400" dirty="0">
                <a:effectLst/>
                <a:latin typeface="Arial" panose="020B0604020202020204" pitchFamily="34" charset="0"/>
                <a:ea typeface="Times New Roman" panose="02020603050405020304" pitchFamily="18" charset="0"/>
                <a:cs typeface="Arial" panose="020B0604020202020204" pitchFamily="34" charset="0"/>
              </a:rPr>
              <a:t>, p.m., </a:t>
            </a:r>
            <a:r>
              <a:rPr lang="ro-RO" sz="1400" dirty="0" err="1">
                <a:effectLst/>
                <a:latin typeface="Arial" panose="020B0604020202020204" pitchFamily="34" charset="0"/>
                <a:ea typeface="Times New Roman" panose="02020603050405020304" pitchFamily="18" charset="0"/>
                <a:cs typeface="Arial" panose="020B0604020202020204" pitchFamily="34" charset="0"/>
              </a:rPr>
              <a:t>fild</a:t>
            </a:r>
            <a:r>
              <a:rPr lang="ro-RO" sz="1400" dirty="0">
                <a:effectLst/>
                <a:latin typeface="Arial" panose="020B0604020202020204" pitchFamily="34" charset="0"/>
                <a:ea typeface="Times New Roman" panose="02020603050405020304" pitchFamily="18" charset="0"/>
                <a:cs typeface="Arial" panose="020B0604020202020204" pitchFamily="34" charset="0"/>
              </a:rPr>
              <a:t>, R.A. (1969) - </a:t>
            </a:r>
            <a:r>
              <a:rPr lang="ro-RO" sz="1400" dirty="0" err="1">
                <a:effectLst/>
                <a:latin typeface="Arial" panose="020B0604020202020204" pitchFamily="34" charset="0"/>
                <a:ea typeface="Times New Roman" panose="02020603050405020304" pitchFamily="18" charset="0"/>
                <a:cs typeface="Arial" panose="020B0604020202020204" pitchFamily="34" charset="0"/>
              </a:rPr>
              <a:t>Heritabilty</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carcass</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treits</a:t>
            </a:r>
            <a:r>
              <a:rPr lang="ro-RO" sz="1400" dirty="0">
                <a:effectLst/>
                <a:latin typeface="Arial" panose="020B0604020202020204" pitchFamily="34" charset="0"/>
                <a:ea typeface="Times New Roman" panose="02020603050405020304" pitchFamily="18" charset="0"/>
                <a:cs typeface="Arial" panose="020B0604020202020204" pitchFamily="34" charset="0"/>
              </a:rPr>
              <a:t> in </a:t>
            </a:r>
            <a:r>
              <a:rPr lang="ro-RO" sz="1400" dirty="0" err="1">
                <a:effectLst/>
                <a:latin typeface="Arial" panose="020B0604020202020204" pitchFamily="34" charset="0"/>
                <a:ea typeface="Times New Roman" panose="02020603050405020304" pitchFamily="18" charset="0"/>
                <a:cs typeface="Arial" panose="020B0604020202020204" pitchFamily="34" charset="0"/>
              </a:rPr>
              <a:t>lambs</a:t>
            </a:r>
            <a:r>
              <a:rPr lang="ro-RO" sz="1400" dirty="0">
                <a:effectLst/>
                <a:latin typeface="Arial" panose="020B0604020202020204" pitchFamily="34" charset="0"/>
                <a:ea typeface="Times New Roman" panose="02020603050405020304" pitchFamily="18" charset="0"/>
                <a:cs typeface="Arial" panose="020B0604020202020204" pitchFamily="34" charset="0"/>
              </a:rPr>
              <a:t>. J. Anim. </a:t>
            </a:r>
            <a:r>
              <a:rPr lang="ro-RO" sz="1400" dirty="0" err="1">
                <a:effectLst/>
                <a:latin typeface="Arial" panose="020B0604020202020204" pitchFamily="34" charset="0"/>
                <a:ea typeface="Times New Roman" panose="02020603050405020304" pitchFamily="18" charset="0"/>
                <a:cs typeface="Arial" panose="020B0604020202020204" pitchFamily="34" charset="0"/>
              </a:rPr>
              <a:t>Sci</a:t>
            </a:r>
            <a:r>
              <a:rPr lang="ro-RO" sz="1400" dirty="0">
                <a:effectLst/>
                <a:latin typeface="Arial" panose="020B0604020202020204" pitchFamily="34" charset="0"/>
                <a:ea typeface="Times New Roman" panose="02020603050405020304" pitchFamily="18" charset="0"/>
                <a:cs typeface="Arial" panose="020B0604020202020204" pitchFamily="34" charset="0"/>
              </a:rPr>
              <a:t>. vol. 29, p. 273-280.</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Haris, D.C. (1990) - </a:t>
            </a:r>
            <a:r>
              <a:rPr lang="ro-RO" sz="1400" dirty="0" err="1">
                <a:effectLst/>
                <a:latin typeface="Arial" panose="020B0604020202020204" pitchFamily="34" charset="0"/>
                <a:ea typeface="Times New Roman" panose="02020603050405020304" pitchFamily="18" charset="0"/>
                <a:cs typeface="Arial" panose="020B0604020202020204" pitchFamily="34" charset="0"/>
              </a:rPr>
              <a:t>Hight</a:t>
            </a:r>
            <a:r>
              <a:rPr lang="ro-RO" sz="1400" dirty="0">
                <a:effectLst/>
                <a:latin typeface="Arial" panose="020B0604020202020204" pitchFamily="34" charset="0"/>
                <a:ea typeface="Times New Roman" panose="02020603050405020304" pitchFamily="18" charset="0"/>
                <a:cs typeface="Arial" panose="020B0604020202020204" pitchFamily="34" charset="0"/>
              </a:rPr>
              <a:t> contaminat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free</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lambs</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Produceding</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the</a:t>
            </a:r>
            <a:r>
              <a:rPr lang="ro-RO" sz="1400" dirty="0">
                <a:effectLst/>
                <a:latin typeface="Arial" panose="020B0604020202020204" pitchFamily="34" charset="0"/>
                <a:ea typeface="Times New Roman" panose="02020603050405020304" pitchFamily="18" charset="0"/>
                <a:cs typeface="Arial" panose="020B0604020202020204" pitchFamily="34" charset="0"/>
              </a:rPr>
              <a:t> Australian </a:t>
            </a:r>
            <a:r>
              <a:rPr lang="ro-RO" sz="1400" dirty="0" err="1">
                <a:effectLst/>
                <a:latin typeface="Arial" panose="020B0604020202020204" pitchFamily="34" charset="0"/>
                <a:ea typeface="Times New Roman" panose="02020603050405020304" pitchFamily="18" charset="0"/>
                <a:cs typeface="Arial" panose="020B0604020202020204" pitchFamily="34" charset="0"/>
              </a:rPr>
              <a:t>society</a:t>
            </a:r>
            <a:r>
              <a:rPr lang="ro-RO" sz="1400" dirty="0">
                <a:effectLst/>
                <a:latin typeface="Arial" panose="020B0604020202020204" pitchFamily="34" charset="0"/>
                <a:ea typeface="Times New Roman" panose="02020603050405020304" pitchFamily="18" charset="0"/>
                <a:cs typeface="Arial" panose="020B0604020202020204" pitchFamily="34" charset="0"/>
              </a:rPr>
              <a:t> of Animal </a:t>
            </a:r>
            <a:r>
              <a:rPr lang="ro-RO" sz="1400" dirty="0" err="1">
                <a:effectLst/>
                <a:latin typeface="Arial" panose="020B0604020202020204" pitchFamily="34" charset="0"/>
                <a:ea typeface="Times New Roman" panose="02020603050405020304" pitchFamily="18" charset="0"/>
                <a:cs typeface="Arial" panose="020B0604020202020204" pitchFamily="34" charset="0"/>
              </a:rPr>
              <a:t>Production</a:t>
            </a:r>
            <a:r>
              <a:rPr lang="ro-RO" sz="1400" dirty="0">
                <a:effectLst/>
                <a:latin typeface="Arial" panose="020B0604020202020204" pitchFamily="34" charset="0"/>
                <a:ea typeface="Times New Roman" panose="02020603050405020304" pitchFamily="18" charset="0"/>
                <a:cs typeface="Arial" panose="020B0604020202020204" pitchFamily="34" charset="0"/>
              </a:rPr>
              <a:t>. Sidney - Australia.</a:t>
            </a:r>
          </a:p>
          <a:p>
            <a:pPr>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Huțu, I., </a:t>
            </a:r>
            <a:r>
              <a:rPr lang="ro-RO" sz="1400" dirty="0" err="1">
                <a:effectLst/>
                <a:latin typeface="Arial" panose="020B0604020202020204" pitchFamily="34" charset="0"/>
                <a:ea typeface="Times New Roman" panose="02020603050405020304" pitchFamily="18" charset="0"/>
                <a:cs typeface="Arial" panose="020B0604020202020204" pitchFamily="34" charset="0"/>
              </a:rPr>
              <a:t>Oldenbroek</a:t>
            </a:r>
            <a:r>
              <a:rPr lang="ro-RO" sz="1400" dirty="0">
                <a:effectLst/>
                <a:latin typeface="Arial" panose="020B0604020202020204" pitchFamily="34" charset="0"/>
                <a:ea typeface="Times New Roman" panose="02020603050405020304" pitchFamily="18" charset="0"/>
                <a:cs typeface="Arial" panose="020B0604020202020204" pitchFamily="34" charset="0"/>
              </a:rPr>
              <a:t>, K., </a:t>
            </a:r>
            <a:r>
              <a:rPr lang="ro-RO" sz="1400" dirty="0" err="1">
                <a:effectLst/>
                <a:latin typeface="Arial" panose="020B0604020202020204" pitchFamily="34" charset="0"/>
                <a:ea typeface="Times New Roman" panose="02020603050405020304" pitchFamily="18" charset="0"/>
                <a:cs typeface="Arial" panose="020B0604020202020204" pitchFamily="34" charset="0"/>
              </a:rPr>
              <a:t>Liesbeth</a:t>
            </a:r>
            <a:r>
              <a:rPr lang="ro-RO" sz="1400" dirty="0">
                <a:effectLst/>
                <a:latin typeface="Arial" panose="020B0604020202020204" pitchFamily="34" charset="0"/>
                <a:ea typeface="Times New Roman" panose="02020603050405020304" pitchFamily="18" charset="0"/>
                <a:cs typeface="Arial" panose="020B0604020202020204" pitchFamily="34" charset="0"/>
              </a:rPr>
              <a:t> van </a:t>
            </a:r>
            <a:r>
              <a:rPr lang="ro-RO" sz="1400" dirty="0" err="1">
                <a:effectLst/>
                <a:latin typeface="Arial" panose="020B0604020202020204" pitchFamily="34" charset="0"/>
                <a:ea typeface="Times New Roman" panose="02020603050405020304" pitchFamily="18" charset="0"/>
                <a:cs typeface="Arial" panose="020B0604020202020204" pitchFamily="34" charset="0"/>
              </a:rPr>
              <a:t>der</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Waaij</a:t>
            </a:r>
            <a:r>
              <a:rPr lang="ro-RO" sz="1400" dirty="0">
                <a:effectLst/>
                <a:latin typeface="Arial" panose="020B0604020202020204" pitchFamily="34" charset="0"/>
                <a:ea typeface="Times New Roman" panose="02020603050405020304" pitchFamily="18" charset="0"/>
                <a:cs typeface="Arial" panose="020B0604020202020204" pitchFamily="34" charset="0"/>
              </a:rPr>
              <a:t>. 2020. Creșterea și ameliorarea animalelor. Edit. </a:t>
            </a:r>
            <a:r>
              <a:rPr lang="ro-RO" sz="1400" dirty="0" err="1">
                <a:effectLst/>
                <a:latin typeface="Arial" panose="020B0604020202020204" pitchFamily="34" charset="0"/>
                <a:ea typeface="Times New Roman" panose="02020603050405020304" pitchFamily="18" charset="0"/>
                <a:cs typeface="Arial" panose="020B0604020202020204" pitchFamily="34" charset="0"/>
              </a:rPr>
              <a:t>Agroprint</a:t>
            </a:r>
            <a:r>
              <a:rPr lang="ro-RO" sz="1400" dirty="0">
                <a:effectLst/>
                <a:latin typeface="Arial" panose="020B0604020202020204" pitchFamily="34" charset="0"/>
                <a:ea typeface="Times New Roman" panose="02020603050405020304" pitchFamily="18" charset="0"/>
                <a:cs typeface="Arial" panose="020B0604020202020204" pitchFamily="34" charset="0"/>
              </a:rPr>
              <a:t> - Timișoara.</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Leymaster</a:t>
            </a:r>
            <a:r>
              <a:rPr lang="ro-RO" sz="1400" dirty="0">
                <a:effectLst/>
                <a:latin typeface="Arial" panose="020B0604020202020204" pitchFamily="34" charset="0"/>
                <a:ea typeface="Times New Roman" panose="02020603050405020304" pitchFamily="18" charset="0"/>
                <a:cs typeface="Arial" panose="020B0604020202020204" pitchFamily="34" charset="0"/>
              </a:rPr>
              <a:t>, K.A. 2002. Fundamental </a:t>
            </a:r>
            <a:r>
              <a:rPr lang="ro-RO" sz="1400" dirty="0" err="1">
                <a:effectLst/>
                <a:latin typeface="Arial" panose="020B0604020202020204" pitchFamily="34" charset="0"/>
                <a:ea typeface="Times New Roman" panose="02020603050405020304" pitchFamily="18" charset="0"/>
                <a:cs typeface="Arial" panose="020B0604020202020204" pitchFamily="34" charset="0"/>
              </a:rPr>
              <a:t>Aspects</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Crossbreeding</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Sheep</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Use</a:t>
            </a:r>
            <a:r>
              <a:rPr lang="ro-RO" sz="1400" dirty="0">
                <a:effectLst/>
                <a:latin typeface="Arial" panose="020B0604020202020204" pitchFamily="34" charset="0"/>
                <a:ea typeface="Times New Roman" panose="02020603050405020304" pitchFamily="18" charset="0"/>
                <a:cs typeface="Arial" panose="020B0604020202020204" pitchFamily="34" charset="0"/>
              </a:rPr>
              <a:t>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Breed</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Diversity</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to</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Improve</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Efficiency</a:t>
            </a:r>
            <a:r>
              <a:rPr lang="ro-RO" sz="1400" dirty="0">
                <a:effectLst/>
                <a:latin typeface="Arial" panose="020B0604020202020204" pitchFamily="34" charset="0"/>
                <a:ea typeface="Times New Roman" panose="02020603050405020304" pitchFamily="18" charset="0"/>
                <a:cs typeface="Arial" panose="020B0604020202020204" pitchFamily="34" charset="0"/>
              </a:rPr>
              <a:t> of Meat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Production</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Sheep</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and</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Goat</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Research</a:t>
            </a:r>
            <a:r>
              <a:rPr lang="ro-RO" sz="1400" dirty="0">
                <a:effectLst/>
                <a:latin typeface="Arial" panose="020B0604020202020204" pitchFamily="34" charset="0"/>
                <a:ea typeface="Times New Roman" panose="02020603050405020304" pitchFamily="18" charset="0"/>
                <a:cs typeface="Arial" panose="020B0604020202020204" pitchFamily="34" charset="0"/>
              </a:rPr>
              <a:t> Journal, Vol. 17, Nr. 3, p. 50-59.</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Pascal C. (2015) – Tratat de creștere a ovinelor și caprinelor. Editura ”Ion Ionescu de la Brad” Iași. 2015. </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Pelmuş</a:t>
            </a:r>
            <a:r>
              <a:rPr lang="ro-RO" sz="1400" dirty="0">
                <a:effectLst/>
                <a:latin typeface="Arial" panose="020B0604020202020204" pitchFamily="34" charset="0"/>
                <a:ea typeface="Times New Roman" panose="02020603050405020304" pitchFamily="18" charset="0"/>
                <a:cs typeface="Arial" panose="020B0604020202020204" pitchFamily="34" charset="0"/>
              </a:rPr>
              <a:t>, R.S., Grosu, H., Rotar, M.C., Gras, M.A., Lazăr, C., Popa, F. 2020. The Genetic </a:t>
            </a:r>
            <a:r>
              <a:rPr lang="ro-RO" sz="1400" dirty="0" err="1">
                <a:effectLst/>
                <a:latin typeface="Arial" panose="020B0604020202020204" pitchFamily="34" charset="0"/>
                <a:ea typeface="Times New Roman" panose="02020603050405020304" pitchFamily="18" charset="0"/>
                <a:cs typeface="Arial" panose="020B0604020202020204" pitchFamily="34" charset="0"/>
              </a:rPr>
              <a:t>Influence</a:t>
            </a:r>
            <a:r>
              <a:rPr lang="ro-RO" sz="1400" dirty="0">
                <a:effectLst/>
                <a:latin typeface="Arial" panose="020B0604020202020204" pitchFamily="34" charset="0"/>
                <a:ea typeface="Times New Roman" panose="02020603050405020304" pitchFamily="18" charset="0"/>
                <a:cs typeface="Arial" panose="020B0604020202020204" pitchFamily="34" charset="0"/>
              </a:rPr>
              <a:t> on </a:t>
            </a:r>
            <a:r>
              <a:rPr lang="ro-RO" sz="1400" dirty="0" err="1">
                <a:effectLst/>
                <a:latin typeface="Arial" panose="020B0604020202020204" pitchFamily="34" charset="0"/>
                <a:ea typeface="Times New Roman" panose="02020603050405020304" pitchFamily="18" charset="0"/>
                <a:cs typeface="Arial" panose="020B0604020202020204" pitchFamily="34" charset="0"/>
              </a:rPr>
              <a:t>Sheep</a:t>
            </a:r>
            <a:r>
              <a:rPr lang="ro-RO" sz="1400" dirty="0">
                <a:effectLst/>
                <a:latin typeface="Arial" panose="020B0604020202020204" pitchFamily="34" charset="0"/>
                <a:ea typeface="Times New Roman" panose="02020603050405020304" pitchFamily="18" charset="0"/>
                <a:cs typeface="Arial" panose="020B0604020202020204" pitchFamily="34" charset="0"/>
              </a:rPr>
              <a:t> Meat Quality, </a:t>
            </a:r>
            <a:r>
              <a:rPr lang="ro-RO" sz="1400" dirty="0" err="1">
                <a:effectLst/>
                <a:latin typeface="Arial" panose="020B0604020202020204" pitchFamily="34" charset="0"/>
                <a:ea typeface="Times New Roman" panose="02020603050405020304" pitchFamily="18" charset="0"/>
                <a:cs typeface="Arial" panose="020B0604020202020204" pitchFamily="34" charset="0"/>
              </a:rPr>
              <a:t>Growth</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and</a:t>
            </a:r>
            <a:r>
              <a:rPr lang="ro-RO" sz="1400" dirty="0">
                <a:effectLst/>
                <a:latin typeface="Arial" panose="020B0604020202020204" pitchFamily="34" charset="0"/>
                <a:ea typeface="Times New Roman" panose="02020603050405020304" pitchFamily="18" charset="0"/>
                <a:cs typeface="Arial" panose="020B0604020202020204" pitchFamily="34" charset="0"/>
              </a:rPr>
              <a:t> Body </a:t>
            </a:r>
            <a:r>
              <a:rPr lang="ro-RO" sz="1400" dirty="0" err="1">
                <a:effectLst/>
                <a:latin typeface="Arial" panose="020B0604020202020204" pitchFamily="34" charset="0"/>
                <a:ea typeface="Times New Roman" panose="02020603050405020304" pitchFamily="18" charset="0"/>
                <a:cs typeface="Arial" panose="020B0604020202020204" pitchFamily="34" charset="0"/>
              </a:rPr>
              <a:t>Weight</a:t>
            </a:r>
            <a:r>
              <a:rPr lang="ro-RO" sz="1400" dirty="0">
                <a:effectLst/>
                <a:latin typeface="Arial" panose="020B0604020202020204" pitchFamily="34" charset="0"/>
                <a:ea typeface="Times New Roman" panose="02020603050405020304" pitchFamily="18" charset="0"/>
                <a:cs typeface="Arial" panose="020B0604020202020204" pitchFamily="34" charset="0"/>
              </a:rPr>
              <a:t>: A Review. </a:t>
            </a:r>
            <a:r>
              <a:rPr lang="ro-RO" sz="1400" dirty="0" err="1">
                <a:effectLst/>
                <a:latin typeface="Arial" panose="020B0604020202020204" pitchFamily="34" charset="0"/>
                <a:ea typeface="Times New Roman" panose="02020603050405020304" pitchFamily="18" charset="0"/>
                <a:cs typeface="Arial" panose="020B0604020202020204" pitchFamily="34" charset="0"/>
              </a:rPr>
              <a:t>Asian</a:t>
            </a:r>
            <a:r>
              <a:rPr lang="ro-RO" sz="1400" dirty="0">
                <a:effectLst/>
                <a:latin typeface="Arial" panose="020B0604020202020204" pitchFamily="34" charset="0"/>
                <a:ea typeface="Times New Roman" panose="02020603050405020304" pitchFamily="18" charset="0"/>
                <a:cs typeface="Arial" panose="020B0604020202020204" pitchFamily="34" charset="0"/>
              </a:rPr>
              <a:t> Journal of </a:t>
            </a:r>
            <a:r>
              <a:rPr lang="ro-RO" sz="1400" dirty="0" err="1">
                <a:effectLst/>
                <a:latin typeface="Arial" panose="020B0604020202020204" pitchFamily="34" charset="0"/>
                <a:ea typeface="Times New Roman" panose="02020603050405020304" pitchFamily="18" charset="0"/>
                <a:cs typeface="Arial" panose="020B0604020202020204" pitchFamily="34" charset="0"/>
              </a:rPr>
              <a:t>Dairy</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and</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Food</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Research</a:t>
            </a:r>
            <a:r>
              <a:rPr lang="ro-RO" sz="1400" dirty="0">
                <a:effectLst/>
                <a:latin typeface="Arial" panose="020B0604020202020204" pitchFamily="34" charset="0"/>
                <a:ea typeface="Times New Roman" panose="02020603050405020304" pitchFamily="18" charset="0"/>
                <a:cs typeface="Arial" panose="020B0604020202020204" pitchFamily="34" charset="0"/>
              </a:rPr>
              <a:t>, Vol. 39 </a:t>
            </a:r>
            <a:r>
              <a:rPr lang="ro-RO" sz="1400" dirty="0" err="1">
                <a:effectLst/>
                <a:latin typeface="Arial" panose="020B0604020202020204" pitchFamily="34" charset="0"/>
                <a:ea typeface="Times New Roman" panose="02020603050405020304" pitchFamily="18" charset="0"/>
                <a:cs typeface="Arial" panose="020B0604020202020204" pitchFamily="34" charset="0"/>
              </a:rPr>
              <a:t>Issue</a:t>
            </a:r>
            <a:r>
              <a:rPr lang="ro-RO" sz="1400" dirty="0">
                <a:effectLst/>
                <a:latin typeface="Arial" panose="020B0604020202020204" pitchFamily="34" charset="0"/>
                <a:ea typeface="Times New Roman" panose="02020603050405020304" pitchFamily="18" charset="0"/>
                <a:cs typeface="Arial" panose="020B0604020202020204" pitchFamily="34" charset="0"/>
              </a:rPr>
              <a:t> 3: p. 225-231.</a:t>
            </a:r>
          </a:p>
          <a:p>
            <a:pPr algn="just">
              <a:lnSpc>
                <a:spcPct val="150000"/>
              </a:lnSpc>
              <a:buNone/>
            </a:pPr>
            <a:r>
              <a:rPr lang="ro-RO" sz="1400" dirty="0">
                <a:effectLst/>
                <a:latin typeface="Arial" panose="020B0604020202020204" pitchFamily="34" charset="0"/>
                <a:ea typeface="Times New Roman" panose="02020603050405020304" pitchFamily="18" charset="0"/>
                <a:cs typeface="Arial" panose="020B0604020202020204" pitchFamily="34" charset="0"/>
              </a:rPr>
              <a:t>	Safari, E., </a:t>
            </a:r>
            <a:r>
              <a:rPr lang="ro-RO" sz="1400" dirty="0" err="1">
                <a:effectLst/>
                <a:latin typeface="Arial" panose="020B0604020202020204" pitchFamily="34" charset="0"/>
                <a:ea typeface="Times New Roman" panose="02020603050405020304" pitchFamily="18" charset="0"/>
                <a:cs typeface="Arial" panose="020B0604020202020204" pitchFamily="34" charset="0"/>
              </a:rPr>
              <a:t>Fogarty</a:t>
            </a:r>
            <a:r>
              <a:rPr lang="ro-RO" sz="1400" dirty="0">
                <a:effectLst/>
                <a:latin typeface="Arial" panose="020B0604020202020204" pitchFamily="34" charset="0"/>
                <a:ea typeface="Times New Roman" panose="02020603050405020304" pitchFamily="18" charset="0"/>
                <a:cs typeface="Arial" panose="020B0604020202020204" pitchFamily="34" charset="0"/>
              </a:rPr>
              <a:t>, N.M., </a:t>
            </a:r>
            <a:r>
              <a:rPr lang="ro-RO" sz="1400" dirty="0" err="1">
                <a:effectLst/>
                <a:latin typeface="Arial" panose="020B0604020202020204" pitchFamily="34" charset="0"/>
                <a:ea typeface="Times New Roman" panose="02020603050405020304" pitchFamily="18" charset="0"/>
                <a:cs typeface="Arial" panose="020B0604020202020204" pitchFamily="34" charset="0"/>
              </a:rPr>
              <a:t>Gilmour</a:t>
            </a:r>
            <a:r>
              <a:rPr lang="ro-RO" sz="1400" dirty="0">
                <a:effectLst/>
                <a:latin typeface="Arial" panose="020B0604020202020204" pitchFamily="34" charset="0"/>
                <a:ea typeface="Times New Roman" panose="02020603050405020304" pitchFamily="18" charset="0"/>
                <a:cs typeface="Arial" panose="020B0604020202020204" pitchFamily="34" charset="0"/>
              </a:rPr>
              <a:t>, A.R. (2005). A </a:t>
            </a:r>
            <a:r>
              <a:rPr lang="ro-RO" sz="1400" dirty="0" err="1">
                <a:effectLst/>
                <a:latin typeface="Arial" panose="020B0604020202020204" pitchFamily="34" charset="0"/>
                <a:ea typeface="Times New Roman" panose="02020603050405020304" pitchFamily="18" charset="0"/>
                <a:cs typeface="Arial" panose="020B0604020202020204" pitchFamily="34" charset="0"/>
              </a:rPr>
              <a:t>review</a:t>
            </a:r>
            <a:r>
              <a:rPr lang="ro-RO" sz="1400" dirty="0">
                <a:effectLst/>
                <a:latin typeface="Arial" panose="020B0604020202020204" pitchFamily="34" charset="0"/>
                <a:ea typeface="Times New Roman" panose="02020603050405020304" pitchFamily="18" charset="0"/>
                <a:cs typeface="Arial" panose="020B0604020202020204" pitchFamily="34" charset="0"/>
              </a:rPr>
              <a:t> of genetic </a:t>
            </a:r>
            <a:r>
              <a:rPr lang="ro-RO" sz="1400" dirty="0" err="1">
                <a:effectLst/>
                <a:latin typeface="Arial" panose="020B0604020202020204" pitchFamily="34" charset="0"/>
                <a:ea typeface="Times New Roman" panose="02020603050405020304" pitchFamily="18" charset="0"/>
                <a:cs typeface="Arial" panose="020B0604020202020204" pitchFamily="34" charset="0"/>
              </a:rPr>
              <a:t>parameter</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estimates</a:t>
            </a:r>
            <a:r>
              <a:rPr lang="ro-RO" sz="1400" dirty="0">
                <a:effectLst/>
                <a:latin typeface="Arial" panose="020B0604020202020204" pitchFamily="34" charset="0"/>
                <a:ea typeface="Times New Roman" panose="02020603050405020304" pitchFamily="18" charset="0"/>
                <a:cs typeface="Arial" panose="020B0604020202020204" pitchFamily="34" charset="0"/>
              </a:rPr>
              <a:t> for </a:t>
            </a:r>
            <a:r>
              <a:rPr lang="ro-RO" sz="1400" dirty="0" err="1">
                <a:effectLst/>
                <a:latin typeface="Arial" panose="020B0604020202020204" pitchFamily="34" charset="0"/>
                <a:ea typeface="Times New Roman" panose="02020603050405020304" pitchFamily="18" charset="0"/>
                <a:cs typeface="Arial" panose="020B0604020202020204" pitchFamily="34" charset="0"/>
              </a:rPr>
              <a:t>wool</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growth</a:t>
            </a:r>
            <a:r>
              <a:rPr lang="ro-RO" sz="1400" dirty="0">
                <a:effectLst/>
                <a:latin typeface="Arial" panose="020B0604020202020204" pitchFamily="34" charset="0"/>
                <a:ea typeface="Times New Roman" panose="02020603050405020304" pitchFamily="18" charset="0"/>
                <a:cs typeface="Arial" panose="020B0604020202020204" pitchFamily="34" charset="0"/>
              </a:rPr>
              <a:t>, meat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and</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reproduction</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traits</a:t>
            </a:r>
            <a:r>
              <a:rPr lang="ro-RO" sz="1400" dirty="0">
                <a:effectLst/>
                <a:latin typeface="Arial" panose="020B0604020202020204" pitchFamily="34" charset="0"/>
                <a:ea typeface="Times New Roman" panose="02020603050405020304" pitchFamily="18" charset="0"/>
                <a:cs typeface="Arial" panose="020B0604020202020204" pitchFamily="34" charset="0"/>
              </a:rPr>
              <a:t> in </a:t>
            </a:r>
            <a:r>
              <a:rPr lang="ro-RO" sz="1400" dirty="0" err="1">
                <a:effectLst/>
                <a:latin typeface="Arial" panose="020B0604020202020204" pitchFamily="34" charset="0"/>
                <a:ea typeface="Times New Roman" panose="02020603050405020304" pitchFamily="18" charset="0"/>
                <a:cs typeface="Arial" panose="020B0604020202020204" pitchFamily="34" charset="0"/>
              </a:rPr>
              <a:t>sheep</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Livestock</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Production</a:t>
            </a:r>
            <a:r>
              <a:rPr lang="ro-RO" sz="1400" dirty="0">
                <a:effectLst/>
                <a:latin typeface="Arial" panose="020B0604020202020204" pitchFamily="34" charset="0"/>
                <a:ea typeface="Times New Roman" panose="02020603050405020304" pitchFamily="18" charset="0"/>
                <a:cs typeface="Arial" panose="020B0604020202020204" pitchFamily="34" charset="0"/>
              </a:rPr>
              <a:t> </a:t>
            </a:r>
            <a:r>
              <a:rPr lang="ro-RO" sz="1400" dirty="0" err="1">
                <a:effectLst/>
                <a:latin typeface="Arial" panose="020B0604020202020204" pitchFamily="34" charset="0"/>
                <a:ea typeface="Times New Roman" panose="02020603050405020304" pitchFamily="18" charset="0"/>
                <a:cs typeface="Arial" panose="020B0604020202020204" pitchFamily="34" charset="0"/>
              </a:rPr>
              <a:t>Science</a:t>
            </a:r>
            <a:r>
              <a:rPr lang="ro-RO" sz="1400" dirty="0">
                <a:effectLst/>
                <a:latin typeface="Arial" panose="020B0604020202020204" pitchFamily="34" charset="0"/>
                <a:ea typeface="Times New Roman" panose="02020603050405020304" pitchFamily="18" charset="0"/>
                <a:cs typeface="Arial" panose="020B0604020202020204" pitchFamily="34" charset="0"/>
              </a:rPr>
              <a:t> 92: 271-289.</a:t>
            </a:r>
          </a:p>
          <a:p>
            <a:pPr algn="just">
              <a:lnSpc>
                <a:spcPct val="150000"/>
              </a:lnSpc>
            </a:pPr>
            <a:r>
              <a:rPr lang="ro-RO" sz="1400" dirty="0">
                <a:effectLst/>
                <a:latin typeface="Arial" panose="020B0604020202020204" pitchFamily="34" charset="0"/>
                <a:ea typeface="Times New Roman" panose="02020603050405020304" pitchFamily="18" charset="0"/>
                <a:cs typeface="Arial" panose="020B0604020202020204" pitchFamily="34" charset="0"/>
              </a:rPr>
              <a:t>	Vintilă I. 1988. Bazele ameliorării genetice a populațiilor de animale domestice. Edit. Facla-Timișoara, p 252-254.</a:t>
            </a:r>
          </a:p>
        </p:txBody>
      </p:sp>
      <p:sp>
        <p:nvSpPr>
          <p:cNvPr id="5" name="CasetăText 4">
            <a:extLst>
              <a:ext uri="{FF2B5EF4-FFF2-40B4-BE49-F238E27FC236}">
                <a16:creationId xmlns:a16="http://schemas.microsoft.com/office/drawing/2014/main" id="{0D9B21B8-B812-81A3-2646-CEA1C8808824}"/>
              </a:ext>
            </a:extLst>
          </p:cNvPr>
          <p:cNvSpPr txBox="1"/>
          <p:nvPr/>
        </p:nvSpPr>
        <p:spPr>
          <a:xfrm>
            <a:off x="1902759" y="6119489"/>
            <a:ext cx="4928348" cy="498342"/>
          </a:xfrm>
          <a:prstGeom prst="rect">
            <a:avLst/>
          </a:prstGeom>
          <a:noFill/>
        </p:spPr>
        <p:txBody>
          <a:bodyPr wrap="square">
            <a:spAutoFit/>
          </a:bodyPr>
          <a:lstStyle/>
          <a:p>
            <a:pPr indent="449580" algn="ctr">
              <a:lnSpc>
                <a:spcPct val="150000"/>
              </a:lnSpc>
            </a:pPr>
            <a:r>
              <a:rPr lang="ro-RO" sz="2000" dirty="0">
                <a:solidFill>
                  <a:schemeClr val="bg1"/>
                </a:solidFill>
                <a:effectLst/>
                <a:latin typeface="Times New Roman" panose="02020603050405020304" pitchFamily="18" charset="0"/>
                <a:ea typeface="Times New Roman" panose="02020603050405020304" pitchFamily="18" charset="0"/>
              </a:rPr>
              <a:t>BACĂU-ROMÂNIA</a:t>
            </a:r>
            <a:endParaRPr lang="ro-RO" sz="20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145893689"/>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258</TotalTime>
  <Words>4607</Words>
  <Application>Microsoft Office PowerPoint</Application>
  <PresentationFormat>On-screen Show (4:3)</PresentationFormat>
  <Paragraphs>195</Paragraphs>
  <Slides>31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7" baseType="lpstr">
      <vt:lpstr>Arial</vt:lpstr>
      <vt:lpstr>Gill Sans MT</vt:lpstr>
      <vt:lpstr>Open Sans</vt:lpstr>
      <vt:lpstr>Times New Roman</vt:lpstr>
      <vt:lpstr>Galerie</vt:lpstr>
      <vt:lpstr>Equation.3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Vlad Dragos</cp:lastModifiedBy>
  <cp:revision>8</cp:revision>
  <dcterms:created xsi:type="dcterms:W3CDTF">2023-10-06T09:03:20Z</dcterms:created>
  <dcterms:modified xsi:type="dcterms:W3CDTF">2025-08-04T10:22:45Z</dcterms:modified>
</cp:coreProperties>
</file>