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5" r:id="rId21"/>
    <p:sldId id="304" r:id="rId22"/>
    <p:sldId id="308" r:id="rId23"/>
    <p:sldId id="306" r:id="rId24"/>
    <p:sldId id="307" r:id="rId25"/>
    <p:sldId id="309" r:id="rId26"/>
    <p:sldId id="310" r:id="rId27"/>
    <p:sldId id="311" r:id="rId28"/>
    <p:sldId id="312" r:id="rId29"/>
    <p:sldId id="313" r:id="rId30"/>
    <p:sldId id="314"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E:\D\Plan%20sectorial\ADER%202023-2026\Bacau\2024\Octombrie\CANTARIRI%20MIEI%202024%20(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D\Plan%20sectorial\ADER%202023-2026\Bacau\2024\Octombrie\CANTARIRI%20MIEI%202024%20(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Foaie1!$B$1</c:f>
              <c:strCache>
                <c:ptCount val="1"/>
                <c:pt idx="0">
                  <c:v>Acomod.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Foaie1!$A$2:$A$5</c:f>
              <c:strCache>
                <c:ptCount val="4"/>
                <c:pt idx="0">
                  <c:v>Ti</c:v>
                </c:pt>
                <c:pt idx="1">
                  <c:v>V x Ti</c:v>
                </c:pt>
                <c:pt idx="2">
                  <c:v>BC x Ti</c:v>
                </c:pt>
                <c:pt idx="3">
                  <c:v>BMC x Ti</c:v>
                </c:pt>
              </c:strCache>
            </c:strRef>
          </c:cat>
          <c:val>
            <c:numRef>
              <c:f>Foaie1!$B$2:$B$5</c:f>
              <c:numCache>
                <c:formatCode>General</c:formatCode>
                <c:ptCount val="4"/>
                <c:pt idx="0">
                  <c:v>27.1</c:v>
                </c:pt>
                <c:pt idx="1">
                  <c:v>38.479999999999997</c:v>
                </c:pt>
                <c:pt idx="2">
                  <c:v>38.799999999999997</c:v>
                </c:pt>
                <c:pt idx="3">
                  <c:v>36.31</c:v>
                </c:pt>
              </c:numCache>
            </c:numRef>
          </c:val>
          <c:extLst>
            <c:ext xmlns:c16="http://schemas.microsoft.com/office/drawing/2014/chart" uri="{C3380CC4-5D6E-409C-BE32-E72D297353CC}">
              <c16:uniqueId val="{00000000-FD00-47FE-BC08-15315D64C07F}"/>
            </c:ext>
          </c:extLst>
        </c:ser>
        <c:ser>
          <c:idx val="1"/>
          <c:order val="1"/>
          <c:tx>
            <c:strRef>
              <c:f>Foaie1!$C$1</c:f>
              <c:strCache>
                <c:ptCount val="1"/>
                <c:pt idx="0">
                  <c:v>Îngr.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Foaie1!$A$2:$A$5</c:f>
              <c:strCache>
                <c:ptCount val="4"/>
                <c:pt idx="0">
                  <c:v>Ti</c:v>
                </c:pt>
                <c:pt idx="1">
                  <c:v>V x Ti</c:v>
                </c:pt>
                <c:pt idx="2">
                  <c:v>BC x Ti</c:v>
                </c:pt>
                <c:pt idx="3">
                  <c:v>BMC x Ti</c:v>
                </c:pt>
              </c:strCache>
            </c:strRef>
          </c:cat>
          <c:val>
            <c:numRef>
              <c:f>Foaie1!$C$2:$C$5</c:f>
              <c:numCache>
                <c:formatCode>General</c:formatCode>
                <c:ptCount val="4"/>
                <c:pt idx="0">
                  <c:v>35.58</c:v>
                </c:pt>
                <c:pt idx="1">
                  <c:v>48.68</c:v>
                </c:pt>
                <c:pt idx="2">
                  <c:v>49.51</c:v>
                </c:pt>
                <c:pt idx="3">
                  <c:v>45.12</c:v>
                </c:pt>
              </c:numCache>
            </c:numRef>
          </c:val>
          <c:extLst>
            <c:ext xmlns:c16="http://schemas.microsoft.com/office/drawing/2014/chart" uri="{C3380CC4-5D6E-409C-BE32-E72D297353CC}">
              <c16:uniqueId val="{00000001-FD00-47FE-BC08-15315D64C07F}"/>
            </c:ext>
          </c:extLst>
        </c:ser>
        <c:ser>
          <c:idx val="2"/>
          <c:order val="2"/>
          <c:tx>
            <c:strRef>
              <c:f>Foaie1!$D$1</c:f>
              <c:strCache>
                <c:ptCount val="1"/>
                <c:pt idx="0">
                  <c:v>Finis.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Foaie1!$A$2:$A$5</c:f>
              <c:strCache>
                <c:ptCount val="4"/>
                <c:pt idx="0">
                  <c:v>Ti</c:v>
                </c:pt>
                <c:pt idx="1">
                  <c:v>V x Ti</c:v>
                </c:pt>
                <c:pt idx="2">
                  <c:v>BC x Ti</c:v>
                </c:pt>
                <c:pt idx="3">
                  <c:v>BMC x Ti</c:v>
                </c:pt>
              </c:strCache>
            </c:strRef>
          </c:cat>
          <c:val>
            <c:numRef>
              <c:f>Foaie1!$D$2:$D$5</c:f>
              <c:numCache>
                <c:formatCode>General</c:formatCode>
                <c:ptCount val="4"/>
                <c:pt idx="0">
                  <c:v>37.549999999999997</c:v>
                </c:pt>
                <c:pt idx="1">
                  <c:v>51.26</c:v>
                </c:pt>
                <c:pt idx="2">
                  <c:v>51.59</c:v>
                </c:pt>
                <c:pt idx="3">
                  <c:v>48.11</c:v>
                </c:pt>
              </c:numCache>
            </c:numRef>
          </c:val>
          <c:extLst>
            <c:ext xmlns:c16="http://schemas.microsoft.com/office/drawing/2014/chart" uri="{C3380CC4-5D6E-409C-BE32-E72D297353CC}">
              <c16:uniqueId val="{00000002-FD00-47FE-BC08-15315D64C07F}"/>
            </c:ext>
          </c:extLst>
        </c:ser>
        <c:dLbls>
          <c:showLegendKey val="0"/>
          <c:showVal val="0"/>
          <c:showCatName val="0"/>
          <c:showSerName val="0"/>
          <c:showPercent val="0"/>
          <c:showBubbleSize val="0"/>
        </c:dLbls>
        <c:gapWidth val="150"/>
        <c:axId val="689730992"/>
        <c:axId val="689730632"/>
      </c:barChart>
      <c:catAx>
        <c:axId val="689730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689730632"/>
        <c:crosses val="autoZero"/>
        <c:auto val="1"/>
        <c:lblAlgn val="ctr"/>
        <c:lblOffset val="100"/>
        <c:noMultiLvlLbl val="0"/>
      </c:catAx>
      <c:valAx>
        <c:axId val="68973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68973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300962379702532E-2"/>
          <c:y val="5.0925925925925923E-2"/>
          <c:w val="0.90414348206474193"/>
          <c:h val="0.74142388451443575"/>
        </c:manualLayout>
      </c:layout>
      <c:barChart>
        <c:barDir val="col"/>
        <c:grouping val="stacked"/>
        <c:varyColors val="0"/>
        <c:ser>
          <c:idx val="0"/>
          <c:order val="0"/>
          <c:tx>
            <c:strRef>
              <c:f>Foaie2!$B$1</c:f>
              <c:strCache>
                <c:ptCount val="1"/>
                <c:pt idx="0">
                  <c:v>Acomod.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Foaie2!$A$2:$A$5</c:f>
              <c:strCache>
                <c:ptCount val="4"/>
                <c:pt idx="0">
                  <c:v>Ti</c:v>
                </c:pt>
                <c:pt idx="1">
                  <c:v>V x Ti</c:v>
                </c:pt>
                <c:pt idx="2">
                  <c:v>BC x Ti</c:v>
                </c:pt>
                <c:pt idx="3">
                  <c:v>BMC x Ti</c:v>
                </c:pt>
              </c:strCache>
            </c:strRef>
          </c:cat>
          <c:val>
            <c:numRef>
              <c:f>Foaie2!$B$2:$B$5</c:f>
              <c:numCache>
                <c:formatCode>General</c:formatCode>
                <c:ptCount val="4"/>
                <c:pt idx="0">
                  <c:v>1.89</c:v>
                </c:pt>
                <c:pt idx="1">
                  <c:v>2.1</c:v>
                </c:pt>
                <c:pt idx="2">
                  <c:v>2.2999999999999998</c:v>
                </c:pt>
                <c:pt idx="3">
                  <c:v>1.84</c:v>
                </c:pt>
              </c:numCache>
            </c:numRef>
          </c:val>
          <c:extLst>
            <c:ext xmlns:c16="http://schemas.microsoft.com/office/drawing/2014/chart" uri="{C3380CC4-5D6E-409C-BE32-E72D297353CC}">
              <c16:uniqueId val="{00000000-370A-4588-B008-68CDC66B60DE}"/>
            </c:ext>
          </c:extLst>
        </c:ser>
        <c:ser>
          <c:idx val="1"/>
          <c:order val="1"/>
          <c:tx>
            <c:strRef>
              <c:f>Foaie2!$C$1</c:f>
              <c:strCache>
                <c:ptCount val="1"/>
                <c:pt idx="0">
                  <c:v>Îngr.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Foaie2!$A$2:$A$5</c:f>
              <c:strCache>
                <c:ptCount val="4"/>
                <c:pt idx="0">
                  <c:v>Ti</c:v>
                </c:pt>
                <c:pt idx="1">
                  <c:v>V x Ti</c:v>
                </c:pt>
                <c:pt idx="2">
                  <c:v>BC x Ti</c:v>
                </c:pt>
                <c:pt idx="3">
                  <c:v>BMC x Ti</c:v>
                </c:pt>
              </c:strCache>
            </c:strRef>
          </c:cat>
          <c:val>
            <c:numRef>
              <c:f>Foaie2!$C$2:$C$5</c:f>
              <c:numCache>
                <c:formatCode>General</c:formatCode>
                <c:ptCount val="4"/>
                <c:pt idx="0">
                  <c:v>8.75</c:v>
                </c:pt>
                <c:pt idx="1">
                  <c:v>10.210000000000001</c:v>
                </c:pt>
                <c:pt idx="2">
                  <c:v>10.71</c:v>
                </c:pt>
                <c:pt idx="3">
                  <c:v>8.81</c:v>
                </c:pt>
              </c:numCache>
            </c:numRef>
          </c:val>
          <c:extLst>
            <c:ext xmlns:c16="http://schemas.microsoft.com/office/drawing/2014/chart" uri="{C3380CC4-5D6E-409C-BE32-E72D297353CC}">
              <c16:uniqueId val="{00000001-370A-4588-B008-68CDC66B60DE}"/>
            </c:ext>
          </c:extLst>
        </c:ser>
        <c:ser>
          <c:idx val="2"/>
          <c:order val="2"/>
          <c:tx>
            <c:strRef>
              <c:f>Foaie2!$D$1</c:f>
              <c:strCache>
                <c:ptCount val="1"/>
                <c:pt idx="0">
                  <c:v>Finis.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Foaie2!$A$2:$A$5</c:f>
              <c:strCache>
                <c:ptCount val="4"/>
                <c:pt idx="0">
                  <c:v>Ti</c:v>
                </c:pt>
                <c:pt idx="1">
                  <c:v>V x Ti</c:v>
                </c:pt>
                <c:pt idx="2">
                  <c:v>BC x Ti</c:v>
                </c:pt>
                <c:pt idx="3">
                  <c:v>BMC x Ti</c:v>
                </c:pt>
              </c:strCache>
            </c:strRef>
          </c:cat>
          <c:val>
            <c:numRef>
              <c:f>Foaie2!$D$2:$D$5</c:f>
              <c:numCache>
                <c:formatCode>General</c:formatCode>
                <c:ptCount val="4"/>
                <c:pt idx="0">
                  <c:v>1.75</c:v>
                </c:pt>
                <c:pt idx="1">
                  <c:v>2.58</c:v>
                </c:pt>
                <c:pt idx="2">
                  <c:v>2.0499999999999998</c:v>
                </c:pt>
                <c:pt idx="3">
                  <c:v>2.98</c:v>
                </c:pt>
              </c:numCache>
            </c:numRef>
          </c:val>
          <c:extLst>
            <c:ext xmlns:c16="http://schemas.microsoft.com/office/drawing/2014/chart" uri="{C3380CC4-5D6E-409C-BE32-E72D297353CC}">
              <c16:uniqueId val="{00000002-370A-4588-B008-68CDC66B60DE}"/>
            </c:ext>
          </c:extLst>
        </c:ser>
        <c:dLbls>
          <c:showLegendKey val="0"/>
          <c:showVal val="0"/>
          <c:showCatName val="0"/>
          <c:showSerName val="0"/>
          <c:showPercent val="0"/>
          <c:showBubbleSize val="0"/>
        </c:dLbls>
        <c:gapWidth val="150"/>
        <c:overlap val="100"/>
        <c:axId val="740153224"/>
        <c:axId val="740148184"/>
      </c:barChart>
      <c:catAx>
        <c:axId val="74015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40148184"/>
        <c:crosses val="autoZero"/>
        <c:auto val="1"/>
        <c:lblAlgn val="ctr"/>
        <c:lblOffset val="100"/>
        <c:noMultiLvlLbl val="0"/>
      </c:catAx>
      <c:valAx>
        <c:axId val="74014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4015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o-R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37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82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965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901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443491" y="2824270"/>
            <a:ext cx="3125766" cy="264445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89182" y="2821491"/>
            <a:ext cx="3125652" cy="2637371"/>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793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983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680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615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10/8/2024</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373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4694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24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10/8/2024</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952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s://insse.ro/cm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0DA73392-6F31-10FA-B994-D4037BA6D2D6}"/>
              </a:ext>
            </a:extLst>
          </p:cNvPr>
          <p:cNvSpPr>
            <a:spLocks noGrp="1"/>
          </p:cNvSpPr>
          <p:nvPr>
            <p:ph type="subTitle" idx="1"/>
          </p:nvPr>
        </p:nvSpPr>
        <p:spPr>
          <a:xfrm>
            <a:off x="764241" y="1801907"/>
            <a:ext cx="7797053" cy="1398073"/>
          </a:xfrm>
        </p:spPr>
        <p:txBody>
          <a:bodyPr>
            <a:noAutofit/>
          </a:bodyPr>
          <a:lstStyle/>
          <a:p>
            <a:pPr algn="ctr"/>
            <a:r>
              <a:rPr lang="ro-RO" sz="1800" b="1" kern="0" dirty="0">
                <a:effectLst/>
                <a:latin typeface="Times New Roman" panose="02020603050405020304" pitchFamily="18" charset="0"/>
                <a:ea typeface="Times New Roman" panose="02020603050405020304" pitchFamily="18" charset="0"/>
              </a:rPr>
              <a:t>CERCETĂRI PRIVIND CREAREA UNOR POPULAȚII ROMÂNEȘTI DE OVINE SPECIALIZATE PENTRU PRODUCȚIA DE CARNE PRIN ÎNCRUCIȘAREA RASELOR FRANȚUZEȘTI, VENDEEN RESPECTIV BLANCHE DU MASSIF CENTRAL CU OILE LOCALE DIN REGIUNEA DE NORD-EST A ROMÂNIEI</a:t>
            </a:r>
            <a:endParaRPr lang="ro-RO" sz="1800" dirty="0"/>
          </a:p>
        </p:txBody>
      </p:sp>
      <p:sp>
        <p:nvSpPr>
          <p:cNvPr id="5" name="CasetăText 4">
            <a:extLst>
              <a:ext uri="{FF2B5EF4-FFF2-40B4-BE49-F238E27FC236}">
                <a16:creationId xmlns:a16="http://schemas.microsoft.com/office/drawing/2014/main" id="{EC7D67B6-C68B-0260-AA71-539562618526}"/>
              </a:ext>
            </a:extLst>
          </p:cNvPr>
          <p:cNvSpPr txBox="1"/>
          <p:nvPr/>
        </p:nvSpPr>
        <p:spPr>
          <a:xfrm>
            <a:off x="1517276" y="168292"/>
            <a:ext cx="6945406" cy="1288751"/>
          </a:xfrm>
          <a:prstGeom prst="rect">
            <a:avLst/>
          </a:prstGeom>
          <a:noFill/>
        </p:spPr>
        <p:txBody>
          <a:bodyPr wrap="square">
            <a:spAutoFit/>
          </a:bodyPr>
          <a:lstStyle/>
          <a:p>
            <a:pPr algn="ctr">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PLANUL SECTORIAL AL MINISTERULUI AGRICULTURII ȘI DEZVOLTĂRII RURALE "AGRICULTURA ȘI DEZVOLTARE RURALA - ADER 2020"</a:t>
            </a:r>
            <a:endParaRPr lang="ro-RO" sz="1400" dirty="0">
              <a:solidFill>
                <a:srgbClr val="000000"/>
              </a:solidFill>
              <a:effectLst/>
              <a:latin typeface="Arial" panose="020B0604020202020204" pitchFamily="34" charset="0"/>
              <a:ea typeface="Calibri" panose="020F0502020204030204" pitchFamily="34" charset="0"/>
            </a:endParaRPr>
          </a:p>
        </p:txBody>
      </p:sp>
      <p:sp>
        <p:nvSpPr>
          <p:cNvPr id="7" name="CasetăText 6">
            <a:extLst>
              <a:ext uri="{FF2B5EF4-FFF2-40B4-BE49-F238E27FC236}">
                <a16:creationId xmlns:a16="http://schemas.microsoft.com/office/drawing/2014/main" id="{C1B342A0-A0A6-92B6-2199-9BAE90298A9E}"/>
              </a:ext>
            </a:extLst>
          </p:cNvPr>
          <p:cNvSpPr txBox="1"/>
          <p:nvPr/>
        </p:nvSpPr>
        <p:spPr>
          <a:xfrm>
            <a:off x="764241" y="4343123"/>
            <a:ext cx="4576482" cy="457754"/>
          </a:xfrm>
          <a:prstGeom prst="rect">
            <a:avLst/>
          </a:prstGeom>
          <a:noFill/>
        </p:spPr>
        <p:txBody>
          <a:bodyPr wrap="square">
            <a:spAutoFit/>
          </a:bodyPr>
          <a:lstStyle/>
          <a:p>
            <a:pPr algn="just">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COD PROIECT: 716</a:t>
            </a:r>
            <a:endParaRPr lang="ro-RO" sz="1800" dirty="0">
              <a:effectLst/>
              <a:latin typeface="Arial" panose="020B0604020202020204" pitchFamily="34" charset="0"/>
              <a:ea typeface="Times New Roman" panose="02020603050405020304" pitchFamily="18" charset="0"/>
            </a:endParaRPr>
          </a:p>
        </p:txBody>
      </p:sp>
      <p:pic>
        <p:nvPicPr>
          <p:cNvPr id="8" name="Picture 2" descr="antet-ro">
            <a:extLst>
              <a:ext uri="{FF2B5EF4-FFF2-40B4-BE49-F238E27FC236}">
                <a16:creationId xmlns:a16="http://schemas.microsoft.com/office/drawing/2014/main" id="{FA9075D8-A2DF-FE88-8F8B-55FA007675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92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2AE9FED-2FCB-419D-9EB1-EE28061E44DF}"/>
              </a:ext>
            </a:extLst>
          </p:cNvPr>
          <p:cNvSpPr txBox="1"/>
          <p:nvPr/>
        </p:nvSpPr>
        <p:spPr>
          <a:xfrm>
            <a:off x="188261" y="1341671"/>
            <a:ext cx="8659904" cy="3956789"/>
          </a:xfrm>
          <a:prstGeom prst="rect">
            <a:avLst/>
          </a:prstGeom>
          <a:noFill/>
        </p:spPr>
        <p:txBody>
          <a:bodyPr wrap="square">
            <a:spAutoFit/>
          </a:bodyPr>
          <a:lstStyle/>
          <a:p>
            <a:pPr>
              <a:lnSpc>
                <a:spcPct val="150000"/>
              </a:lnSpc>
            </a:pPr>
            <a:r>
              <a:rPr lang="ro-RO" sz="2000" b="1" dirty="0">
                <a:effectLst/>
                <a:latin typeface="Arial" panose="020B0604020202020204" pitchFamily="34" charset="0"/>
                <a:ea typeface="Times New Roman" panose="02020603050405020304" pitchFamily="18" charset="0"/>
                <a:cs typeface="Arial" panose="020B0604020202020204" pitchFamily="34" charset="0"/>
              </a:rPr>
              <a:t>Coordonator: </a:t>
            </a:r>
            <a:r>
              <a:rPr lang="ro-RO" sz="2000" dirty="0">
                <a:effectLst/>
                <a:latin typeface="Arial" panose="020B0604020202020204" pitchFamily="34" charset="0"/>
                <a:ea typeface="Times New Roman" panose="02020603050405020304" pitchFamily="18" charset="0"/>
                <a:cs typeface="Arial" panose="020B0604020202020204" pitchFamily="34" charset="0"/>
              </a:rPr>
              <a:t>SCDCOC SECUIENI-BACĂU</a:t>
            </a:r>
          </a:p>
          <a:p>
            <a:pPr>
              <a:lnSpc>
                <a:spcPct val="150000"/>
              </a:lnSpc>
            </a:pPr>
            <a:r>
              <a:rPr lang="ro-RO" sz="2000" b="1" dirty="0">
                <a:effectLst/>
                <a:latin typeface="Arial" panose="020B0604020202020204" pitchFamily="34" charset="0"/>
                <a:ea typeface="Times New Roman" panose="02020603050405020304" pitchFamily="18" charset="0"/>
                <a:cs typeface="Arial" panose="020B0604020202020204" pitchFamily="34" charset="0"/>
              </a:rPr>
              <a:t>Partener: </a:t>
            </a:r>
            <a:r>
              <a:rPr lang="ro-RO" sz="2000" b="0" i="0" dirty="0">
                <a:effectLst/>
                <a:latin typeface="Open Sans" panose="020B0606030504020204" pitchFamily="34" charset="0"/>
              </a:rPr>
              <a:t>Universitatea de Științele Vieții “Ion Ionescu de la Brad” din </a:t>
            </a:r>
            <a:r>
              <a:rPr lang="ro-RO" sz="2000" b="0" i="0" dirty="0" err="1">
                <a:effectLst/>
                <a:latin typeface="Open Sans" panose="020B0606030504020204" pitchFamily="34" charset="0"/>
              </a:rPr>
              <a:t>Iaşi</a:t>
            </a: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gn="ct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Etapa II-Faza 3: Octombrie 2024</a:t>
            </a:r>
          </a:p>
          <a:p>
            <a:pPr algn="just"/>
            <a:endParaRPr lang="ro-RO"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a:lnSpc>
                <a:spcPct val="115000"/>
              </a:lnSpc>
            </a:pPr>
            <a:r>
              <a:rPr lang="ro-RO" sz="1800" b="1" dirty="0">
                <a:effectLst/>
                <a:latin typeface="Arial" panose="020B0604020202020204" pitchFamily="34" charset="0"/>
                <a:ea typeface="Times New Roman" panose="02020603050405020304" pitchFamily="18" charset="0"/>
              </a:rPr>
              <a:t>Obiectivul IV. </a:t>
            </a:r>
          </a:p>
          <a:p>
            <a:pPr algn="ctr">
              <a:lnSpc>
                <a:spcPct val="115000"/>
              </a:lnSpc>
            </a:pPr>
            <a:endParaRPr lang="ro-RO" sz="1800" dirty="0">
              <a:effectLst/>
              <a:latin typeface="Arial" panose="020B0604020202020204" pitchFamily="34" charset="0"/>
              <a:ea typeface="Times New Roman" panose="02020603050405020304" pitchFamily="18" charset="0"/>
            </a:endParaRPr>
          </a:p>
          <a:p>
            <a:pPr algn="ctr">
              <a:lnSpc>
                <a:spcPct val="115000"/>
              </a:lnSpc>
            </a:pPr>
            <a:r>
              <a:rPr lang="ro-RO" sz="1800" b="1" kern="0" dirty="0">
                <a:effectLst/>
                <a:latin typeface="Arial" panose="020B0604020202020204" pitchFamily="34" charset="0"/>
                <a:ea typeface="Times New Roman" panose="02020603050405020304" pitchFamily="18" charset="0"/>
                <a:cs typeface="Arial" panose="020B0604020202020204" pitchFamily="34" charset="0"/>
              </a:rPr>
              <a:t>EVALUAREA CARACTERELOR SPECIFICE PRODUCȚIEI DE CARNE LA METIȘII DIN F1</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CasetăText 3">
            <a:extLst>
              <a:ext uri="{FF2B5EF4-FFF2-40B4-BE49-F238E27FC236}">
                <a16:creationId xmlns:a16="http://schemas.microsoft.com/office/drawing/2014/main" id="{C5352994-850A-EDBA-465C-1621A56B77B9}"/>
              </a:ext>
            </a:extLst>
          </p:cNvPr>
          <p:cNvSpPr txBox="1"/>
          <p:nvPr/>
        </p:nvSpPr>
        <p:spPr>
          <a:xfrm>
            <a:off x="2229972" y="5516329"/>
            <a:ext cx="4576482" cy="456535"/>
          </a:xfrm>
          <a:prstGeom prst="rect">
            <a:avLst/>
          </a:prstGeom>
          <a:noFill/>
        </p:spPr>
        <p:txBody>
          <a:bodyPr wrap="square">
            <a:spAutoFit/>
          </a:bodyPr>
          <a:lstStyle/>
          <a:p>
            <a:pPr algn="ctr">
              <a:lnSpc>
                <a:spcPct val="150000"/>
              </a:lnSpc>
            </a:pPr>
            <a:r>
              <a:rPr lang="ro-RO" sz="1800" b="1" dirty="0">
                <a:effectLst/>
                <a:latin typeface="Arial" panose="020B0604020202020204" pitchFamily="34" charset="0"/>
                <a:ea typeface="Times New Roman" panose="02020603050405020304" pitchFamily="18" charset="0"/>
              </a:rPr>
              <a:t>31 OCTOMBRIE 2024</a:t>
            </a:r>
            <a:endParaRPr lang="ro-RO" sz="1800" dirty="0">
              <a:effectLst/>
              <a:latin typeface="Arial" panose="020B0604020202020204" pitchFamily="34" charset="0"/>
              <a:ea typeface="Times New Roman" panose="02020603050405020304" pitchFamily="18" charset="0"/>
            </a:endParaRPr>
          </a:p>
        </p:txBody>
      </p:sp>
      <p:pic>
        <p:nvPicPr>
          <p:cNvPr id="6" name="Imagine 5">
            <a:extLst>
              <a:ext uri="{FF2B5EF4-FFF2-40B4-BE49-F238E27FC236}">
                <a16:creationId xmlns:a16="http://schemas.microsoft.com/office/drawing/2014/main" id="{23D4BC07-C9CD-EAA6-8E57-DB937A80A6C7}"/>
              </a:ext>
            </a:extLst>
          </p:cNvPr>
          <p:cNvPicPr>
            <a:picLocks noChangeAspect="1"/>
          </p:cNvPicPr>
          <p:nvPr/>
        </p:nvPicPr>
        <p:blipFill>
          <a:blip r:embed="rId2"/>
          <a:stretch>
            <a:fillRect/>
          </a:stretch>
        </p:blipFill>
        <p:spPr>
          <a:xfrm>
            <a:off x="251528" y="166529"/>
            <a:ext cx="3589331" cy="830652"/>
          </a:xfrm>
          <a:prstGeom prst="rect">
            <a:avLst/>
          </a:prstGeom>
        </p:spPr>
      </p:pic>
      <p:pic>
        <p:nvPicPr>
          <p:cNvPr id="8" name="Imagine 7">
            <a:extLst>
              <a:ext uri="{FF2B5EF4-FFF2-40B4-BE49-F238E27FC236}">
                <a16:creationId xmlns:a16="http://schemas.microsoft.com/office/drawing/2014/main" id="{8E21CC27-A910-99D0-6A57-77F44450CBE1}"/>
              </a:ext>
            </a:extLst>
          </p:cNvPr>
          <p:cNvPicPr>
            <a:picLocks noChangeAspect="1"/>
          </p:cNvPicPr>
          <p:nvPr/>
        </p:nvPicPr>
        <p:blipFill>
          <a:blip r:embed="rId3"/>
          <a:stretch>
            <a:fillRect/>
          </a:stretch>
        </p:blipFill>
        <p:spPr>
          <a:xfrm>
            <a:off x="5473076" y="159097"/>
            <a:ext cx="3133042" cy="1010329"/>
          </a:xfrm>
          <a:prstGeom prst="rect">
            <a:avLst/>
          </a:prstGeom>
        </p:spPr>
      </p:pic>
    </p:spTree>
    <p:extLst>
      <p:ext uri="{BB962C8B-B14F-4D97-AF65-F5344CB8AC3E}">
        <p14:creationId xmlns:p14="http://schemas.microsoft.com/office/powerpoint/2010/main" val="392777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2242578-C5BE-ECD2-D8AF-A330F9E3B710}"/>
              </a:ext>
            </a:extLst>
          </p:cNvPr>
          <p:cNvSpPr txBox="1"/>
          <p:nvPr/>
        </p:nvSpPr>
        <p:spPr>
          <a:xfrm>
            <a:off x="197224" y="285697"/>
            <a:ext cx="8946776" cy="5759975"/>
          </a:xfrm>
          <a:prstGeom prst="rect">
            <a:avLst/>
          </a:prstGeom>
          <a:noFill/>
        </p:spPr>
        <p:txBody>
          <a:bodyPr wrap="square">
            <a:spAutoFit/>
          </a:bodyPr>
          <a:lstStyle/>
          <a:p>
            <a:r>
              <a:rPr lang="ro-RO" sz="1800" b="1" dirty="0">
                <a:effectLst/>
                <a:latin typeface="Arial" panose="020B0604020202020204" pitchFamily="34" charset="0"/>
                <a:ea typeface="Times New Roman" panose="02020603050405020304" pitchFamily="18" charset="0"/>
              </a:rPr>
              <a:t> </a:t>
            </a:r>
            <a:endParaRPr lang="ro-RO" sz="2000" b="1" dirty="0">
              <a:effectLst/>
              <a:latin typeface="Arial" panose="020B0604020202020204" pitchFamily="34" charset="0"/>
              <a:ea typeface="Times New Roman" panose="02020603050405020304" pitchFamily="18" charset="0"/>
            </a:endParaRPr>
          </a:p>
          <a:p>
            <a:pPr algn="just"/>
            <a:r>
              <a:rPr lang="ro-RO" sz="1800" b="1" dirty="0">
                <a:effectLst/>
                <a:latin typeface="Times New Roman" panose="02020603050405020304" pitchFamily="18" charset="0"/>
                <a:ea typeface="Times New Roman" panose="02020603050405020304" pitchFamily="18" charset="0"/>
              </a:rPr>
              <a:t>CUPRINS</a:t>
            </a:r>
            <a:endParaRPr lang="ro-RO" sz="1800" b="1" dirty="0">
              <a:effectLst/>
              <a:latin typeface="Arial" panose="020B0604020202020204" pitchFamily="34" charset="0"/>
              <a:ea typeface="Times New Roman" panose="02020603050405020304" pitchFamily="18" charset="0"/>
            </a:endParaRPr>
          </a:p>
          <a:p>
            <a:pPr algn="just"/>
            <a:r>
              <a:rPr lang="ro-RO" sz="1800" dirty="0">
                <a:effectLst/>
                <a:latin typeface="Times New Roman" panose="02020603050405020304" pitchFamily="18" charset="0"/>
                <a:ea typeface="Times New Roman" panose="02020603050405020304" pitchFamily="18" charset="0"/>
              </a:rPr>
              <a:t> </a:t>
            </a:r>
            <a:endParaRPr lang="ro-RO" sz="1800" dirty="0">
              <a:effectLst/>
              <a:latin typeface="Arial" panose="020B0604020202020204" pitchFamily="34" charset="0"/>
              <a:ea typeface="Times New Roman" panose="02020603050405020304" pitchFamily="18" charset="0"/>
            </a:endParaRPr>
          </a:p>
          <a:p>
            <a:pPr algn="just"/>
            <a:r>
              <a:rPr lang="ro-RO" sz="1800" dirty="0">
                <a:effectLst/>
                <a:latin typeface="Times New Roman" panose="02020603050405020304" pitchFamily="18" charset="0"/>
                <a:ea typeface="Times New Roman" panose="02020603050405020304" pitchFamily="18" charset="0"/>
              </a:rPr>
              <a:t> </a:t>
            </a:r>
            <a:endParaRPr lang="ro-RO" sz="1800" dirty="0">
              <a:effectLst/>
              <a:latin typeface="Arial" panose="020B0604020202020204" pitchFamily="34" charset="0"/>
              <a:ea typeface="Times New Roman" panose="02020603050405020304" pitchFamily="18"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1. Rolul și importanța cercetărilor</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2. Scopul cercetărilor</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3. Material și metode </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 Rezultate obținute</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4.1. Îngrășarea tineretului ovin metis</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4.1.1.</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b="1" dirty="0">
                <a:effectLst/>
                <a:latin typeface="Arial" panose="020B0604020202020204" pitchFamily="34" charset="0"/>
                <a:ea typeface="Times New Roman" panose="02020603050405020304" pitchFamily="18" charset="0"/>
                <a:cs typeface="Arial" panose="020B0604020202020204" pitchFamily="34" charset="0"/>
              </a:rPr>
              <a:t>Faza de acomodare</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4.1.2.</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b="1" dirty="0">
                <a:effectLst/>
                <a:latin typeface="Arial" panose="020B0604020202020204" pitchFamily="34" charset="0"/>
                <a:ea typeface="Times New Roman" panose="02020603050405020304" pitchFamily="18" charset="0"/>
                <a:cs typeface="Arial" panose="020B0604020202020204" pitchFamily="34" charset="0"/>
              </a:rPr>
              <a:t>Faza de îngrășare propriu-zisă</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4.1.3. Faza de finisare</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4.1.4. Analiza greutății corporale înregistrată pe durata îngrășării</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4.2. Evaluarea caracterelor pentru carne la tineretul îngrășat</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4.2.1. Evaluarea pe animalul viu</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4.2.2. Evaluarea pe animalul sacrificat</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4.2.2.1. Aprecierea gradului de îngrășare după conformația carcasei</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4.2.2.2. Aprecierea după gradul de îngrășare și după prezența stratului adipos</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b="1" dirty="0">
                <a:effectLst/>
                <a:latin typeface="Arial" panose="020B0604020202020204" pitchFamily="34" charset="0"/>
                <a:ea typeface="Times New Roman" panose="02020603050405020304" pitchFamily="18" charset="0"/>
                <a:cs typeface="Arial" panose="020B0604020202020204" pitchFamily="34" charset="0"/>
              </a:rPr>
              <a:t>4.2.2.3. Aprecierea gradului de îngrășare după dimensiunile carcaselor</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a:lnSpc>
                <a:spcPct val="150000"/>
              </a:lnSpc>
            </a:pPr>
            <a:endParaRPr lang="ro-RO" sz="20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628077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D2503B2-5EDA-38E7-054A-41521131D97C}"/>
              </a:ext>
            </a:extLst>
          </p:cNvPr>
          <p:cNvSpPr txBox="1"/>
          <p:nvPr/>
        </p:nvSpPr>
        <p:spPr>
          <a:xfrm>
            <a:off x="304800" y="1166842"/>
            <a:ext cx="8534400" cy="4524315"/>
          </a:xfrm>
          <a:prstGeom prst="rect">
            <a:avLst/>
          </a:prstGeom>
          <a:noFill/>
        </p:spPr>
        <p:txBody>
          <a:bodyPr wrap="square">
            <a:spAutoFit/>
          </a:bodyPr>
          <a:lstStyle/>
          <a:p>
            <a:pPr algn="just"/>
            <a:r>
              <a:rPr lang="ro-RO" sz="1800" dirty="0">
                <a:effectLst/>
                <a:latin typeface="Arial" panose="020B0604020202020204" pitchFamily="34" charset="0"/>
                <a:ea typeface="Times New Roman" panose="02020603050405020304" pitchFamily="18" charset="0"/>
                <a:cs typeface="Arial" panose="020B0604020202020204" pitchFamily="34" charset="0"/>
              </a:rPr>
              <a:t>	Obiectivul general al acestei etape a fost reprezentat de efectuarea unei analize reale asupra caracterelor de care depinde producția de carne la categoriile de tineret ovin metis de primă generație (F1). </a:t>
            </a:r>
          </a:p>
          <a:p>
            <a:pPr algn="just"/>
            <a:r>
              <a:rPr lang="ro-RO" dirty="0">
                <a:latin typeface="Arial" panose="020B0604020202020204" pitchFamily="34" charset="0"/>
                <a:ea typeface="Times New Roman" panose="02020603050405020304" pitchFamily="18" charset="0"/>
                <a:cs typeface="Arial" panose="020B0604020202020204" pitchFamily="34" charset="0"/>
              </a:rPr>
              <a:t>	</a:t>
            </a:r>
            <a:r>
              <a:rPr lang="ro-RO" sz="1800" dirty="0">
                <a:effectLst/>
                <a:latin typeface="Arial" panose="020B0604020202020204" pitchFamily="34" charset="0"/>
                <a:ea typeface="Times New Roman" panose="02020603050405020304" pitchFamily="18" charset="0"/>
                <a:cs typeface="Arial" panose="020B0604020202020204" pitchFamily="34" charset="0"/>
              </a:rPr>
              <a:t>Datele obținute sunt importante și se înscriu în tendința generală înregistrată la nivel național și internațional. În anul 2024 țara noastră a produs mai multă carne față de perioadele anterioare. Producția de carne a urcat în luna martie 2024 la toate speciile de animale în comparație cu luna precedentă, însă la ovine și caprine s-a înregistrat aproape o triplare a acesteia (+179%) (sursa: Institutului Național de Statistică). 	</a:t>
            </a:r>
          </a:p>
          <a:p>
            <a:pPr algn="just"/>
            <a:r>
              <a:rPr lang="ro-RO" dirty="0">
                <a:latin typeface="Arial" panose="020B0604020202020204" pitchFamily="34" charset="0"/>
                <a:ea typeface="Times New Roman" panose="02020603050405020304" pitchFamily="18" charset="0"/>
                <a:cs typeface="Arial" panose="020B0604020202020204" pitchFamily="34" charset="0"/>
              </a:rPr>
              <a:t>	</a:t>
            </a:r>
            <a:r>
              <a:rPr lang="ro-RO" sz="1800" dirty="0">
                <a:effectLst/>
                <a:latin typeface="Arial" panose="020B0604020202020204" pitchFamily="34" charset="0"/>
                <a:ea typeface="Times New Roman" panose="02020603050405020304" pitchFamily="18" charset="0"/>
                <a:cs typeface="Arial" panose="020B0604020202020204" pitchFamily="34" charset="0"/>
              </a:rPr>
              <a:t>Potrivit aceleiași surse se mai arată că producția de carne de ovine și caprine a înregistrat o creștere cu aproape 179% în martie 2024, la 4.699 de tone, de la 1.686 tone în februarie 2024, și cu 29,38% raportat la martie 2023. Potrivit INS, în martie 2024 au fost sacrificate 364.000 de oi și capre, comparativ de aproape trei ori mai multe față de luna anterioară (110.000 capete). </a:t>
            </a:r>
          </a:p>
          <a:p>
            <a:pPr algn="just"/>
            <a:r>
              <a:rPr lang="ro-RO" dirty="0">
                <a:latin typeface="Arial" panose="020B0604020202020204" pitchFamily="34" charset="0"/>
                <a:ea typeface="Times New Roman" panose="02020603050405020304" pitchFamily="18" charset="0"/>
                <a:cs typeface="Arial" panose="020B0604020202020204" pitchFamily="34" charset="0"/>
              </a:rPr>
              <a:t>	</a:t>
            </a:r>
            <a:r>
              <a:rPr lang="ro-RO" sz="1800" dirty="0">
                <a:effectLst/>
                <a:latin typeface="Arial" panose="020B0604020202020204" pitchFamily="34" charset="0"/>
                <a:ea typeface="Times New Roman" panose="02020603050405020304" pitchFamily="18" charset="0"/>
                <a:cs typeface="Arial" panose="020B0604020202020204" pitchFamily="34" charset="0"/>
              </a:rPr>
              <a:t>În martie anul trecut, numărul ovinelor și caprinelor sacrificate a totalizat 276.000 (https://agrointel.ro/296741).</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CasetăText 4">
            <a:extLst>
              <a:ext uri="{FF2B5EF4-FFF2-40B4-BE49-F238E27FC236}">
                <a16:creationId xmlns:a16="http://schemas.microsoft.com/office/drawing/2014/main" id="{1A828AF7-780F-8F11-F120-9E8B22F3169F}"/>
              </a:ext>
            </a:extLst>
          </p:cNvPr>
          <p:cNvSpPr txBox="1"/>
          <p:nvPr/>
        </p:nvSpPr>
        <p:spPr>
          <a:xfrm>
            <a:off x="1866899" y="411940"/>
            <a:ext cx="5537947" cy="369332"/>
          </a:xfrm>
          <a:prstGeom prst="rect">
            <a:avLst/>
          </a:prstGeom>
          <a:noFill/>
        </p:spPr>
        <p:txBody>
          <a:bodyPr wrap="square">
            <a:spAutoFit/>
          </a:bodyPr>
          <a:lstStyle/>
          <a:p>
            <a:pPr algn="ctr"/>
            <a:r>
              <a:rPr lang="ro-RO" sz="1800" b="1" dirty="0">
                <a:effectLst/>
                <a:latin typeface="Times New Roman" panose="02020603050405020304" pitchFamily="18" charset="0"/>
                <a:ea typeface="Times New Roman" panose="02020603050405020304" pitchFamily="18" charset="0"/>
              </a:rPr>
              <a:t>1. ROLUL ȘI IMPORTANȚA CERCETĂRILOR</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050494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1C360E6-3DAC-B587-88A7-3534C4A9C563}"/>
              </a:ext>
            </a:extLst>
          </p:cNvPr>
          <p:cNvSpPr txBox="1"/>
          <p:nvPr/>
        </p:nvSpPr>
        <p:spPr>
          <a:xfrm>
            <a:off x="358588" y="219443"/>
            <a:ext cx="8426824" cy="5909310"/>
          </a:xfrm>
          <a:prstGeom prst="rect">
            <a:avLst/>
          </a:prstGeom>
          <a:noFill/>
        </p:spPr>
        <p:txBody>
          <a:bodyPr wrap="square">
            <a:spAutoFit/>
          </a:bodyPr>
          <a:lstStyle/>
          <a:p>
            <a:pPr algn="ctr"/>
            <a:r>
              <a:rPr lang="ro-RO" b="1" dirty="0">
                <a:effectLst/>
                <a:latin typeface="Arial" panose="020B0604020202020204" pitchFamily="34" charset="0"/>
                <a:ea typeface="Times New Roman" panose="02020603050405020304" pitchFamily="18" charset="0"/>
                <a:cs typeface="Arial" panose="020B0604020202020204" pitchFamily="34" charset="0"/>
              </a:rPr>
              <a:t>2. SCOPUL CERCTĂRILOR</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dirty="0">
                <a:effectLst/>
                <a:latin typeface="Arial" panose="020B0604020202020204" pitchFamily="34" charset="0"/>
                <a:ea typeface="Times New Roman" panose="02020603050405020304" pitchFamily="18" charset="0"/>
                <a:cs typeface="Arial" panose="020B0604020202020204" pitchFamily="34" charset="0"/>
              </a:rPr>
              <a:t> </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Cercetările efectuate în această etapă reprezintă partea de început al organizării producerii cărnii și au deziderat final cercetarea comportamentului și modul de reacție a metișilor F1 rezultați din încrucișările sistematice dintre genitori aparținând unor rase de carne (</a:t>
            </a:r>
            <a:r>
              <a:rPr lang="ro-RO" dirty="0" err="1">
                <a:effectLst/>
                <a:latin typeface="Arial" panose="020B0604020202020204" pitchFamily="34" charset="0"/>
                <a:ea typeface="Times New Roman" panose="02020603050405020304" pitchFamily="18" charset="0"/>
                <a:cs typeface="Arial" panose="020B0604020202020204" pitchFamily="34" charset="0"/>
              </a:rPr>
              <a:t>Vandeen</a:t>
            </a:r>
            <a:r>
              <a:rPr lang="ro-RO" dirty="0">
                <a:effectLst/>
                <a:latin typeface="Arial" panose="020B0604020202020204" pitchFamily="34" charset="0"/>
                <a:ea typeface="Times New Roman" panose="02020603050405020304" pitchFamily="18" charset="0"/>
                <a:cs typeface="Arial" panose="020B0604020202020204" pitchFamily="34" charset="0"/>
              </a:rPr>
              <a:t> și </a:t>
            </a:r>
            <a:r>
              <a:rPr lang="ro-RO" dirty="0" err="1">
                <a:effectLst/>
                <a:latin typeface="Arial" panose="020B0604020202020204" pitchFamily="34" charset="0"/>
                <a:ea typeface="Times New Roman" panose="02020603050405020304" pitchFamily="18" charset="0"/>
                <a:cs typeface="Arial" panose="020B0604020202020204" pitchFamily="34" charset="0"/>
              </a:rPr>
              <a:t>Blacnche</a:t>
            </a:r>
            <a:r>
              <a:rPr lang="ro-RO" dirty="0">
                <a:effectLst/>
                <a:latin typeface="Arial" panose="020B0604020202020204" pitchFamily="34" charset="0"/>
                <a:ea typeface="Times New Roman" panose="02020603050405020304" pitchFamily="18" charset="0"/>
                <a:cs typeface="Arial" panose="020B0604020202020204" pitchFamily="34" charset="0"/>
              </a:rPr>
              <a:t> du </a:t>
            </a:r>
            <a:r>
              <a:rPr lang="ro-RO" dirty="0" err="1">
                <a:effectLst/>
                <a:latin typeface="Arial" panose="020B0604020202020204" pitchFamily="34" charset="0"/>
                <a:ea typeface="Times New Roman" panose="02020603050405020304" pitchFamily="18" charset="0"/>
                <a:cs typeface="Arial" panose="020B0604020202020204" pitchFamily="34" charset="0"/>
              </a:rPr>
              <a:t>Massif</a:t>
            </a:r>
            <a:r>
              <a:rPr lang="ro-RO" dirty="0">
                <a:effectLst/>
                <a:latin typeface="Arial" panose="020B0604020202020204" pitchFamily="34" charset="0"/>
                <a:ea typeface="Times New Roman" panose="02020603050405020304" pitchFamily="18" charset="0"/>
                <a:cs typeface="Arial" panose="020B0604020202020204" pitchFamily="34" charset="0"/>
              </a:rPr>
              <a:t> Central) cu oi locale de rasă Țigaie, varietatea ruginie.</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În mod direct, dar și practic, scopul acestor încrucișări se referă și la efectuarea unui studiu amplu al populației de ovine de tip nou, în vederea evaluărilor directe și a identificării căilor tehnice în baza cărora să aibă loc, în perioada următoare, o îmbunătățire evidentă a calității materialului biologic și a performanțelor lor productive.</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Toate activitățile planificate în această etapă au avut rolul de a evidenția calitățile și modul de exprimare a diferitelor caractere la tineretul ovin metis supus unor tehnologii identice de îngrășare. </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În acord cu planul de realizare, perioada de îngrășare a debutat după înțărcarea mieilor și s-a desfășurat în stabulație, cu respectarea tuturor normelor de bunăstare. </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Activității asociate obiectivului fazei au vizat aspecte diferite însă specifice producerii cărnii de ovine bazată pe aplicarea unor tehnologii adecvate producerii de carne la tineretului ovin. </a:t>
            </a:r>
          </a:p>
        </p:txBody>
      </p:sp>
    </p:spTree>
    <p:extLst>
      <p:ext uri="{BB962C8B-B14F-4D97-AF65-F5344CB8AC3E}">
        <p14:creationId xmlns:p14="http://schemas.microsoft.com/office/powerpoint/2010/main" val="2605076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85D1D02-EDBF-8441-535E-3F1972F568C5}"/>
              </a:ext>
            </a:extLst>
          </p:cNvPr>
          <p:cNvSpPr txBox="1"/>
          <p:nvPr/>
        </p:nvSpPr>
        <p:spPr>
          <a:xfrm>
            <a:off x="44823" y="465458"/>
            <a:ext cx="9054353" cy="5355312"/>
          </a:xfrm>
          <a:prstGeom prst="rect">
            <a:avLst/>
          </a:prstGeom>
          <a:noFill/>
        </p:spPr>
        <p:txBody>
          <a:bodyPr wrap="square">
            <a:spAutoFit/>
          </a:bodyPr>
          <a:lstStyle/>
          <a:p>
            <a:pPr algn="ctr"/>
            <a:r>
              <a:rPr lang="ro-RO" b="1" dirty="0">
                <a:effectLst/>
                <a:latin typeface="Arial" panose="020B0604020202020204" pitchFamily="34" charset="0"/>
                <a:ea typeface="Times New Roman" panose="02020603050405020304" pitchFamily="18" charset="0"/>
                <a:cs typeface="Arial" panose="020B0604020202020204" pitchFamily="34" charset="0"/>
              </a:rPr>
              <a:t>3.</a:t>
            </a:r>
            <a:r>
              <a:rPr lang="ro-RO" dirty="0">
                <a:effectLst/>
                <a:latin typeface="Arial" panose="020B0604020202020204" pitchFamily="34" charset="0"/>
                <a:ea typeface="Times New Roman" panose="02020603050405020304" pitchFamily="18" charset="0"/>
                <a:cs typeface="Arial" panose="020B0604020202020204" pitchFamily="34" charset="0"/>
              </a:rPr>
              <a:t> </a:t>
            </a:r>
            <a:r>
              <a:rPr lang="ro-RO" b="1" dirty="0">
                <a:effectLst/>
                <a:latin typeface="Arial" panose="020B0604020202020204" pitchFamily="34" charset="0"/>
                <a:ea typeface="Times New Roman" panose="02020603050405020304" pitchFamily="18" charset="0"/>
                <a:cs typeface="Arial" panose="020B0604020202020204" pitchFamily="34" charset="0"/>
              </a:rPr>
              <a:t>MATERIAL ȘI METODE</a:t>
            </a:r>
            <a:r>
              <a:rPr lang="ro-RO" dirty="0">
                <a:effectLst/>
                <a:latin typeface="Arial" panose="020B0604020202020204" pitchFamily="34" charset="0"/>
                <a:ea typeface="Times New Roman" panose="02020603050405020304" pitchFamily="18" charset="0"/>
                <a:cs typeface="Arial" panose="020B0604020202020204" pitchFamily="34" charset="0"/>
              </a:rPr>
              <a:t> </a:t>
            </a:r>
          </a:p>
          <a:p>
            <a:pPr algn="ctr"/>
            <a:r>
              <a:rPr lang="ro-RO" dirty="0">
                <a:effectLst/>
                <a:latin typeface="Arial" panose="020B0604020202020204" pitchFamily="34" charset="0"/>
                <a:ea typeface="Times New Roman" panose="02020603050405020304" pitchFamily="18" charset="0"/>
                <a:cs typeface="Arial" panose="020B0604020202020204" pitchFamily="34" charset="0"/>
              </a:rPr>
              <a:t> </a:t>
            </a:r>
          </a:p>
          <a:p>
            <a:pPr indent="431800" algn="just"/>
            <a:r>
              <a:rPr lang="ro-RO" b="1" dirty="0">
                <a:effectLst/>
                <a:latin typeface="Arial" panose="020B0604020202020204" pitchFamily="34" charset="0"/>
                <a:ea typeface="Times New Roman" panose="02020603050405020304" pitchFamily="18" charset="0"/>
                <a:cs typeface="Arial" panose="020B0604020202020204" pitchFamily="34" charset="0"/>
              </a:rPr>
              <a:t>Materialul biologic </a:t>
            </a:r>
            <a:r>
              <a:rPr lang="ro-RO" dirty="0">
                <a:effectLst/>
                <a:latin typeface="Arial" panose="020B0604020202020204" pitchFamily="34" charset="0"/>
                <a:ea typeface="Times New Roman" panose="02020603050405020304" pitchFamily="18" charset="0"/>
                <a:cs typeface="Arial" panose="020B0604020202020204" pitchFamily="34" charset="0"/>
              </a:rPr>
              <a:t>utilizat în cercetare a fost reprezentat de categorii de tineret metis de primă generație (F1) provenit din încrucișarea oilor locale de rasă Țigaie aflate în creștere și exploatare la Stațiunea de Cercetare – dezvoltare pentru Creșterea Ovinelor și Caprinelor de la Secuieni-Bacău cu reproducători masculi din rasele franceze de carne, respectiv cu </a:t>
            </a:r>
            <a:r>
              <a:rPr lang="ro-RO" dirty="0" err="1">
                <a:effectLst/>
                <a:latin typeface="Arial" panose="020B0604020202020204" pitchFamily="34" charset="0"/>
                <a:ea typeface="Times New Roman" panose="02020603050405020304" pitchFamily="18" charset="0"/>
                <a:cs typeface="Arial" panose="020B0604020202020204" pitchFamily="34" charset="0"/>
              </a:rPr>
              <a:t>Vandeen</a:t>
            </a:r>
            <a:r>
              <a:rPr lang="ro-RO" dirty="0">
                <a:effectLst/>
                <a:latin typeface="Arial" panose="020B0604020202020204" pitchFamily="34" charset="0"/>
                <a:ea typeface="Times New Roman" panose="02020603050405020304" pitchFamily="18" charset="0"/>
                <a:cs typeface="Arial" panose="020B0604020202020204" pitchFamily="34" charset="0"/>
              </a:rPr>
              <a:t> și Blanche du </a:t>
            </a:r>
            <a:r>
              <a:rPr lang="ro-RO" dirty="0" err="1">
                <a:effectLst/>
                <a:latin typeface="Arial" panose="020B0604020202020204" pitchFamily="34" charset="0"/>
                <a:ea typeface="Times New Roman" panose="02020603050405020304" pitchFamily="18" charset="0"/>
                <a:cs typeface="Arial" panose="020B0604020202020204" pitchFamily="34" charset="0"/>
              </a:rPr>
              <a:t>Massif</a:t>
            </a:r>
            <a:r>
              <a:rPr lang="ro-RO" dirty="0">
                <a:effectLst/>
                <a:latin typeface="Arial" panose="020B0604020202020204" pitchFamily="34" charset="0"/>
                <a:ea typeface="Times New Roman" panose="02020603050405020304" pitchFamily="18" charset="0"/>
                <a:cs typeface="Arial" panose="020B0604020202020204" pitchFamily="34" charset="0"/>
              </a:rPr>
              <a:t> Central.</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În urma montelor efectuate în toamna anului 2023 s-au obținut primele generațiile de miei metiși, care după înțărcare au fost supuși unor tehnologii de îngrășare pentru analiza trăsăturilor specifice producției de crane pe animalul viu și pe carcase după sacrificare.  </a:t>
            </a:r>
          </a:p>
          <a:p>
            <a:pPr indent="431800" algn="just"/>
            <a:r>
              <a:rPr lang="ro-RO" b="1" dirty="0">
                <a:effectLst/>
                <a:latin typeface="Arial" panose="020B0604020202020204" pitchFamily="34" charset="0"/>
                <a:ea typeface="Times New Roman" panose="02020603050405020304" pitchFamily="18" charset="0"/>
                <a:cs typeface="Arial" panose="020B0604020202020204" pitchFamily="34" charset="0"/>
              </a:rPr>
              <a:t>Metodele de lucru</a:t>
            </a:r>
            <a:r>
              <a:rPr lang="ro-RO" dirty="0">
                <a:effectLst/>
                <a:latin typeface="Arial" panose="020B0604020202020204" pitchFamily="34" charset="0"/>
                <a:ea typeface="Times New Roman" panose="02020603050405020304" pitchFamily="18" charset="0"/>
                <a:cs typeface="Arial" panose="020B0604020202020204" pitchFamily="34" charset="0"/>
              </a:rPr>
              <a:t> vor fi specifice și adaptate acestui gen de activități de cercetare științifică iar condițiile de realizare și tratamentele experimentale vor fi dezvoltate în etapele viitoare. </a:t>
            </a:r>
          </a:p>
          <a:p>
            <a:pPr indent="431800" algn="just"/>
            <a:r>
              <a:rPr lang="ro-RO" dirty="0">
                <a:effectLst/>
                <a:latin typeface="Arial" panose="020B0604020202020204" pitchFamily="34" charset="0"/>
                <a:ea typeface="Times New Roman" panose="02020603050405020304" pitchFamily="18" charset="0"/>
                <a:cs typeface="Arial" panose="020B0604020202020204" pitchFamily="34" charset="0"/>
              </a:rPr>
              <a:t>Pentru atingerea obiectivelor specifice acestei etape tineretul obținut în prima generație a fost dirijat pentru îngrășare iar femelele metise au fost reținute pentru constituirea viitorului nucleu de reproducție în vederea obținerii hibrizilor specializați pentru producția de carne. </a:t>
            </a:r>
          </a:p>
          <a:p>
            <a:pPr indent="457200" algn="just"/>
            <a:endParaRPr lang="ro-RO"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34174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FCF696C-8E70-F36D-16DC-ED9CE6326AD8}"/>
              </a:ext>
            </a:extLst>
          </p:cNvPr>
          <p:cNvSpPr txBox="1"/>
          <p:nvPr/>
        </p:nvSpPr>
        <p:spPr>
          <a:xfrm>
            <a:off x="85165" y="431893"/>
            <a:ext cx="8794376" cy="5632311"/>
          </a:xfrm>
          <a:prstGeom prst="rect">
            <a:avLst/>
          </a:prstGeom>
          <a:noFill/>
        </p:spPr>
        <p:txBody>
          <a:bodyPr wrap="square">
            <a:spAutoFit/>
          </a:bodyPr>
          <a:lstStyle/>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Întreg lotul de tineretul ovin care au constituit loturile experimentale a beneficiat de aceleași condiții de întreținere, confort și alimentație. Pe parcursul perioadei de alăptare toate cuplurile de oaie mamă cu miei au beneficiat aproximativ de aceleași condiții. Înțărcarea tineretului ovin a fost efectuată la împlinirea vârstei de 90 zile, după care loturile experimentale constituite din masculi metiși au fost supuse unei tehnologii intensive de îngrășare. Pe parcursul îngrășării au efectuate cântăriri la începutul și sfârșitul fiecărei faze, iar rezultatele obținute au stat la baza determinării sporului mediu total de creștere pe fiecare fază și a sporului mediu zilnic. </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În cadrul cercetărilor tehnologia de îngrășare aplicată a cuprins trei faze tehnologice și a avut o </a:t>
            </a:r>
            <a:r>
              <a:rPr lang="ro-RO" b="1" dirty="0">
                <a:effectLst/>
                <a:latin typeface="Arial" panose="020B0604020202020204" pitchFamily="34" charset="0"/>
                <a:ea typeface="Times New Roman" panose="02020603050405020304" pitchFamily="18" charset="0"/>
                <a:cs typeface="Arial" panose="020B0604020202020204" pitchFamily="34" charset="0"/>
              </a:rPr>
              <a:t>durată totală de 70 zile, </a:t>
            </a:r>
            <a:r>
              <a:rPr lang="ro-RO" dirty="0">
                <a:effectLst/>
                <a:latin typeface="Arial" panose="020B0604020202020204" pitchFamily="34" charset="0"/>
                <a:ea typeface="Times New Roman" panose="02020603050405020304" pitchFamily="18" charset="0"/>
                <a:cs typeface="Arial" panose="020B0604020202020204" pitchFamily="34" charset="0"/>
              </a:rPr>
              <a:t>din care </a:t>
            </a:r>
            <a:r>
              <a:rPr lang="ro-RO" b="1" dirty="0">
                <a:effectLst/>
                <a:latin typeface="Arial" panose="020B0604020202020204" pitchFamily="34" charset="0"/>
                <a:ea typeface="Times New Roman" panose="02020603050405020304" pitchFamily="18" charset="0"/>
                <a:cs typeface="Arial" panose="020B0604020202020204" pitchFamily="34" charset="0"/>
              </a:rPr>
              <a:t>acomodare 10 zile</a:t>
            </a:r>
            <a:r>
              <a:rPr lang="ro-RO" dirty="0">
                <a:effectLst/>
                <a:latin typeface="Arial" panose="020B0604020202020204" pitchFamily="34" charset="0"/>
                <a:ea typeface="Times New Roman" panose="02020603050405020304" pitchFamily="18" charset="0"/>
                <a:cs typeface="Arial" panose="020B0604020202020204" pitchFamily="34" charset="0"/>
              </a:rPr>
              <a:t>, </a:t>
            </a:r>
            <a:r>
              <a:rPr lang="ro-RO" b="1" dirty="0">
                <a:effectLst/>
                <a:latin typeface="Arial" panose="020B0604020202020204" pitchFamily="34" charset="0"/>
                <a:ea typeface="Times New Roman" panose="02020603050405020304" pitchFamily="18" charset="0"/>
                <a:cs typeface="Arial" panose="020B0604020202020204" pitchFamily="34" charset="0"/>
              </a:rPr>
              <a:t>creștere și îngrășare 50 zile </a:t>
            </a:r>
            <a:r>
              <a:rPr lang="ro-RO" dirty="0">
                <a:effectLst/>
                <a:latin typeface="Arial" panose="020B0604020202020204" pitchFamily="34" charset="0"/>
                <a:ea typeface="Times New Roman" panose="02020603050405020304" pitchFamily="18" charset="0"/>
                <a:cs typeface="Arial" panose="020B0604020202020204" pitchFamily="34" charset="0"/>
              </a:rPr>
              <a:t>și </a:t>
            </a:r>
            <a:r>
              <a:rPr lang="ro-RO" b="1" dirty="0">
                <a:effectLst/>
                <a:latin typeface="Arial" panose="020B0604020202020204" pitchFamily="34" charset="0"/>
                <a:ea typeface="Times New Roman" panose="02020603050405020304" pitchFamily="18" charset="0"/>
                <a:cs typeface="Arial" panose="020B0604020202020204" pitchFamily="34" charset="0"/>
              </a:rPr>
              <a:t>finisare 10 zile</a:t>
            </a:r>
            <a:r>
              <a:rPr lang="ro-RO" dirty="0">
                <a:effectLst/>
                <a:latin typeface="Arial" panose="020B0604020202020204" pitchFamily="34" charset="0"/>
                <a:ea typeface="Times New Roman" panose="02020603050405020304" pitchFamily="18" charset="0"/>
                <a:cs typeface="Arial" panose="020B0604020202020204" pitchFamily="34" charset="0"/>
              </a:rPr>
              <a:t>. </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În vederea determinării randamentului la sacrificare, dar și pentru o evaluare reală a gradului de îngrășare și o apreciere obiectivă a calității carcasei, la sfârșitul perioadei de îngrășare s-au efectuat sacrificări de control. </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Pe baza analizelor aplicate pe animalul viu și pe carcasă s-a urmărit și efectuarea unei evaluări reale a gradului de îngrășare. </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Datele obținute au fost prelucrate statistic, centralizate și interpretate corespunzător. În prelucrarea datelor a fost utilizată procedura REML (</a:t>
            </a:r>
            <a:r>
              <a:rPr lang="ro-RO" dirty="0" err="1">
                <a:effectLst/>
                <a:latin typeface="Arial" panose="020B0604020202020204" pitchFamily="34" charset="0"/>
                <a:ea typeface="Times New Roman" panose="02020603050405020304" pitchFamily="18" charset="0"/>
                <a:cs typeface="Arial" panose="020B0604020202020204" pitchFamily="34" charset="0"/>
              </a:rPr>
              <a:t>REstricted</a:t>
            </a:r>
            <a:r>
              <a:rPr lang="ro-RO" dirty="0">
                <a:effectLst/>
                <a:latin typeface="Arial" panose="020B0604020202020204" pitchFamily="34" charset="0"/>
                <a:ea typeface="Times New Roman" panose="02020603050405020304" pitchFamily="18" charset="0"/>
                <a:cs typeface="Arial" panose="020B0604020202020204" pitchFamily="34" charset="0"/>
              </a:rPr>
              <a:t> Maximum </a:t>
            </a:r>
            <a:r>
              <a:rPr lang="ro-RO" dirty="0" err="1">
                <a:effectLst/>
                <a:latin typeface="Arial" panose="020B0604020202020204" pitchFamily="34" charset="0"/>
                <a:ea typeface="Times New Roman" panose="02020603050405020304" pitchFamily="18" charset="0"/>
                <a:cs typeface="Arial" panose="020B0604020202020204" pitchFamily="34" charset="0"/>
              </a:rPr>
              <a:t>Likelihood</a:t>
            </a:r>
            <a:r>
              <a:rPr lang="ro-RO" dirty="0">
                <a:effectLst/>
                <a:latin typeface="Arial" panose="020B0604020202020204" pitchFamily="34" charset="0"/>
                <a:ea typeface="Times New Roman" panose="02020603050405020304" pitchFamily="18" charset="0"/>
                <a:cs typeface="Arial" panose="020B0604020202020204" pitchFamily="34" charset="0"/>
              </a:rPr>
              <a:t> - a verosimilității maxime restrânse) care garantează obținerea unor estimate în spațiul normal al parametrilor. </a:t>
            </a:r>
            <a:r>
              <a:rPr lang="ro-RO" b="1" dirty="0">
                <a:effectLst/>
                <a:latin typeface="Arial" panose="020B0604020202020204" pitchFamily="34" charset="0"/>
                <a:ea typeface="Times New Roman" panose="02020603050405020304" pitchFamily="18" charset="0"/>
                <a:cs typeface="Arial" panose="020B0604020202020204" pitchFamily="34" charset="0"/>
              </a:rPr>
              <a:t> </a:t>
            </a:r>
            <a:endParaRPr lang="ro-RO" dirty="0"/>
          </a:p>
        </p:txBody>
      </p:sp>
    </p:spTree>
    <p:extLst>
      <p:ext uri="{BB962C8B-B14F-4D97-AF65-F5344CB8AC3E}">
        <p14:creationId xmlns:p14="http://schemas.microsoft.com/office/powerpoint/2010/main" val="894537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6DFCF52-AA73-30C5-2DC5-19C602292019}"/>
              </a:ext>
            </a:extLst>
          </p:cNvPr>
          <p:cNvSpPr txBox="1"/>
          <p:nvPr/>
        </p:nvSpPr>
        <p:spPr>
          <a:xfrm>
            <a:off x="1588994" y="0"/>
            <a:ext cx="4576482" cy="457754"/>
          </a:xfrm>
          <a:prstGeom prst="rect">
            <a:avLst/>
          </a:prstGeom>
          <a:noFill/>
        </p:spPr>
        <p:txBody>
          <a:bodyPr wrap="square">
            <a:spAutoFit/>
          </a:bodyPr>
          <a:lstStyle/>
          <a:p>
            <a:pPr algn="ctr">
              <a:lnSpc>
                <a:spcPct val="150000"/>
              </a:lnSpc>
            </a:pPr>
            <a:r>
              <a:rPr lang="ro-RO" sz="1800" b="1" dirty="0">
                <a:effectLst/>
                <a:latin typeface="Arial" panose="020B0604020202020204" pitchFamily="34" charset="0"/>
                <a:ea typeface="Times New Roman" panose="02020603050405020304" pitchFamily="18" charset="0"/>
                <a:cs typeface="Arial" panose="020B0604020202020204" pitchFamily="34" charset="0"/>
              </a:rPr>
              <a:t>4. REZULTATE OBȚINUTE</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CasetăText 4">
            <a:extLst>
              <a:ext uri="{FF2B5EF4-FFF2-40B4-BE49-F238E27FC236}">
                <a16:creationId xmlns:a16="http://schemas.microsoft.com/office/drawing/2014/main" id="{E1A542BC-9165-84AB-2924-0F87223884D7}"/>
              </a:ext>
            </a:extLst>
          </p:cNvPr>
          <p:cNvSpPr txBox="1"/>
          <p:nvPr/>
        </p:nvSpPr>
        <p:spPr>
          <a:xfrm>
            <a:off x="174812" y="457754"/>
            <a:ext cx="8794376" cy="5632311"/>
          </a:xfrm>
          <a:prstGeom prst="rect">
            <a:avLst/>
          </a:prstGeom>
          <a:noFill/>
        </p:spPr>
        <p:txBody>
          <a:bodyPr wrap="square">
            <a:spAutoFit/>
          </a:bodyPr>
          <a:lstStyle/>
          <a:p>
            <a:pPr indent="449580" algn="just"/>
            <a:r>
              <a:rPr lang="ro-RO" dirty="0">
                <a:effectLst/>
                <a:latin typeface="Arial" panose="020B0604020202020204" pitchFamily="34" charset="0"/>
                <a:ea typeface="Times New Roman" panose="02020603050405020304" pitchFamily="18" charset="0"/>
                <a:cs typeface="Arial" panose="020B0604020202020204" pitchFamily="34" charset="0"/>
              </a:rPr>
              <a:t>În acord cu planul experimental pe materialul biologic obținut din încrucișarea femelelor de rasă Țigaie cu berbeci din rase franceze de carne s-a obținut prima generați de miei metiși. După obținerea generației de miei metiși din F1 s-a trecut la testarea performanțelor pentru producția de carne realizate de către tineretul metis în urma aplicării unei anumite tehnici de îngrășare. </a:t>
            </a:r>
          </a:p>
          <a:p>
            <a:pPr indent="457200" algn="just"/>
            <a:r>
              <a:rPr lang="ro-RO"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4.1. Îngrășarea tineretului metis </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provenit prin încrucișările practicate între rase locale de oi și berbeci din rasele franceze de cane s-a realizat în aceleași condiții de creștere și îngrășare. Aplicarea tehnologiei de îngrășare s-a realizat imediat după înțărcarea mieilor și s-a extins pe un interval de 70 zile. </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Întrucât prin tehnologia de îngrășare aplicată s-a dorit studierea capacității de îngrășare bazată îndeosebi pe valorificarea resurselor de hrană specifice zonelor de șes, colinare și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premontane</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îngrășarea loturilor de masculi s-a realizat în stabulație și a presupus parcurgerea succesivă a trei faze tehnologice, respectiv: faza de acomodare cu o durată totală de 10 zile, faza de îngrășare cu o durată de 50 zile și a fazei de finisare cu o durată totală de 10 zile. </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dirty="0">
                <a:effectLst/>
                <a:latin typeface="Arial" panose="020B0604020202020204" pitchFamily="34" charset="0"/>
                <a:ea typeface="Times New Roman" panose="02020603050405020304" pitchFamily="18" charset="0"/>
                <a:cs typeface="Arial" panose="020B0604020202020204" pitchFamily="34" charset="0"/>
              </a:rPr>
              <a:t>Tehnologia de îngrășare aplicată să bazat pe elemente de </a:t>
            </a:r>
            <a:r>
              <a:rPr lang="ro-RO" dirty="0" err="1">
                <a:effectLst/>
                <a:latin typeface="Arial" panose="020B0604020202020204" pitchFamily="34" charset="0"/>
                <a:ea typeface="Times New Roman" panose="02020603050405020304" pitchFamily="18" charset="0"/>
                <a:cs typeface="Arial" panose="020B0604020202020204" pitchFamily="34" charset="0"/>
              </a:rPr>
              <a:t>intensivizare</a:t>
            </a:r>
            <a:r>
              <a:rPr lang="ro-RO" dirty="0">
                <a:effectLst/>
                <a:latin typeface="Arial" panose="020B0604020202020204" pitchFamily="34" charset="0"/>
                <a:ea typeface="Times New Roman" panose="02020603050405020304" pitchFamily="18" charset="0"/>
                <a:cs typeface="Arial" panose="020B0604020202020204" pitchFamily="34" charset="0"/>
              </a:rPr>
              <a:t>, deoarece dorința echipei de cercetare a fost de a verifica reacția mieilor metiși la anumite aspecte tehnologice care ar putea scurta timpul necesar pentru atingerea greutăților vii optime pentru sacrificare. De aceia îngrășarea s-a efectuat exclusiv în stabulație și a cuprins mai multe faze tehnologice. </a:t>
            </a:r>
          </a:p>
        </p:txBody>
      </p:sp>
    </p:spTree>
    <p:extLst>
      <p:ext uri="{BB962C8B-B14F-4D97-AF65-F5344CB8AC3E}">
        <p14:creationId xmlns:p14="http://schemas.microsoft.com/office/powerpoint/2010/main" val="1736529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C75FF5E-EBED-38E5-E59F-B473EA05DD88}"/>
              </a:ext>
            </a:extLst>
          </p:cNvPr>
          <p:cNvSpPr txBox="1"/>
          <p:nvPr/>
        </p:nvSpPr>
        <p:spPr>
          <a:xfrm>
            <a:off x="109818" y="93240"/>
            <a:ext cx="4576482" cy="369332"/>
          </a:xfrm>
          <a:prstGeom prst="rect">
            <a:avLst/>
          </a:prstGeom>
          <a:noFill/>
        </p:spPr>
        <p:txBody>
          <a:bodyPr wrap="square">
            <a:spAutoFit/>
          </a:bodyPr>
          <a:lstStyle/>
          <a:p>
            <a:r>
              <a:rPr lang="ro-RO" sz="1800" b="1" kern="0" dirty="0">
                <a:effectLst/>
                <a:latin typeface="Times New Roman" panose="02020603050405020304" pitchFamily="18" charset="0"/>
                <a:ea typeface="Times New Roman" panose="02020603050405020304" pitchFamily="18" charset="0"/>
              </a:rPr>
              <a:t>4.1.1.</a:t>
            </a:r>
            <a:r>
              <a:rPr lang="ro-RO" sz="1800" kern="0" dirty="0">
                <a:effectLst/>
                <a:latin typeface="Times New Roman" panose="02020603050405020304" pitchFamily="18" charset="0"/>
                <a:ea typeface="Times New Roman" panose="02020603050405020304" pitchFamily="18" charset="0"/>
              </a:rPr>
              <a:t> </a:t>
            </a:r>
            <a:r>
              <a:rPr lang="ro-RO" sz="1800" b="1" kern="0" dirty="0">
                <a:effectLst/>
                <a:latin typeface="Times New Roman" panose="02020603050405020304" pitchFamily="18" charset="0"/>
                <a:ea typeface="Times New Roman" panose="02020603050405020304" pitchFamily="18" charset="0"/>
              </a:rPr>
              <a:t>Faza de acomodare</a:t>
            </a:r>
            <a:r>
              <a:rPr lang="ro-RO" sz="1800" kern="0" dirty="0">
                <a:effectLst/>
                <a:latin typeface="Times New Roman" panose="02020603050405020304" pitchFamily="18" charset="0"/>
                <a:ea typeface="Times New Roman" panose="02020603050405020304" pitchFamily="18" charset="0"/>
              </a:rPr>
              <a:t> </a:t>
            </a:r>
            <a:endParaRPr lang="ro-RO" dirty="0"/>
          </a:p>
        </p:txBody>
      </p:sp>
      <p:sp>
        <p:nvSpPr>
          <p:cNvPr id="5" name="CasetăText 4">
            <a:extLst>
              <a:ext uri="{FF2B5EF4-FFF2-40B4-BE49-F238E27FC236}">
                <a16:creationId xmlns:a16="http://schemas.microsoft.com/office/drawing/2014/main" id="{70525A2F-5FB5-4938-5AC9-C5A3F4A034B1}"/>
              </a:ext>
            </a:extLst>
          </p:cNvPr>
          <p:cNvSpPr txBox="1"/>
          <p:nvPr/>
        </p:nvSpPr>
        <p:spPr>
          <a:xfrm>
            <a:off x="0" y="1028343"/>
            <a:ext cx="8819029" cy="4801314"/>
          </a:xfrm>
          <a:prstGeom prst="rect">
            <a:avLst/>
          </a:prstGeom>
          <a:noFill/>
        </p:spPr>
        <p:txBody>
          <a:bodyPr wrap="square">
            <a:spAutoFit/>
          </a:bodyPr>
          <a:lstStyle/>
          <a:p>
            <a:pPr indent="449580" algn="just"/>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Mieii metiși obținuți au fost lotizați și supuși unei tehnologii îngrășare, iar pentru a compara performanțele realizate de aceștia a fost constituit și un loturi martor format doar din mieii de rasă Țigaie proveniți din același sezon de fătare. </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Greutatea la înțărcare corespunde cu cea avută la debutul fazei de acomodare. Surprind valorile destul de ridicate înregistrate la mieii metiși care aveau la debutul fazei de acomodare greutăți destul de ridicate (tabel 1). Din analiza datelor se poate observa că pe durata celor 90 zile de alăptare greutatea vie a mieilor metiși este foarte ridicată. Atingerea unor greutăți vii mai mari 34 kg la toate acele trei loturi formate din miei metiși indică o foarte bună precocitatea și o predispoziție mai accentuată în asimilare și de depunere a maselor musculare. Comparativ cu greutatea vie realizată de mieii de rasă locală Țigaie, metișii cu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Vandeen</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cu Blanche du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Masiff</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Central și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Berrichon</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du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Cher</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aveau la debutul îngrășării o masă corporală mai mare cu 30.70%, 30.93% și respectiv cu 26.81. </a:t>
            </a:r>
          </a:p>
          <a:p>
            <a:pPr indent="449580" algn="just"/>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 asemenea, tot față de mieii de rasă Țigaie la finalul fazei de acomodare masa corporală determinată la cele trei loturi metise a avut valoare mai mare cu 29.57% la cei cu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Vandeen</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cu 30.15% la cei cu Blanche du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Masiff</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Central și respectiv cu 25.36% cei obținuți cu berbeci de rasă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Berrichone</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du </a:t>
            </a:r>
            <a:r>
              <a:rPr lang="ro-RO"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Cher</a:t>
            </a:r>
            <a:r>
              <a:rPr lang="ro-RO"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o-RO"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20026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6CED5A6-B303-C69E-4D6C-66E03FCF5717}"/>
              </a:ext>
            </a:extLst>
          </p:cNvPr>
          <p:cNvSpPr txBox="1"/>
          <p:nvPr/>
        </p:nvSpPr>
        <p:spPr>
          <a:xfrm>
            <a:off x="1418664" y="195661"/>
            <a:ext cx="6461312" cy="318998"/>
          </a:xfrm>
          <a:prstGeom prst="rect">
            <a:avLst/>
          </a:prstGeom>
          <a:noFill/>
        </p:spPr>
        <p:txBody>
          <a:bodyPr wrap="square">
            <a:spAutoFit/>
          </a:bodyPr>
          <a:lstStyle/>
          <a:p>
            <a:pPr algn="ctr">
              <a:lnSpc>
                <a:spcPct val="115000"/>
              </a:lnSpc>
            </a:pPr>
            <a:r>
              <a:rPr lang="ro-RO" sz="1400" b="1" dirty="0">
                <a:effectLst/>
                <a:latin typeface="Arial" panose="020B0604020202020204" pitchFamily="34" charset="0"/>
                <a:ea typeface="Times New Roman" panose="02020603050405020304" pitchFamily="18" charset="0"/>
              </a:rPr>
              <a:t>Tabel 1. Evoluția greutății vii în faza de acomodare (kg)</a:t>
            </a:r>
            <a:endParaRPr lang="ro-RO" sz="1400" dirty="0">
              <a:effectLst/>
              <a:latin typeface="Arial" panose="020B0604020202020204" pitchFamily="34" charset="0"/>
              <a:ea typeface="Times New Roman" panose="02020603050405020304" pitchFamily="18" charset="0"/>
            </a:endParaRPr>
          </a:p>
        </p:txBody>
      </p:sp>
      <p:sp>
        <p:nvSpPr>
          <p:cNvPr id="13" name="CasetăText 12">
            <a:extLst>
              <a:ext uri="{FF2B5EF4-FFF2-40B4-BE49-F238E27FC236}">
                <a16:creationId xmlns:a16="http://schemas.microsoft.com/office/drawing/2014/main" id="{0C339996-388C-5A0E-4587-307A7EB2211F}"/>
              </a:ext>
            </a:extLst>
          </p:cNvPr>
          <p:cNvSpPr txBox="1"/>
          <p:nvPr/>
        </p:nvSpPr>
        <p:spPr>
          <a:xfrm>
            <a:off x="588308" y="2526569"/>
            <a:ext cx="8122023" cy="471604"/>
          </a:xfrm>
          <a:prstGeom prst="rect">
            <a:avLst/>
          </a:prstGeom>
          <a:noFill/>
        </p:spPr>
        <p:txBody>
          <a:bodyPr wrap="square">
            <a:spAutoFit/>
          </a:bodyPr>
          <a:lstStyle/>
          <a:p>
            <a:pPr algn="just">
              <a:lnSpc>
                <a:spcPct val="115000"/>
              </a:lnSpc>
            </a:pPr>
            <a:r>
              <a:rPr lang="ro-RO" sz="1000" dirty="0">
                <a:effectLst/>
                <a:latin typeface="Arial" panose="020B0604020202020204" pitchFamily="34" charset="0"/>
                <a:ea typeface="Times New Roman" panose="02020603050405020304" pitchFamily="18" charset="0"/>
              </a:rPr>
              <a:t>Notă: V = </a:t>
            </a:r>
            <a:r>
              <a:rPr lang="ro-RO" sz="1000" dirty="0" err="1">
                <a:effectLst/>
                <a:latin typeface="Arial" panose="020B0604020202020204" pitchFamily="34" charset="0"/>
                <a:ea typeface="Times New Roman" panose="02020603050405020304" pitchFamily="18" charset="0"/>
              </a:rPr>
              <a:t>Vandeen</a:t>
            </a:r>
            <a:r>
              <a:rPr lang="ro-RO" sz="1000" dirty="0">
                <a:effectLst/>
                <a:latin typeface="Arial" panose="020B0604020202020204" pitchFamily="34" charset="0"/>
                <a:ea typeface="Times New Roman" panose="02020603050405020304" pitchFamily="18" charset="0"/>
              </a:rPr>
              <a:t>, BMC = Blanche du </a:t>
            </a:r>
            <a:r>
              <a:rPr lang="ro-RO" sz="1000" dirty="0" err="1">
                <a:effectLst/>
                <a:latin typeface="Arial" panose="020B0604020202020204" pitchFamily="34" charset="0"/>
                <a:ea typeface="Times New Roman" panose="02020603050405020304" pitchFamily="18" charset="0"/>
              </a:rPr>
              <a:t>Masif</a:t>
            </a:r>
            <a:r>
              <a:rPr lang="ro-RO" sz="1000" dirty="0">
                <a:effectLst/>
                <a:latin typeface="Arial" panose="020B0604020202020204" pitchFamily="34" charset="0"/>
                <a:ea typeface="Times New Roman" panose="02020603050405020304" pitchFamily="18" charset="0"/>
              </a:rPr>
              <a:t> Central,  BC = </a:t>
            </a:r>
            <a:r>
              <a:rPr lang="ro-RO" sz="1000" dirty="0" err="1">
                <a:effectLst/>
                <a:latin typeface="Arial" panose="020B0604020202020204" pitchFamily="34" charset="0"/>
                <a:ea typeface="Times New Roman" panose="02020603050405020304" pitchFamily="18" charset="0"/>
              </a:rPr>
              <a:t>Berrichon</a:t>
            </a:r>
            <a:r>
              <a:rPr lang="ro-RO" sz="1000" dirty="0">
                <a:effectLst/>
                <a:latin typeface="Arial" panose="020B0604020202020204" pitchFamily="34" charset="0"/>
                <a:ea typeface="Times New Roman" panose="02020603050405020304" pitchFamily="18" charset="0"/>
              </a:rPr>
              <a:t> du </a:t>
            </a:r>
            <a:r>
              <a:rPr lang="ro-RO" sz="1000" dirty="0" err="1">
                <a:effectLst/>
                <a:latin typeface="Arial" panose="020B0604020202020204" pitchFamily="34" charset="0"/>
                <a:ea typeface="Times New Roman" panose="02020603050405020304" pitchFamily="18" charset="0"/>
              </a:rPr>
              <a:t>Cher</a:t>
            </a:r>
            <a:r>
              <a:rPr lang="ro-RO" sz="1000" dirty="0">
                <a:effectLst/>
                <a:latin typeface="Arial" panose="020B0604020202020204" pitchFamily="34" charset="0"/>
                <a:ea typeface="Times New Roman" panose="02020603050405020304" pitchFamily="18" charset="0"/>
              </a:rPr>
              <a:t>; Ti=Țigaie ruginie</a:t>
            </a:r>
          </a:p>
          <a:p>
            <a:pPr indent="449580" algn="just">
              <a:lnSpc>
                <a:spcPct val="150000"/>
              </a:lnSpc>
            </a:pPr>
            <a:r>
              <a:rPr lang="ro-RO" sz="1000" baseline="30000" dirty="0" err="1">
                <a:effectLst/>
                <a:latin typeface="Arial" panose="020B0604020202020204" pitchFamily="34" charset="0"/>
                <a:ea typeface="Times New Roman" panose="02020603050405020304" pitchFamily="18" charset="0"/>
              </a:rPr>
              <a:t>a,d</a:t>
            </a:r>
            <a:r>
              <a:rPr lang="ro-RO" sz="1000" dirty="0">
                <a:effectLst/>
                <a:latin typeface="Arial" panose="020B0604020202020204" pitchFamily="34" charset="0"/>
                <a:ea typeface="Times New Roman" panose="02020603050405020304" pitchFamily="18" charset="0"/>
              </a:rPr>
              <a:t> foarte semnificativ P</a:t>
            </a:r>
            <a:r>
              <a:rPr lang="en-US" sz="1000" dirty="0">
                <a:effectLst/>
                <a:latin typeface="Arial" panose="020B0604020202020204" pitchFamily="34" charset="0"/>
                <a:ea typeface="Times New Roman" panose="02020603050405020304" pitchFamily="18" charset="0"/>
              </a:rPr>
              <a:t>&lt;</a:t>
            </a:r>
            <a:r>
              <a:rPr lang="ro-RO" sz="1000" dirty="0">
                <a:effectLst/>
                <a:latin typeface="Arial" panose="020B0604020202020204" pitchFamily="34" charset="0"/>
                <a:ea typeface="Times New Roman" panose="02020603050405020304" pitchFamily="18" charset="0"/>
              </a:rPr>
              <a:t>0.001.</a:t>
            </a:r>
          </a:p>
        </p:txBody>
      </p:sp>
      <p:sp>
        <p:nvSpPr>
          <p:cNvPr id="15" name="CasetăText 14">
            <a:extLst>
              <a:ext uri="{FF2B5EF4-FFF2-40B4-BE49-F238E27FC236}">
                <a16:creationId xmlns:a16="http://schemas.microsoft.com/office/drawing/2014/main" id="{D051E094-A384-832C-99B2-C83305A35066}"/>
              </a:ext>
            </a:extLst>
          </p:cNvPr>
          <p:cNvSpPr txBox="1"/>
          <p:nvPr/>
        </p:nvSpPr>
        <p:spPr>
          <a:xfrm>
            <a:off x="136525" y="3792005"/>
            <a:ext cx="8890932" cy="923330"/>
          </a:xfrm>
          <a:prstGeom prst="rect">
            <a:avLst/>
          </a:prstGeom>
          <a:noFill/>
        </p:spPr>
        <p:txBody>
          <a:bodyPr wrap="square">
            <a:spAutoFit/>
          </a:bodyPr>
          <a:lstStyle/>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Valorile obținute în cazul acumulărilor totale pe faza respectivă arată că în timp ce la Țigaie sporul total acumulat a fost de 1.89±0.44 la V x Ti și la BMC X Ti valorile medii sunt mai mari de 2 kg.</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3" name="Imagine 22">
            <a:extLst>
              <a:ext uri="{FF2B5EF4-FFF2-40B4-BE49-F238E27FC236}">
                <a16:creationId xmlns:a16="http://schemas.microsoft.com/office/drawing/2014/main" id="{20D0426B-4E08-3D5D-9F1B-8AA801B150CB}"/>
              </a:ext>
            </a:extLst>
          </p:cNvPr>
          <p:cNvPicPr>
            <a:picLocks noChangeAspect="1"/>
          </p:cNvPicPr>
          <p:nvPr/>
        </p:nvPicPr>
        <p:blipFill>
          <a:blip r:embed="rId3"/>
          <a:stretch>
            <a:fillRect/>
          </a:stretch>
        </p:blipFill>
        <p:spPr>
          <a:xfrm>
            <a:off x="0" y="828130"/>
            <a:ext cx="8866094" cy="1856572"/>
          </a:xfrm>
          <a:prstGeom prst="rect">
            <a:avLst/>
          </a:prstGeom>
        </p:spPr>
      </p:pic>
    </p:spTree>
    <p:extLst>
      <p:ext uri="{BB962C8B-B14F-4D97-AF65-F5344CB8AC3E}">
        <p14:creationId xmlns:p14="http://schemas.microsoft.com/office/powerpoint/2010/main" val="3226011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80AF041-9C01-B1F7-47CF-C5F179FF1736}"/>
              </a:ext>
            </a:extLst>
          </p:cNvPr>
          <p:cNvSpPr txBox="1"/>
          <p:nvPr/>
        </p:nvSpPr>
        <p:spPr>
          <a:xfrm>
            <a:off x="268941" y="361949"/>
            <a:ext cx="8803341" cy="5632311"/>
          </a:xfrm>
          <a:prstGeom prst="rect">
            <a:avLst/>
          </a:prstGeom>
          <a:noFill/>
        </p:spPr>
        <p:txBody>
          <a:bodyPr wrap="square">
            <a:spAutoFit/>
          </a:bodyPr>
          <a:lstStyle/>
          <a:p>
            <a:pPr algn="just"/>
            <a:r>
              <a:rPr lang="ro-RO" b="1" dirty="0">
                <a:effectLst/>
                <a:latin typeface="Arial" panose="020B0604020202020204" pitchFamily="34" charset="0"/>
                <a:ea typeface="Times New Roman" panose="02020603050405020304" pitchFamily="18" charset="0"/>
                <a:cs typeface="Arial" panose="020B0604020202020204" pitchFamily="34" charset="0"/>
              </a:rPr>
              <a:t>4.1.2.</a:t>
            </a:r>
            <a:r>
              <a:rPr lang="ro-RO" dirty="0">
                <a:effectLst/>
                <a:latin typeface="Arial" panose="020B0604020202020204" pitchFamily="34" charset="0"/>
                <a:ea typeface="Times New Roman" panose="02020603050405020304" pitchFamily="18" charset="0"/>
                <a:cs typeface="Arial" panose="020B0604020202020204" pitchFamily="34" charset="0"/>
              </a:rPr>
              <a:t> </a:t>
            </a:r>
            <a:r>
              <a:rPr lang="ro-RO" b="1" dirty="0">
                <a:effectLst/>
                <a:latin typeface="Arial" panose="020B0604020202020204" pitchFamily="34" charset="0"/>
                <a:ea typeface="Times New Roman" panose="02020603050405020304" pitchFamily="18" charset="0"/>
                <a:cs typeface="Arial" panose="020B0604020202020204" pitchFamily="34" charset="0"/>
              </a:rPr>
              <a:t>Faza de îngrășare propriu-zisă</a:t>
            </a:r>
            <a:r>
              <a:rPr lang="ro-RO" dirty="0">
                <a:effectLst/>
                <a:latin typeface="Arial" panose="020B0604020202020204" pitchFamily="34" charset="0"/>
                <a:ea typeface="Times New Roman" panose="02020603050405020304" pitchFamily="18" charset="0"/>
                <a:cs typeface="Arial" panose="020B0604020202020204" pitchFamily="34" charset="0"/>
              </a:rPr>
              <a:t> </a:t>
            </a:r>
          </a:p>
          <a:p>
            <a:pPr algn="just"/>
            <a:r>
              <a:rPr lang="ro-RO" dirty="0">
                <a:latin typeface="Arial" panose="020B0604020202020204" pitchFamily="34" charset="0"/>
                <a:ea typeface="Times New Roman" panose="02020603050405020304" pitchFamily="18" charset="0"/>
                <a:cs typeface="Arial" panose="020B0604020202020204" pitchFamily="34" charset="0"/>
              </a:rPr>
              <a:t>	A</a:t>
            </a:r>
            <a:r>
              <a:rPr lang="ro-RO" dirty="0">
                <a:effectLst/>
                <a:latin typeface="Arial" panose="020B0604020202020204" pitchFamily="34" charset="0"/>
                <a:ea typeface="Times New Roman" panose="02020603050405020304" pitchFamily="18" charset="0"/>
                <a:cs typeface="Arial" panose="020B0604020202020204" pitchFamily="34" charset="0"/>
              </a:rPr>
              <a:t> avut o durată totală de 50 zile, iar pe parcursul acesteia s-au înregistrat creșterile în greutate cele mai mari în cazul tuturor loturilor cercetate, sporurile de masă corporală fiind direct influențate de gradul de precocitate și de aptitudinile pentru producția de carne.</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Greutățile corporale înregistrate la sfârșitul acestei faze în cazul tuturor loturilor, precum și semnificație diferențelor statistice înregistrate sunt prezentate în tabelul 2. Din datele prezentate se pot observa creșteri importante ale greutății vii determinate la sfârșitul fazei a doua, când greutatea minimă consemnată la loturile metise a fost de 45.12± 0.31 kg la lotul BC x Ti și respectiv 48,68± 0.31 kg la lotul V x Ti și de 49.51±0.61</a:t>
            </a:r>
            <a:r>
              <a:rPr lang="ro-RO" baseline="30000" dirty="0">
                <a:effectLst/>
                <a:latin typeface="Arial" panose="020B0604020202020204" pitchFamily="34" charset="0"/>
                <a:ea typeface="Times New Roman" panose="02020603050405020304" pitchFamily="18" charset="0"/>
                <a:cs typeface="Arial" panose="020B0604020202020204" pitchFamily="34" charset="0"/>
              </a:rPr>
              <a:t> </a:t>
            </a:r>
            <a:r>
              <a:rPr lang="ro-RO" dirty="0">
                <a:effectLst/>
                <a:latin typeface="Arial" panose="020B0604020202020204" pitchFamily="34" charset="0"/>
                <a:ea typeface="Times New Roman" panose="02020603050405020304" pitchFamily="18" charset="0"/>
                <a:cs typeface="Arial" panose="020B0604020202020204" pitchFamily="34" charset="0"/>
              </a:rPr>
              <a:t>kg la BMC x Ti. Exprimând diferența de masă vie în valori absolute constatăm că aceasta este ridicată ca intensitate și are un grad ridicat al semnificației statistice (P≤0.001) la toate loturile formate din miei metiși comparativ cu performanța realizată de mieii de rasă locală Țigaie. </a:t>
            </a:r>
          </a:p>
          <a:p>
            <a:pPr indent="449580" algn="just"/>
            <a:r>
              <a:rPr lang="ro-RO" dirty="0">
                <a:effectLst/>
                <a:latin typeface="Arial" panose="020B0604020202020204" pitchFamily="34" charset="0"/>
                <a:ea typeface="Times New Roman" panose="02020603050405020304" pitchFamily="18" charset="0"/>
                <a:cs typeface="Arial" panose="020B0604020202020204" pitchFamily="34" charset="0"/>
              </a:rPr>
              <a:t>Sporurile totale înregistrate în faza a doua sunt mai mari de 10 kg la BMC X Ti și respectiv V x Ti. Surprinde sporul total acumulat în faza de îngrășare de lotul metis BC x Ti care s-a situat la același nivel cu performanța realizată de mieii de rasă curată Țigaie ruginie. Acesta a fost și motivul pentru care echipa de cercetare a modificat perioadele aferente tehnologiei de îngrășare, limitând durata totală la 70 zile în loc de 85 zile cum era planificat inițial. </a:t>
            </a:r>
          </a:p>
        </p:txBody>
      </p:sp>
    </p:spTree>
    <p:extLst>
      <p:ext uri="{BB962C8B-B14F-4D97-AF65-F5344CB8AC3E}">
        <p14:creationId xmlns:p14="http://schemas.microsoft.com/office/powerpoint/2010/main" val="1864980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73DE8CE-3BFE-9EE0-3F09-4398878E650F}"/>
              </a:ext>
            </a:extLst>
          </p:cNvPr>
          <p:cNvSpPr txBox="1"/>
          <p:nvPr/>
        </p:nvSpPr>
        <p:spPr>
          <a:xfrm>
            <a:off x="1311087" y="303237"/>
            <a:ext cx="6165477" cy="318998"/>
          </a:xfrm>
          <a:prstGeom prst="rect">
            <a:avLst/>
          </a:prstGeom>
          <a:noFill/>
        </p:spPr>
        <p:txBody>
          <a:bodyPr wrap="square">
            <a:spAutoFit/>
          </a:bodyPr>
          <a:lstStyle/>
          <a:p>
            <a:pPr algn="ctr">
              <a:lnSpc>
                <a:spcPct val="115000"/>
              </a:lnSpc>
            </a:pPr>
            <a:r>
              <a:rPr lang="ro-RO" sz="1400" b="1" dirty="0">
                <a:effectLst/>
                <a:latin typeface="Arial" panose="020B0604020202020204" pitchFamily="34" charset="0"/>
                <a:ea typeface="Times New Roman" panose="02020603050405020304" pitchFamily="18" charset="0"/>
              </a:rPr>
              <a:t>Tabel 2. Evoluția greutății vii în faza de îngrășare (kg)</a:t>
            </a:r>
            <a:endParaRPr lang="ro-RO" sz="1400" dirty="0">
              <a:effectLst/>
              <a:latin typeface="Arial" panose="020B0604020202020204" pitchFamily="34" charset="0"/>
              <a:ea typeface="Times New Roman" panose="02020603050405020304" pitchFamily="18" charset="0"/>
            </a:endParaRPr>
          </a:p>
        </p:txBody>
      </p:sp>
      <p:pic>
        <p:nvPicPr>
          <p:cNvPr id="11" name="Imagine 10">
            <a:extLst>
              <a:ext uri="{FF2B5EF4-FFF2-40B4-BE49-F238E27FC236}">
                <a16:creationId xmlns:a16="http://schemas.microsoft.com/office/drawing/2014/main" id="{D4EFB21F-504F-3108-3CF6-65680AF4FAF5}"/>
              </a:ext>
            </a:extLst>
          </p:cNvPr>
          <p:cNvPicPr>
            <a:picLocks noChangeAspect="1"/>
          </p:cNvPicPr>
          <p:nvPr/>
        </p:nvPicPr>
        <p:blipFill>
          <a:blip r:embed="rId3"/>
          <a:stretch>
            <a:fillRect/>
          </a:stretch>
        </p:blipFill>
        <p:spPr>
          <a:xfrm>
            <a:off x="354106" y="810629"/>
            <a:ext cx="8435787" cy="2093936"/>
          </a:xfrm>
          <a:prstGeom prst="rect">
            <a:avLst/>
          </a:prstGeom>
        </p:spPr>
      </p:pic>
      <p:sp>
        <p:nvSpPr>
          <p:cNvPr id="17" name="CasetăText 16">
            <a:extLst>
              <a:ext uri="{FF2B5EF4-FFF2-40B4-BE49-F238E27FC236}">
                <a16:creationId xmlns:a16="http://schemas.microsoft.com/office/drawing/2014/main" id="{410EFE80-9617-B0C7-1C5D-361759309ECA}"/>
              </a:ext>
            </a:extLst>
          </p:cNvPr>
          <p:cNvSpPr txBox="1"/>
          <p:nvPr/>
        </p:nvSpPr>
        <p:spPr>
          <a:xfrm>
            <a:off x="510987" y="2567567"/>
            <a:ext cx="8122023" cy="471604"/>
          </a:xfrm>
          <a:prstGeom prst="rect">
            <a:avLst/>
          </a:prstGeom>
          <a:noFill/>
        </p:spPr>
        <p:txBody>
          <a:bodyPr wrap="square">
            <a:spAutoFit/>
          </a:bodyPr>
          <a:lstStyle/>
          <a:p>
            <a:pPr algn="just">
              <a:lnSpc>
                <a:spcPct val="115000"/>
              </a:lnSpc>
            </a:pPr>
            <a:r>
              <a:rPr lang="ro-RO" sz="1000" dirty="0">
                <a:effectLst/>
                <a:latin typeface="Arial" panose="020B0604020202020204" pitchFamily="34" charset="0"/>
                <a:ea typeface="Times New Roman" panose="02020603050405020304" pitchFamily="18" charset="0"/>
              </a:rPr>
              <a:t>Notă: V = </a:t>
            </a:r>
            <a:r>
              <a:rPr lang="ro-RO" sz="1000" dirty="0" err="1">
                <a:effectLst/>
                <a:latin typeface="Arial" panose="020B0604020202020204" pitchFamily="34" charset="0"/>
                <a:ea typeface="Times New Roman" panose="02020603050405020304" pitchFamily="18" charset="0"/>
              </a:rPr>
              <a:t>Vandeen</a:t>
            </a:r>
            <a:r>
              <a:rPr lang="ro-RO" sz="1000" dirty="0">
                <a:effectLst/>
                <a:latin typeface="Arial" panose="020B0604020202020204" pitchFamily="34" charset="0"/>
                <a:ea typeface="Times New Roman" panose="02020603050405020304" pitchFamily="18" charset="0"/>
              </a:rPr>
              <a:t>, BMC = Blanche du </a:t>
            </a:r>
            <a:r>
              <a:rPr lang="ro-RO" sz="1000" dirty="0" err="1">
                <a:effectLst/>
                <a:latin typeface="Arial" panose="020B0604020202020204" pitchFamily="34" charset="0"/>
                <a:ea typeface="Times New Roman" panose="02020603050405020304" pitchFamily="18" charset="0"/>
              </a:rPr>
              <a:t>Masif</a:t>
            </a:r>
            <a:r>
              <a:rPr lang="ro-RO" sz="1000" dirty="0">
                <a:effectLst/>
                <a:latin typeface="Arial" panose="020B0604020202020204" pitchFamily="34" charset="0"/>
                <a:ea typeface="Times New Roman" panose="02020603050405020304" pitchFamily="18" charset="0"/>
              </a:rPr>
              <a:t> Central,  BC = </a:t>
            </a:r>
            <a:r>
              <a:rPr lang="ro-RO" sz="1000" dirty="0" err="1">
                <a:effectLst/>
                <a:latin typeface="Arial" panose="020B0604020202020204" pitchFamily="34" charset="0"/>
                <a:ea typeface="Times New Roman" panose="02020603050405020304" pitchFamily="18" charset="0"/>
              </a:rPr>
              <a:t>Berrichon</a:t>
            </a:r>
            <a:r>
              <a:rPr lang="ro-RO" sz="1000" dirty="0">
                <a:effectLst/>
                <a:latin typeface="Arial" panose="020B0604020202020204" pitchFamily="34" charset="0"/>
                <a:ea typeface="Times New Roman" panose="02020603050405020304" pitchFamily="18" charset="0"/>
              </a:rPr>
              <a:t> du </a:t>
            </a:r>
            <a:r>
              <a:rPr lang="ro-RO" sz="1000" dirty="0" err="1">
                <a:effectLst/>
                <a:latin typeface="Arial" panose="020B0604020202020204" pitchFamily="34" charset="0"/>
                <a:ea typeface="Times New Roman" panose="02020603050405020304" pitchFamily="18" charset="0"/>
              </a:rPr>
              <a:t>Cher</a:t>
            </a:r>
            <a:r>
              <a:rPr lang="ro-RO" sz="1000" dirty="0">
                <a:effectLst/>
                <a:latin typeface="Arial" panose="020B0604020202020204" pitchFamily="34" charset="0"/>
                <a:ea typeface="Times New Roman" panose="02020603050405020304" pitchFamily="18" charset="0"/>
              </a:rPr>
              <a:t>; Ti=Țigaie ruginie</a:t>
            </a:r>
          </a:p>
          <a:p>
            <a:pPr indent="449580" algn="just">
              <a:lnSpc>
                <a:spcPct val="150000"/>
              </a:lnSpc>
            </a:pPr>
            <a:r>
              <a:rPr lang="ro-RO" sz="1000" baseline="30000" dirty="0" err="1">
                <a:effectLst/>
                <a:latin typeface="Arial" panose="020B0604020202020204" pitchFamily="34" charset="0"/>
                <a:ea typeface="Times New Roman" panose="02020603050405020304" pitchFamily="18" charset="0"/>
              </a:rPr>
              <a:t>a,d</a:t>
            </a:r>
            <a:r>
              <a:rPr lang="ro-RO" sz="1000" dirty="0">
                <a:effectLst/>
                <a:latin typeface="Arial" panose="020B0604020202020204" pitchFamily="34" charset="0"/>
                <a:ea typeface="Times New Roman" panose="02020603050405020304" pitchFamily="18" charset="0"/>
              </a:rPr>
              <a:t> foarte semnificativ P</a:t>
            </a:r>
            <a:r>
              <a:rPr lang="en-US" sz="1000" dirty="0">
                <a:effectLst/>
                <a:latin typeface="Arial" panose="020B0604020202020204" pitchFamily="34" charset="0"/>
                <a:ea typeface="Times New Roman" panose="02020603050405020304" pitchFamily="18" charset="0"/>
              </a:rPr>
              <a:t>&lt;</a:t>
            </a:r>
            <a:r>
              <a:rPr lang="ro-RO" sz="1000" dirty="0">
                <a:effectLst/>
                <a:latin typeface="Arial" panose="020B0604020202020204" pitchFamily="34" charset="0"/>
                <a:ea typeface="Times New Roman" panose="02020603050405020304" pitchFamily="18" charset="0"/>
              </a:rPr>
              <a:t>0.001.</a:t>
            </a:r>
          </a:p>
        </p:txBody>
      </p:sp>
      <p:sp>
        <p:nvSpPr>
          <p:cNvPr id="19" name="CasetăText 18">
            <a:extLst>
              <a:ext uri="{FF2B5EF4-FFF2-40B4-BE49-F238E27FC236}">
                <a16:creationId xmlns:a16="http://schemas.microsoft.com/office/drawing/2014/main" id="{70D96F66-57EB-A94F-CBD1-EC562495C9CC}"/>
              </a:ext>
            </a:extLst>
          </p:cNvPr>
          <p:cNvSpPr txBox="1"/>
          <p:nvPr/>
        </p:nvSpPr>
        <p:spPr>
          <a:xfrm>
            <a:off x="0" y="3092959"/>
            <a:ext cx="8982635" cy="2862322"/>
          </a:xfrm>
          <a:prstGeom prst="rect">
            <a:avLst/>
          </a:prstGeom>
          <a:noFill/>
        </p:spPr>
        <p:txBody>
          <a:bodyPr wrap="square">
            <a:spAutoFit/>
          </a:bodyPr>
          <a:lstStyle/>
          <a:p>
            <a:pPr indent="449580" algn="just"/>
            <a:r>
              <a:rPr lang="ro-RO" b="1" dirty="0">
                <a:effectLst/>
                <a:latin typeface="Arial" panose="020B0604020202020204" pitchFamily="34" charset="0"/>
                <a:ea typeface="Times New Roman" panose="02020603050405020304" pitchFamily="18" charset="0"/>
                <a:cs typeface="Arial" panose="020B0604020202020204" pitchFamily="34" charset="0"/>
              </a:rPr>
              <a:t>4.1.3. Faza de finisare</a:t>
            </a:r>
            <a:r>
              <a:rPr lang="ro-RO" dirty="0">
                <a:effectLst/>
                <a:latin typeface="Arial" panose="020B0604020202020204" pitchFamily="34" charset="0"/>
                <a:ea typeface="Times New Roman" panose="02020603050405020304" pitchFamily="18" charset="0"/>
                <a:cs typeface="Arial" panose="020B0604020202020204" pitchFamily="34" charset="0"/>
              </a:rPr>
              <a:t> </a:t>
            </a:r>
          </a:p>
          <a:p>
            <a:pPr indent="449580" algn="just"/>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dirty="0">
                <a:latin typeface="Arial" panose="020B0604020202020204" pitchFamily="34" charset="0"/>
                <a:ea typeface="Times New Roman" panose="02020603050405020304" pitchFamily="18" charset="0"/>
                <a:cs typeface="Arial" panose="020B0604020202020204" pitchFamily="34" charset="0"/>
              </a:rPr>
              <a:t>A</a:t>
            </a:r>
            <a:r>
              <a:rPr lang="ro-RO" dirty="0">
                <a:effectLst/>
                <a:latin typeface="Arial" panose="020B0604020202020204" pitchFamily="34" charset="0"/>
                <a:ea typeface="Times New Roman" panose="02020603050405020304" pitchFamily="18" charset="0"/>
                <a:cs typeface="Arial" panose="020B0604020202020204" pitchFamily="34" charset="0"/>
              </a:rPr>
              <a:t> încheiat tehnologia de îngrășare aplicată și a avut o durată de doar 10zile. În această fază, prin hrana administrată s-a purces la o creștere cu 15% a conținutului în proteină. Scopul a fost de a îmbunătăți calitățile organoleptice a maselor musculare pe seama creșterii depunerilor de materii adipoase între pachetele de mușchi și între fibrele musculare. </a:t>
            </a:r>
          </a:p>
          <a:p>
            <a:pPr indent="449580" algn="just"/>
            <a:r>
              <a:rPr lang="ro-RO" dirty="0">
                <a:effectLst/>
                <a:latin typeface="Arial" panose="020B0604020202020204" pitchFamily="34" charset="0"/>
                <a:ea typeface="Times New Roman" panose="02020603050405020304" pitchFamily="18" charset="0"/>
                <a:cs typeface="Arial" panose="020B0604020202020204" pitchFamily="34" charset="0"/>
              </a:rPr>
              <a:t>În aceste condiții sporurile totale de creștere înregistrate la loturile formate din miei metiși F1 s-a încadrat între 2.05±0.55 kg la BMC x Ti și 2.98±0.41 kg la BC x Ti. Față de lotul Tigaie metișii obținuți cu </a:t>
            </a:r>
            <a:r>
              <a:rPr lang="ro-RO" dirty="0" err="1">
                <a:effectLst/>
                <a:latin typeface="Arial" panose="020B0604020202020204" pitchFamily="34" charset="0"/>
                <a:ea typeface="Times New Roman" panose="02020603050405020304" pitchFamily="18" charset="0"/>
                <a:cs typeface="Arial" panose="020B0604020202020204" pitchFamily="34" charset="0"/>
              </a:rPr>
              <a:t>Vandeen</a:t>
            </a:r>
            <a:r>
              <a:rPr lang="ro-RO" dirty="0">
                <a:effectLst/>
                <a:latin typeface="Arial" panose="020B0604020202020204" pitchFamily="34" charset="0"/>
                <a:ea typeface="Times New Roman" panose="02020603050405020304" pitchFamily="18" charset="0"/>
                <a:cs typeface="Arial" panose="020B0604020202020204" pitchFamily="34" charset="0"/>
              </a:rPr>
              <a:t> au avut o greutate vie mai mare cu 26.75%.</a:t>
            </a:r>
          </a:p>
        </p:txBody>
      </p:sp>
    </p:spTree>
    <p:extLst>
      <p:ext uri="{BB962C8B-B14F-4D97-AF65-F5344CB8AC3E}">
        <p14:creationId xmlns:p14="http://schemas.microsoft.com/office/powerpoint/2010/main" val="879072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0EFE50EA-A545-ADDC-69C1-9061EEFEB30D}"/>
              </a:ext>
            </a:extLst>
          </p:cNvPr>
          <p:cNvSpPr txBox="1"/>
          <p:nvPr/>
        </p:nvSpPr>
        <p:spPr>
          <a:xfrm>
            <a:off x="1678641" y="116541"/>
            <a:ext cx="4576482" cy="318998"/>
          </a:xfrm>
          <a:prstGeom prst="rect">
            <a:avLst/>
          </a:prstGeom>
          <a:noFill/>
        </p:spPr>
        <p:txBody>
          <a:bodyPr wrap="square">
            <a:spAutoFit/>
          </a:bodyPr>
          <a:lstStyle/>
          <a:p>
            <a:pPr algn="ctr">
              <a:lnSpc>
                <a:spcPct val="115000"/>
              </a:lnSpc>
            </a:pPr>
            <a:r>
              <a:rPr lang="ro-RO" sz="1400" b="1" dirty="0">
                <a:effectLst/>
                <a:latin typeface="Arial" panose="020B0604020202020204" pitchFamily="34" charset="0"/>
                <a:ea typeface="Times New Roman" panose="02020603050405020304" pitchFamily="18" charset="0"/>
              </a:rPr>
              <a:t>Tabel 3. Evoluția greutății vii în faza de finisare (kg)</a:t>
            </a:r>
            <a:endParaRPr lang="ro-RO" sz="1400" dirty="0">
              <a:effectLst/>
              <a:latin typeface="Arial" panose="020B0604020202020204" pitchFamily="34" charset="0"/>
              <a:ea typeface="Times New Roman" panose="02020603050405020304" pitchFamily="18" charset="0"/>
            </a:endParaRPr>
          </a:p>
        </p:txBody>
      </p:sp>
      <p:pic>
        <p:nvPicPr>
          <p:cNvPr id="13" name="Imagine 12">
            <a:extLst>
              <a:ext uri="{FF2B5EF4-FFF2-40B4-BE49-F238E27FC236}">
                <a16:creationId xmlns:a16="http://schemas.microsoft.com/office/drawing/2014/main" id="{EC5FAA52-A102-9272-5754-C91AB4577E21}"/>
              </a:ext>
            </a:extLst>
          </p:cNvPr>
          <p:cNvPicPr>
            <a:picLocks noChangeAspect="1"/>
          </p:cNvPicPr>
          <p:nvPr/>
        </p:nvPicPr>
        <p:blipFill>
          <a:blip r:embed="rId3"/>
          <a:stretch>
            <a:fillRect/>
          </a:stretch>
        </p:blipFill>
        <p:spPr>
          <a:xfrm>
            <a:off x="341982" y="672352"/>
            <a:ext cx="8595829" cy="2330824"/>
          </a:xfrm>
          <a:prstGeom prst="rect">
            <a:avLst/>
          </a:prstGeom>
        </p:spPr>
      </p:pic>
      <p:sp>
        <p:nvSpPr>
          <p:cNvPr id="14" name="CasetăText 13">
            <a:extLst>
              <a:ext uri="{FF2B5EF4-FFF2-40B4-BE49-F238E27FC236}">
                <a16:creationId xmlns:a16="http://schemas.microsoft.com/office/drawing/2014/main" id="{7A63956C-7142-5D25-94C8-5AE83184435E}"/>
              </a:ext>
            </a:extLst>
          </p:cNvPr>
          <p:cNvSpPr txBox="1"/>
          <p:nvPr/>
        </p:nvSpPr>
        <p:spPr>
          <a:xfrm>
            <a:off x="510988" y="2630320"/>
            <a:ext cx="8122023" cy="471604"/>
          </a:xfrm>
          <a:prstGeom prst="rect">
            <a:avLst/>
          </a:prstGeom>
          <a:noFill/>
        </p:spPr>
        <p:txBody>
          <a:bodyPr wrap="square">
            <a:spAutoFit/>
          </a:bodyPr>
          <a:lstStyle/>
          <a:p>
            <a:pPr algn="just">
              <a:lnSpc>
                <a:spcPct val="115000"/>
              </a:lnSpc>
            </a:pPr>
            <a:r>
              <a:rPr lang="ro-RO" sz="1000" dirty="0">
                <a:effectLst/>
                <a:latin typeface="Arial" panose="020B0604020202020204" pitchFamily="34" charset="0"/>
                <a:ea typeface="Times New Roman" panose="02020603050405020304" pitchFamily="18" charset="0"/>
              </a:rPr>
              <a:t>Notă: V = </a:t>
            </a:r>
            <a:r>
              <a:rPr lang="ro-RO" sz="1000" dirty="0" err="1">
                <a:effectLst/>
                <a:latin typeface="Arial" panose="020B0604020202020204" pitchFamily="34" charset="0"/>
                <a:ea typeface="Times New Roman" panose="02020603050405020304" pitchFamily="18" charset="0"/>
              </a:rPr>
              <a:t>Vandeen</a:t>
            </a:r>
            <a:r>
              <a:rPr lang="ro-RO" sz="1000" dirty="0">
                <a:effectLst/>
                <a:latin typeface="Arial" panose="020B0604020202020204" pitchFamily="34" charset="0"/>
                <a:ea typeface="Times New Roman" panose="02020603050405020304" pitchFamily="18" charset="0"/>
              </a:rPr>
              <a:t>, BMC = Blanche du </a:t>
            </a:r>
            <a:r>
              <a:rPr lang="ro-RO" sz="1000" dirty="0" err="1">
                <a:effectLst/>
                <a:latin typeface="Arial" panose="020B0604020202020204" pitchFamily="34" charset="0"/>
                <a:ea typeface="Times New Roman" panose="02020603050405020304" pitchFamily="18" charset="0"/>
              </a:rPr>
              <a:t>Masif</a:t>
            </a:r>
            <a:r>
              <a:rPr lang="ro-RO" sz="1000" dirty="0">
                <a:effectLst/>
                <a:latin typeface="Arial" panose="020B0604020202020204" pitchFamily="34" charset="0"/>
                <a:ea typeface="Times New Roman" panose="02020603050405020304" pitchFamily="18" charset="0"/>
              </a:rPr>
              <a:t> Central,  BC = </a:t>
            </a:r>
            <a:r>
              <a:rPr lang="ro-RO" sz="1000" dirty="0" err="1">
                <a:effectLst/>
                <a:latin typeface="Arial" panose="020B0604020202020204" pitchFamily="34" charset="0"/>
                <a:ea typeface="Times New Roman" panose="02020603050405020304" pitchFamily="18" charset="0"/>
              </a:rPr>
              <a:t>Berrichon</a:t>
            </a:r>
            <a:r>
              <a:rPr lang="ro-RO" sz="1000" dirty="0">
                <a:effectLst/>
                <a:latin typeface="Arial" panose="020B0604020202020204" pitchFamily="34" charset="0"/>
                <a:ea typeface="Times New Roman" panose="02020603050405020304" pitchFamily="18" charset="0"/>
              </a:rPr>
              <a:t> du </a:t>
            </a:r>
            <a:r>
              <a:rPr lang="ro-RO" sz="1000" dirty="0" err="1">
                <a:effectLst/>
                <a:latin typeface="Arial" panose="020B0604020202020204" pitchFamily="34" charset="0"/>
                <a:ea typeface="Times New Roman" panose="02020603050405020304" pitchFamily="18" charset="0"/>
              </a:rPr>
              <a:t>Cher</a:t>
            </a:r>
            <a:r>
              <a:rPr lang="ro-RO" sz="1000" dirty="0">
                <a:effectLst/>
                <a:latin typeface="Arial" panose="020B0604020202020204" pitchFamily="34" charset="0"/>
                <a:ea typeface="Times New Roman" panose="02020603050405020304" pitchFamily="18" charset="0"/>
              </a:rPr>
              <a:t>; Ti=Țigaie ruginie</a:t>
            </a:r>
          </a:p>
          <a:p>
            <a:pPr indent="449580" algn="just">
              <a:lnSpc>
                <a:spcPct val="150000"/>
              </a:lnSpc>
            </a:pPr>
            <a:r>
              <a:rPr lang="ro-RO" sz="1000" baseline="30000" dirty="0" err="1">
                <a:effectLst/>
                <a:latin typeface="Arial" panose="020B0604020202020204" pitchFamily="34" charset="0"/>
                <a:ea typeface="Times New Roman" panose="02020603050405020304" pitchFamily="18" charset="0"/>
              </a:rPr>
              <a:t>a,d</a:t>
            </a:r>
            <a:r>
              <a:rPr lang="ro-RO" sz="1000" dirty="0">
                <a:effectLst/>
                <a:latin typeface="Arial" panose="020B0604020202020204" pitchFamily="34" charset="0"/>
                <a:ea typeface="Times New Roman" panose="02020603050405020304" pitchFamily="18" charset="0"/>
              </a:rPr>
              <a:t> foarte semnificativ P</a:t>
            </a:r>
            <a:r>
              <a:rPr lang="en-US" sz="1000" dirty="0">
                <a:effectLst/>
                <a:latin typeface="Arial" panose="020B0604020202020204" pitchFamily="34" charset="0"/>
                <a:ea typeface="Times New Roman" panose="02020603050405020304" pitchFamily="18" charset="0"/>
              </a:rPr>
              <a:t>&lt;</a:t>
            </a:r>
            <a:r>
              <a:rPr lang="ro-RO" sz="1000" dirty="0">
                <a:effectLst/>
                <a:latin typeface="Arial" panose="020B0604020202020204" pitchFamily="34" charset="0"/>
                <a:ea typeface="Times New Roman" panose="02020603050405020304" pitchFamily="18" charset="0"/>
              </a:rPr>
              <a:t>0.001.</a:t>
            </a:r>
          </a:p>
        </p:txBody>
      </p:sp>
      <p:sp>
        <p:nvSpPr>
          <p:cNvPr id="16" name="CasetăText 15">
            <a:extLst>
              <a:ext uri="{FF2B5EF4-FFF2-40B4-BE49-F238E27FC236}">
                <a16:creationId xmlns:a16="http://schemas.microsoft.com/office/drawing/2014/main" id="{BE4C8D06-AA8F-BF84-63F5-873A6FB16CCD}"/>
              </a:ext>
            </a:extLst>
          </p:cNvPr>
          <p:cNvSpPr txBox="1"/>
          <p:nvPr/>
        </p:nvSpPr>
        <p:spPr>
          <a:xfrm>
            <a:off x="341982" y="3502617"/>
            <a:ext cx="8380675" cy="1200329"/>
          </a:xfrm>
          <a:prstGeom prst="rect">
            <a:avLst/>
          </a:prstGeom>
          <a:noFill/>
        </p:spPr>
        <p:txBody>
          <a:bodyPr wrap="square">
            <a:spAutoFit/>
          </a:bodyPr>
          <a:lstStyle/>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Greutatea la finele acestei faze corespunde cu greutatea la încheierea îngrășării. Din analiza datelor observăm că toate loturile formate au avut valori superioare, depășind cu mult performanța realizată de mieii de rasă curată Țigaie.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43293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BA53117-202B-522F-910C-B6A98ED139A1}"/>
              </a:ext>
            </a:extLst>
          </p:cNvPr>
          <p:cNvSpPr txBox="1"/>
          <p:nvPr/>
        </p:nvSpPr>
        <p:spPr>
          <a:xfrm>
            <a:off x="304800" y="273863"/>
            <a:ext cx="8408894" cy="5909310"/>
          </a:xfrm>
          <a:prstGeom prst="rect">
            <a:avLst/>
          </a:prstGeom>
          <a:noFill/>
        </p:spPr>
        <p:txBody>
          <a:bodyPr wrap="square">
            <a:spAutoFit/>
          </a:bodyPr>
          <a:lstStyle/>
          <a:p>
            <a:pPr indent="449580" algn="just"/>
            <a:r>
              <a:rPr lang="ro-RO" b="1" dirty="0">
                <a:effectLst/>
                <a:latin typeface="Arial" panose="020B0604020202020204" pitchFamily="34" charset="0"/>
                <a:ea typeface="Times New Roman" panose="02020603050405020304" pitchFamily="18" charset="0"/>
                <a:cs typeface="Arial" panose="020B0604020202020204" pitchFamily="34" charset="0"/>
              </a:rPr>
              <a:t>4.1.4. Analiza greutății corporale înregistrată pe durata îngrășării. </a:t>
            </a:r>
            <a:r>
              <a:rPr lang="ro-RO" dirty="0">
                <a:effectLst/>
                <a:latin typeface="Arial" panose="020B0604020202020204" pitchFamily="34" charset="0"/>
                <a:ea typeface="Times New Roman" panose="02020603050405020304" pitchFamily="18" charset="0"/>
                <a:cs typeface="Arial" panose="020B0604020202020204" pitchFamily="34" charset="0"/>
              </a:rPr>
              <a:t>Pe baza modului de reacție a metișilor la tehnologia aplicată pentru testarea aptitudinilor pentru producția de carne finalizarea îngrășării s-a realizat după doar 70 zile, moment în care vârsta medie a fost de 160 zile. Prelucrarea statistică a datelor indică diferențe foarte semnificative (P≤0.001)între </a:t>
            </a:r>
            <a:r>
              <a:rPr lang="ro-RO" dirty="0" err="1">
                <a:effectLst/>
                <a:latin typeface="Arial" panose="020B0604020202020204" pitchFamily="34" charset="0"/>
                <a:ea typeface="Times New Roman" panose="02020603050405020304" pitchFamily="18" charset="0"/>
                <a:cs typeface="Arial" panose="020B0604020202020204" pitchFamily="34" charset="0"/>
              </a:rPr>
              <a:t>performațele</a:t>
            </a:r>
            <a:r>
              <a:rPr lang="ro-RO" dirty="0">
                <a:effectLst/>
                <a:latin typeface="Arial" panose="020B0604020202020204" pitchFamily="34" charset="0"/>
                <a:ea typeface="Times New Roman" panose="02020603050405020304" pitchFamily="18" charset="0"/>
                <a:cs typeface="Arial" panose="020B0604020202020204" pitchFamily="34" charset="0"/>
              </a:rPr>
              <a:t> realizate de mieii metiși și cei de rasă Țigaie.</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Analiza diferențelor dintre loturi indică valori absolute mai mari la loturile metise, aspect datorat îndeosebi precocității raselor paterne. Greutatea corporală vie înregistrată la finele îngrășării indică performanțe superioare cu 26.74% la V x Ti, cu 27.17% la BMC x Ti și cu 21.94 la </a:t>
            </a:r>
            <a:r>
              <a:rPr lang="ro-RO" dirty="0" err="1">
                <a:effectLst/>
                <a:latin typeface="Arial" panose="020B0604020202020204" pitchFamily="34" charset="0"/>
                <a:ea typeface="Times New Roman" panose="02020603050405020304" pitchFamily="18" charset="0"/>
                <a:cs typeface="Arial" panose="020B0604020202020204" pitchFamily="34" charset="0"/>
              </a:rPr>
              <a:t>Bc</a:t>
            </a:r>
            <a:r>
              <a:rPr lang="ro-RO" dirty="0">
                <a:effectLst/>
                <a:latin typeface="Arial" panose="020B0604020202020204" pitchFamily="34" charset="0"/>
                <a:ea typeface="Times New Roman" panose="02020603050405020304" pitchFamily="18" charset="0"/>
                <a:cs typeface="Arial" panose="020B0604020202020204" pitchFamily="34" charset="0"/>
              </a:rPr>
              <a:t> x Ti, aspect ușor de evidențiat din figura 1. Ritmul intens de acumulare a maselor musculare pe durata îngrășării se datorează îndeosebi precocității raselor utilizate la obținerea mieilor metiși.  </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Pentru a evidenția rolul precocității în creșterea performanțelor metișilor pentru producția de carne, datele obținute sunt superioare altor valori citate de literatura de specialitate din țara noastră. </a:t>
            </a:r>
          </a:p>
          <a:p>
            <a:pPr indent="457200" algn="just"/>
            <a:r>
              <a:rPr lang="ro-RO" dirty="0">
                <a:effectLst/>
                <a:latin typeface="Arial" panose="020B0604020202020204" pitchFamily="34" charset="0"/>
                <a:ea typeface="Times New Roman" panose="02020603050405020304" pitchFamily="18" charset="0"/>
                <a:cs typeface="Arial" panose="020B0604020202020204" pitchFamily="34" charset="0"/>
              </a:rPr>
              <a:t>Pentru argumenta acest aspect, în cazul unor studii efectuate de către Pascal C (1997) se arată că greutățile corporale cele mai mari la loturile de metiși, în comparație cu loturile formate din miei de rasă Merinos de Palas, s-au înregistrat la lotul </a:t>
            </a:r>
            <a:r>
              <a:rPr lang="ro-RO" dirty="0" err="1">
                <a:effectLst/>
                <a:latin typeface="Arial" panose="020B0604020202020204" pitchFamily="34" charset="0"/>
                <a:ea typeface="Times New Roman" panose="02020603050405020304" pitchFamily="18" charset="0"/>
                <a:cs typeface="Arial" panose="020B0604020202020204" pitchFamily="34" charset="0"/>
              </a:rPr>
              <a:t>Texel</a:t>
            </a:r>
            <a:r>
              <a:rPr lang="ro-RO" dirty="0">
                <a:effectLst/>
                <a:latin typeface="Arial" panose="020B0604020202020204" pitchFamily="34" charset="0"/>
                <a:ea typeface="Times New Roman" panose="02020603050405020304" pitchFamily="18" charset="0"/>
                <a:cs typeface="Arial" panose="020B0604020202020204" pitchFamily="34" charset="0"/>
              </a:rPr>
              <a:t> x Merinos de Palas, urmat de lotul </a:t>
            </a:r>
            <a:r>
              <a:rPr lang="ro-RO" dirty="0" err="1">
                <a:effectLst/>
                <a:latin typeface="Arial" panose="020B0604020202020204" pitchFamily="34" charset="0"/>
                <a:ea typeface="Times New Roman" panose="02020603050405020304" pitchFamily="18" charset="0"/>
                <a:cs typeface="Arial" panose="020B0604020202020204" pitchFamily="34" charset="0"/>
              </a:rPr>
              <a:t>Ile</a:t>
            </a:r>
            <a:r>
              <a:rPr lang="ro-RO" dirty="0">
                <a:effectLst/>
                <a:latin typeface="Arial" panose="020B0604020202020204" pitchFamily="34" charset="0"/>
                <a:ea typeface="Times New Roman" panose="02020603050405020304" pitchFamily="18" charset="0"/>
                <a:cs typeface="Arial" panose="020B0604020202020204" pitchFamily="34" charset="0"/>
              </a:rPr>
              <a:t> de France x Merinos de Palas, care au realizat sporuri superioare cu 17,27% și respectiv 11,37% față de rasa maternă.</a:t>
            </a:r>
          </a:p>
        </p:txBody>
      </p:sp>
    </p:spTree>
    <p:extLst>
      <p:ext uri="{BB962C8B-B14F-4D97-AF65-F5344CB8AC3E}">
        <p14:creationId xmlns:p14="http://schemas.microsoft.com/office/powerpoint/2010/main" val="3135857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A0F401B-BF27-C91A-43AB-556723711540}"/>
              </a:ext>
            </a:extLst>
          </p:cNvPr>
          <p:cNvSpPr txBox="1"/>
          <p:nvPr/>
        </p:nvSpPr>
        <p:spPr>
          <a:xfrm>
            <a:off x="1171015" y="343599"/>
            <a:ext cx="6801970" cy="631583"/>
          </a:xfrm>
          <a:prstGeom prst="rect">
            <a:avLst/>
          </a:prstGeom>
          <a:noFill/>
        </p:spPr>
        <p:txBody>
          <a:bodyPr wrap="square">
            <a:spAutoFit/>
          </a:bodyPr>
          <a:lstStyle/>
          <a:p>
            <a:pPr algn="ctr">
              <a:lnSpc>
                <a:spcPct val="115000"/>
              </a:lnSpc>
            </a:pPr>
            <a:r>
              <a:rPr lang="ro-RO" sz="1400" b="1" dirty="0">
                <a:effectLst/>
                <a:latin typeface="Arial" panose="020B0604020202020204" pitchFamily="34" charset="0"/>
                <a:ea typeface="Times New Roman" panose="02020603050405020304" pitchFamily="18" charset="0"/>
              </a:rPr>
              <a:t>Tabel 4. Evoluția greutății vii pe întreaga perioadă de îngrășare (kg)</a:t>
            </a:r>
            <a:endParaRPr lang="ro-RO" sz="1400" dirty="0">
              <a:effectLst/>
              <a:latin typeface="Arial" panose="020B0604020202020204" pitchFamily="34" charset="0"/>
              <a:ea typeface="Times New Roman" panose="02020603050405020304" pitchFamily="18" charset="0"/>
            </a:endParaRPr>
          </a:p>
          <a:p>
            <a:pPr algn="ctr">
              <a:lnSpc>
                <a:spcPct val="115000"/>
              </a:lnSpc>
            </a:pPr>
            <a:r>
              <a:rPr lang="ro-RO" sz="1800" b="1" dirty="0">
                <a:effectLst/>
                <a:latin typeface="Arial" panose="020B0604020202020204" pitchFamily="34" charset="0"/>
                <a:ea typeface="Times New Roman" panose="02020603050405020304" pitchFamily="18" charset="0"/>
              </a:rPr>
              <a:t> </a:t>
            </a:r>
            <a:endParaRPr lang="ro-RO" sz="3600" dirty="0">
              <a:effectLst/>
              <a:latin typeface="Arial" panose="020B0604020202020204" pitchFamily="34" charset="0"/>
              <a:ea typeface="Times New Roman" panose="02020603050405020304" pitchFamily="18" charset="0"/>
            </a:endParaRPr>
          </a:p>
        </p:txBody>
      </p:sp>
      <p:pic>
        <p:nvPicPr>
          <p:cNvPr id="11" name="Imagine 10">
            <a:extLst>
              <a:ext uri="{FF2B5EF4-FFF2-40B4-BE49-F238E27FC236}">
                <a16:creationId xmlns:a16="http://schemas.microsoft.com/office/drawing/2014/main" id="{BA5A7C79-1DDB-E47E-E777-C0AD078CB194}"/>
              </a:ext>
            </a:extLst>
          </p:cNvPr>
          <p:cNvPicPr>
            <a:picLocks noChangeAspect="1"/>
          </p:cNvPicPr>
          <p:nvPr/>
        </p:nvPicPr>
        <p:blipFill>
          <a:blip r:embed="rId3"/>
          <a:stretch>
            <a:fillRect/>
          </a:stretch>
        </p:blipFill>
        <p:spPr>
          <a:xfrm>
            <a:off x="347367" y="1041939"/>
            <a:ext cx="8653198" cy="2248108"/>
          </a:xfrm>
          <a:prstGeom prst="rect">
            <a:avLst/>
          </a:prstGeom>
        </p:spPr>
      </p:pic>
      <p:sp>
        <p:nvSpPr>
          <p:cNvPr id="12" name="CasetăText 11">
            <a:extLst>
              <a:ext uri="{FF2B5EF4-FFF2-40B4-BE49-F238E27FC236}">
                <a16:creationId xmlns:a16="http://schemas.microsoft.com/office/drawing/2014/main" id="{FAF35534-4E42-9738-57F4-4E40387BF052}"/>
              </a:ext>
            </a:extLst>
          </p:cNvPr>
          <p:cNvSpPr txBox="1"/>
          <p:nvPr/>
        </p:nvSpPr>
        <p:spPr>
          <a:xfrm>
            <a:off x="347367" y="3193198"/>
            <a:ext cx="8122023" cy="471604"/>
          </a:xfrm>
          <a:prstGeom prst="rect">
            <a:avLst/>
          </a:prstGeom>
          <a:noFill/>
        </p:spPr>
        <p:txBody>
          <a:bodyPr wrap="square">
            <a:spAutoFit/>
          </a:bodyPr>
          <a:lstStyle/>
          <a:p>
            <a:pPr algn="just">
              <a:lnSpc>
                <a:spcPct val="115000"/>
              </a:lnSpc>
            </a:pPr>
            <a:r>
              <a:rPr lang="ro-RO" sz="1000" dirty="0">
                <a:effectLst/>
                <a:latin typeface="Arial" panose="020B0604020202020204" pitchFamily="34" charset="0"/>
                <a:ea typeface="Times New Roman" panose="02020603050405020304" pitchFamily="18" charset="0"/>
              </a:rPr>
              <a:t>Notă: V = </a:t>
            </a:r>
            <a:r>
              <a:rPr lang="ro-RO" sz="1000" dirty="0" err="1">
                <a:effectLst/>
                <a:latin typeface="Arial" panose="020B0604020202020204" pitchFamily="34" charset="0"/>
                <a:ea typeface="Times New Roman" panose="02020603050405020304" pitchFamily="18" charset="0"/>
              </a:rPr>
              <a:t>Vandeen</a:t>
            </a:r>
            <a:r>
              <a:rPr lang="ro-RO" sz="1000" dirty="0">
                <a:effectLst/>
                <a:latin typeface="Arial" panose="020B0604020202020204" pitchFamily="34" charset="0"/>
                <a:ea typeface="Times New Roman" panose="02020603050405020304" pitchFamily="18" charset="0"/>
              </a:rPr>
              <a:t>, BMC = Blanche du </a:t>
            </a:r>
            <a:r>
              <a:rPr lang="ro-RO" sz="1000" dirty="0" err="1">
                <a:effectLst/>
                <a:latin typeface="Arial" panose="020B0604020202020204" pitchFamily="34" charset="0"/>
                <a:ea typeface="Times New Roman" panose="02020603050405020304" pitchFamily="18" charset="0"/>
              </a:rPr>
              <a:t>Masif</a:t>
            </a:r>
            <a:r>
              <a:rPr lang="ro-RO" sz="1000" dirty="0">
                <a:effectLst/>
                <a:latin typeface="Arial" panose="020B0604020202020204" pitchFamily="34" charset="0"/>
                <a:ea typeface="Times New Roman" panose="02020603050405020304" pitchFamily="18" charset="0"/>
              </a:rPr>
              <a:t> Central,  BC = </a:t>
            </a:r>
            <a:r>
              <a:rPr lang="ro-RO" sz="1000" dirty="0" err="1">
                <a:effectLst/>
                <a:latin typeface="Arial" panose="020B0604020202020204" pitchFamily="34" charset="0"/>
                <a:ea typeface="Times New Roman" panose="02020603050405020304" pitchFamily="18" charset="0"/>
              </a:rPr>
              <a:t>Berrichon</a:t>
            </a:r>
            <a:r>
              <a:rPr lang="ro-RO" sz="1000" dirty="0">
                <a:effectLst/>
                <a:latin typeface="Arial" panose="020B0604020202020204" pitchFamily="34" charset="0"/>
                <a:ea typeface="Times New Roman" panose="02020603050405020304" pitchFamily="18" charset="0"/>
              </a:rPr>
              <a:t> du </a:t>
            </a:r>
            <a:r>
              <a:rPr lang="ro-RO" sz="1000" dirty="0" err="1">
                <a:effectLst/>
                <a:latin typeface="Arial" panose="020B0604020202020204" pitchFamily="34" charset="0"/>
                <a:ea typeface="Times New Roman" panose="02020603050405020304" pitchFamily="18" charset="0"/>
              </a:rPr>
              <a:t>Cher</a:t>
            </a:r>
            <a:r>
              <a:rPr lang="ro-RO" sz="1000" dirty="0">
                <a:effectLst/>
                <a:latin typeface="Arial" panose="020B0604020202020204" pitchFamily="34" charset="0"/>
                <a:ea typeface="Times New Roman" panose="02020603050405020304" pitchFamily="18" charset="0"/>
              </a:rPr>
              <a:t>; Ti=Țigaie ruginie</a:t>
            </a:r>
          </a:p>
          <a:p>
            <a:pPr indent="449580" algn="just">
              <a:lnSpc>
                <a:spcPct val="150000"/>
              </a:lnSpc>
            </a:pPr>
            <a:r>
              <a:rPr lang="ro-RO" sz="1000" baseline="30000" dirty="0" err="1">
                <a:effectLst/>
                <a:latin typeface="Arial" panose="020B0604020202020204" pitchFamily="34" charset="0"/>
                <a:ea typeface="Times New Roman" panose="02020603050405020304" pitchFamily="18" charset="0"/>
              </a:rPr>
              <a:t>a,d</a:t>
            </a:r>
            <a:r>
              <a:rPr lang="ro-RO" sz="1000" dirty="0">
                <a:effectLst/>
                <a:latin typeface="Arial" panose="020B0604020202020204" pitchFamily="34" charset="0"/>
                <a:ea typeface="Times New Roman" panose="02020603050405020304" pitchFamily="18" charset="0"/>
              </a:rPr>
              <a:t> foarte semnificativ P</a:t>
            </a:r>
            <a:r>
              <a:rPr lang="en-US" sz="1000" dirty="0">
                <a:effectLst/>
                <a:latin typeface="Arial" panose="020B0604020202020204" pitchFamily="34" charset="0"/>
                <a:ea typeface="Times New Roman" panose="02020603050405020304" pitchFamily="18" charset="0"/>
              </a:rPr>
              <a:t>&lt;</a:t>
            </a:r>
            <a:r>
              <a:rPr lang="ro-RO" sz="1000" dirty="0">
                <a:effectLst/>
                <a:latin typeface="Arial" panose="020B0604020202020204" pitchFamily="34" charset="0"/>
                <a:ea typeface="Times New Roman" panose="02020603050405020304" pitchFamily="18" charset="0"/>
              </a:rPr>
              <a:t>0.001.</a:t>
            </a:r>
          </a:p>
        </p:txBody>
      </p:sp>
      <p:sp>
        <p:nvSpPr>
          <p:cNvPr id="14" name="CasetăText 13">
            <a:extLst>
              <a:ext uri="{FF2B5EF4-FFF2-40B4-BE49-F238E27FC236}">
                <a16:creationId xmlns:a16="http://schemas.microsoft.com/office/drawing/2014/main" id="{C8BD584C-D7BF-14A9-7055-151D97550E61}"/>
              </a:ext>
            </a:extLst>
          </p:cNvPr>
          <p:cNvSpPr txBox="1"/>
          <p:nvPr/>
        </p:nvSpPr>
        <p:spPr>
          <a:xfrm>
            <a:off x="136525" y="3798316"/>
            <a:ext cx="8803341" cy="1477328"/>
          </a:xfrm>
          <a:prstGeom prst="rect">
            <a:avLst/>
          </a:prstGeom>
          <a:noFill/>
        </p:spPr>
        <p:txBody>
          <a:bodyPr wrap="square">
            <a:spAutoFit/>
          </a:bodyPr>
          <a:lstStyle/>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Sporul de creștere acumulat pe durata îngrășări a fost de 12.34 ±0.44 kg la mieii Țigaie. În comparație cu aceste valori lotul metis V x Ti realizează un spor mediu total de creștere de 14.88±0.31 kg, de 15.06±0.51 kg BMC x Ti și un nivel ușor inferior de doar 13.64±0.66 kg la BC x Ti, iar diferențele dintre loturi sunt evidențiate în figura 2.</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76758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ă 1">
            <a:extLst>
              <a:ext uri="{FF2B5EF4-FFF2-40B4-BE49-F238E27FC236}">
                <a16:creationId xmlns:a16="http://schemas.microsoft.com/office/drawing/2014/main" id="{445253C6-669F-D2B0-4EEC-4A153524FF5D}"/>
              </a:ext>
            </a:extLst>
          </p:cNvPr>
          <p:cNvGraphicFramePr/>
          <p:nvPr>
            <p:extLst>
              <p:ext uri="{D42A27DB-BD31-4B8C-83A1-F6EECF244321}">
                <p14:modId xmlns:p14="http://schemas.microsoft.com/office/powerpoint/2010/main" val="808704315"/>
              </p:ext>
            </p:extLst>
          </p:nvPr>
        </p:nvGraphicFramePr>
        <p:xfrm>
          <a:off x="130100" y="263825"/>
          <a:ext cx="4316282" cy="2792058"/>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tăText 3">
            <a:extLst>
              <a:ext uri="{FF2B5EF4-FFF2-40B4-BE49-F238E27FC236}">
                <a16:creationId xmlns:a16="http://schemas.microsoft.com/office/drawing/2014/main" id="{C9D287C0-E027-A3FC-AD26-B0787240711E}"/>
              </a:ext>
            </a:extLst>
          </p:cNvPr>
          <p:cNvSpPr txBox="1"/>
          <p:nvPr/>
        </p:nvSpPr>
        <p:spPr>
          <a:xfrm>
            <a:off x="125618" y="3185217"/>
            <a:ext cx="4576482" cy="553998"/>
          </a:xfrm>
          <a:prstGeom prst="rect">
            <a:avLst/>
          </a:prstGeom>
          <a:noFill/>
        </p:spPr>
        <p:txBody>
          <a:bodyPr wrap="square">
            <a:spAutoFit/>
          </a:bodyPr>
          <a:lstStyle/>
          <a:p>
            <a:pPr indent="449580" algn="just"/>
            <a:r>
              <a:rPr lang="ro-RO" sz="1500" b="1" dirty="0">
                <a:effectLst/>
                <a:latin typeface="Arial" panose="020B0604020202020204" pitchFamily="34" charset="0"/>
                <a:ea typeface="Times New Roman" panose="02020603050405020304" pitchFamily="18" charset="0"/>
                <a:cs typeface="Arial" panose="020B0604020202020204" pitchFamily="34" charset="0"/>
              </a:rPr>
              <a:t>Figura 1</a:t>
            </a:r>
            <a:r>
              <a:rPr lang="ro-RO" sz="1500" dirty="0">
                <a:effectLst/>
                <a:latin typeface="Arial" panose="020B0604020202020204" pitchFamily="34" charset="0"/>
                <a:ea typeface="Times New Roman" panose="02020603050405020304" pitchFamily="18" charset="0"/>
                <a:cs typeface="Arial" panose="020B0604020202020204" pitchFamily="34" charset="0"/>
              </a:rPr>
              <a:t>. Dinamica evoluției greutății corporale pe faze de îngrășare (kg)</a:t>
            </a:r>
          </a:p>
        </p:txBody>
      </p:sp>
      <p:graphicFrame>
        <p:nvGraphicFramePr>
          <p:cNvPr id="5" name="Diagramă 4">
            <a:extLst>
              <a:ext uri="{FF2B5EF4-FFF2-40B4-BE49-F238E27FC236}">
                <a16:creationId xmlns:a16="http://schemas.microsoft.com/office/drawing/2014/main" id="{DB99EB83-0F39-068E-82B3-568C2EDB7E8C}"/>
              </a:ext>
            </a:extLst>
          </p:cNvPr>
          <p:cNvGraphicFramePr/>
          <p:nvPr>
            <p:extLst>
              <p:ext uri="{D42A27DB-BD31-4B8C-83A1-F6EECF244321}">
                <p14:modId xmlns:p14="http://schemas.microsoft.com/office/powerpoint/2010/main" val="1028926849"/>
              </p:ext>
            </p:extLst>
          </p:nvPr>
        </p:nvGraphicFramePr>
        <p:xfrm>
          <a:off x="4446382" y="337632"/>
          <a:ext cx="4572000" cy="2941713"/>
        </p:xfrm>
        <a:graphic>
          <a:graphicData uri="http://schemas.openxmlformats.org/drawingml/2006/chart">
            <c:chart xmlns:c="http://schemas.openxmlformats.org/drawingml/2006/chart" xmlns:r="http://schemas.openxmlformats.org/officeDocument/2006/relationships" r:id="rId3"/>
          </a:graphicData>
        </a:graphic>
      </p:graphicFrame>
      <p:sp>
        <p:nvSpPr>
          <p:cNvPr id="8" name="CasetăText 7">
            <a:extLst>
              <a:ext uri="{FF2B5EF4-FFF2-40B4-BE49-F238E27FC236}">
                <a16:creationId xmlns:a16="http://schemas.microsoft.com/office/drawing/2014/main" id="{25123F03-A99E-619E-42CC-925AA8EF6DFC}"/>
              </a:ext>
            </a:extLst>
          </p:cNvPr>
          <p:cNvSpPr txBox="1"/>
          <p:nvPr/>
        </p:nvSpPr>
        <p:spPr>
          <a:xfrm>
            <a:off x="5069430" y="3167390"/>
            <a:ext cx="4074570" cy="523220"/>
          </a:xfrm>
          <a:prstGeom prst="rect">
            <a:avLst/>
          </a:prstGeom>
          <a:noFill/>
        </p:spPr>
        <p:txBody>
          <a:bodyPr wrap="square">
            <a:spAutoFit/>
          </a:bodyPr>
          <a:lstStyle/>
          <a:p>
            <a:pPr indent="449580" algn="just"/>
            <a:r>
              <a:rPr lang="ro-RO" sz="1400" b="1" dirty="0">
                <a:effectLst/>
                <a:latin typeface="Arial" panose="020B0604020202020204" pitchFamily="34" charset="0"/>
                <a:ea typeface="Times New Roman" panose="02020603050405020304" pitchFamily="18" charset="0"/>
                <a:cs typeface="Arial" panose="020B0604020202020204" pitchFamily="34" charset="0"/>
              </a:rPr>
              <a:t>Figura 2</a:t>
            </a:r>
            <a:r>
              <a:rPr lang="ro-RO" sz="1400" dirty="0">
                <a:effectLst/>
                <a:latin typeface="Arial" panose="020B0604020202020204" pitchFamily="34" charset="0"/>
                <a:ea typeface="Times New Roman" panose="02020603050405020304" pitchFamily="18" charset="0"/>
                <a:cs typeface="Arial" panose="020B0604020202020204" pitchFamily="34" charset="0"/>
              </a:rPr>
              <a:t>. Acumulările de spor mediu de creștere pe fiecare fază de îngrășare (kg)</a:t>
            </a:r>
          </a:p>
        </p:txBody>
      </p:sp>
      <p:sp>
        <p:nvSpPr>
          <p:cNvPr id="10" name="CasetăText 9">
            <a:extLst>
              <a:ext uri="{FF2B5EF4-FFF2-40B4-BE49-F238E27FC236}">
                <a16:creationId xmlns:a16="http://schemas.microsoft.com/office/drawing/2014/main" id="{84E47056-9B95-839E-50FB-1869FA38909A}"/>
              </a:ext>
            </a:extLst>
          </p:cNvPr>
          <p:cNvSpPr txBox="1"/>
          <p:nvPr/>
        </p:nvSpPr>
        <p:spPr>
          <a:xfrm>
            <a:off x="125618" y="3966883"/>
            <a:ext cx="8700135" cy="2031325"/>
          </a:xfrm>
          <a:prstGeom prst="rect">
            <a:avLst/>
          </a:prstGeom>
          <a:noFill/>
        </p:spPr>
        <p:txBody>
          <a:bodyPr wrap="square">
            <a:spAutoFit/>
          </a:bodyPr>
          <a:lstStyle/>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De remarcat ar fi și evoluția greutății corporale a mieilor din rasele Țigaie, care deși este considerată ca fiind semitardivă și cu aptitudini modeste pentru producția de carne, demonstrează încă o dată că atunci când beneficiază de condiții favorabile de îngrășare și de hrănire reacționează pozitiv și înregistrează valori superioare. Între loturile martor și cele metise diferențele de greutate înregistrate la sfârșitul acestei faze au fost distinct semnificative, fiind asigurate statistic pentru P ≤ 0,001.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99178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4C60233-EDC5-121B-B477-C0D1BBF7F678}"/>
              </a:ext>
            </a:extLst>
          </p:cNvPr>
          <p:cNvSpPr txBox="1"/>
          <p:nvPr/>
        </p:nvSpPr>
        <p:spPr>
          <a:xfrm>
            <a:off x="165847" y="1202311"/>
            <a:ext cx="8812306" cy="3970318"/>
          </a:xfrm>
          <a:prstGeom prst="rect">
            <a:avLst/>
          </a:prstGeom>
          <a:noFill/>
        </p:spPr>
        <p:txBody>
          <a:bodyPr wrap="square">
            <a:spAutoFit/>
          </a:bodyPr>
          <a:lstStyle/>
          <a:p>
            <a:pPr indent="449580" algn="just"/>
            <a:r>
              <a:rPr lang="ro-RO" sz="1800" b="1" dirty="0">
                <a:effectLst/>
                <a:latin typeface="Arial" panose="020B0604020202020204" pitchFamily="34" charset="0"/>
                <a:ea typeface="Times New Roman" panose="02020603050405020304" pitchFamily="18" charset="0"/>
                <a:cs typeface="Arial" panose="020B0604020202020204" pitchFamily="34" charset="0"/>
              </a:rPr>
              <a:t>4.2. Evaluarea caracterelor pentru carne la tineretul îngrășat </a:t>
            </a:r>
            <a:r>
              <a:rPr lang="ro-RO" sz="1800" dirty="0">
                <a:effectLst/>
                <a:latin typeface="Arial" panose="020B0604020202020204" pitchFamily="34" charset="0"/>
                <a:ea typeface="Times New Roman" panose="02020603050405020304" pitchFamily="18" charset="0"/>
                <a:cs typeface="Arial" panose="020B0604020202020204" pitchFamily="34" charset="0"/>
              </a:rPr>
              <a:t>a avut rolul d a efectua o analiză obiectivă a modului în care cele trei loturi experimentale exteriorizează aptitudinile specifice acestei producții.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b="1" dirty="0">
                <a:effectLst/>
                <a:latin typeface="Arial" panose="020B0604020202020204" pitchFamily="34" charset="0"/>
                <a:ea typeface="Times New Roman" panose="02020603050405020304" pitchFamily="18" charset="0"/>
                <a:cs typeface="Arial" panose="020B0604020202020204" pitchFamily="34" charset="0"/>
              </a:rPr>
              <a:t>4.2.1. Evaluarea pe animalul viu</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pt-BR" sz="1800" dirty="0">
                <a:effectLst/>
                <a:latin typeface="Arial" panose="020B0604020202020204" pitchFamily="34" charset="0"/>
                <a:ea typeface="Times New Roman" panose="02020603050405020304" pitchFamily="18" charset="0"/>
                <a:cs typeface="Arial" panose="020B0604020202020204" pitchFamily="34" charset="0"/>
              </a:rPr>
              <a:t>Ținând cont de corelația dintre dezvoltarea regiunilor corporale și gradul de acoperire cu mase musculare, aprecierea gradului de îngrășare pe animalul viu constituie o modalitate de estimare a aptitudinilor pentru producția de carne, deosebit de importantă în acțiunile de ameliorare. În comparație cu alte specii, datorită prezenței învelișului pilos, la ovine stabilirea gradului de îngrășare a animalelor vii este mai dificilă, motiv pentru care se impune ca examinarea acestora pentru aptitudinile de carne să se facă pe animalele tunse.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pt-BR" sz="1800" dirty="0">
                <a:effectLst/>
                <a:latin typeface="Arial" panose="020B0604020202020204" pitchFamily="34" charset="0"/>
                <a:ea typeface="Times New Roman" panose="02020603050405020304" pitchFamily="18" charset="0"/>
                <a:cs typeface="Arial" panose="020B0604020202020204" pitchFamily="34" charset="0"/>
              </a:rPr>
              <a:t>	Controlul aptitudinilor pentru producția de carne s-a realizat la finalul îngrășării și s-a bazat pe acordarea unui punctaj în scara de la 1 la 5 a modului în care a fost perceput gradul de dezvolatre a maselor musculare, proieminența acestora și raportul dintre regiunile care prezintă importanța pentru această producție (figura 3).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97272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ine 4">
            <a:extLst>
              <a:ext uri="{FF2B5EF4-FFF2-40B4-BE49-F238E27FC236}">
                <a16:creationId xmlns:a16="http://schemas.microsoft.com/office/drawing/2014/main" id="{28E7B389-7022-A34C-57D9-22D00F955D3C}"/>
              </a:ext>
            </a:extLst>
          </p:cNvPr>
          <p:cNvPicPr>
            <a:picLocks noChangeAspect="1"/>
          </p:cNvPicPr>
          <p:nvPr/>
        </p:nvPicPr>
        <p:blipFill>
          <a:blip r:embed="rId2"/>
          <a:stretch>
            <a:fillRect/>
          </a:stretch>
        </p:blipFill>
        <p:spPr>
          <a:xfrm>
            <a:off x="387030" y="-66850"/>
            <a:ext cx="2044681" cy="3987825"/>
          </a:xfrm>
          <a:prstGeom prst="rect">
            <a:avLst/>
          </a:prstGeom>
        </p:spPr>
      </p:pic>
      <p:pic>
        <p:nvPicPr>
          <p:cNvPr id="6" name="Imagine 5">
            <a:extLst>
              <a:ext uri="{FF2B5EF4-FFF2-40B4-BE49-F238E27FC236}">
                <a16:creationId xmlns:a16="http://schemas.microsoft.com/office/drawing/2014/main" id="{17B4238A-5206-28A5-D983-38D4F9486CBF}"/>
              </a:ext>
            </a:extLst>
          </p:cNvPr>
          <p:cNvPicPr>
            <a:picLocks noChangeAspect="1"/>
          </p:cNvPicPr>
          <p:nvPr/>
        </p:nvPicPr>
        <p:blipFill>
          <a:blip r:embed="rId3"/>
          <a:stretch>
            <a:fillRect/>
          </a:stretch>
        </p:blipFill>
        <p:spPr>
          <a:xfrm>
            <a:off x="2808230" y="-41291"/>
            <a:ext cx="2044681" cy="3911648"/>
          </a:xfrm>
          <a:prstGeom prst="rect">
            <a:avLst/>
          </a:prstGeom>
        </p:spPr>
      </p:pic>
      <p:pic>
        <p:nvPicPr>
          <p:cNvPr id="7" name="Imagine 6">
            <a:extLst>
              <a:ext uri="{FF2B5EF4-FFF2-40B4-BE49-F238E27FC236}">
                <a16:creationId xmlns:a16="http://schemas.microsoft.com/office/drawing/2014/main" id="{0D116422-21D9-0255-225B-BCC457F0FD33}"/>
              </a:ext>
            </a:extLst>
          </p:cNvPr>
          <p:cNvPicPr>
            <a:picLocks noChangeAspect="1"/>
          </p:cNvPicPr>
          <p:nvPr/>
        </p:nvPicPr>
        <p:blipFill>
          <a:blip r:embed="rId4"/>
          <a:stretch>
            <a:fillRect/>
          </a:stretch>
        </p:blipFill>
        <p:spPr>
          <a:xfrm>
            <a:off x="5404263" y="67909"/>
            <a:ext cx="3130137" cy="3853066"/>
          </a:xfrm>
          <a:prstGeom prst="rect">
            <a:avLst/>
          </a:prstGeom>
        </p:spPr>
      </p:pic>
      <p:sp>
        <p:nvSpPr>
          <p:cNvPr id="9" name="CasetăText 8">
            <a:extLst>
              <a:ext uri="{FF2B5EF4-FFF2-40B4-BE49-F238E27FC236}">
                <a16:creationId xmlns:a16="http://schemas.microsoft.com/office/drawing/2014/main" id="{964ABE6E-72DF-5AC5-AC92-D54623DC8130}"/>
              </a:ext>
            </a:extLst>
          </p:cNvPr>
          <p:cNvSpPr txBox="1"/>
          <p:nvPr/>
        </p:nvSpPr>
        <p:spPr>
          <a:xfrm>
            <a:off x="-62754" y="3920975"/>
            <a:ext cx="8220635" cy="983924"/>
          </a:xfrm>
          <a:prstGeom prst="rect">
            <a:avLst/>
          </a:prstGeom>
          <a:noFill/>
        </p:spPr>
        <p:txBody>
          <a:bodyPr wrap="square">
            <a:spAutoFit/>
          </a:bodyPr>
          <a:lstStyle/>
          <a:p>
            <a:pPr algn="ctr">
              <a:lnSpc>
                <a:spcPct val="150000"/>
              </a:lnSpc>
            </a:pPr>
            <a:r>
              <a:rPr lang="pt-BR" sz="1400" b="1" dirty="0">
                <a:effectLst/>
                <a:latin typeface="Arial" panose="020B0604020202020204" pitchFamily="34" charset="0"/>
                <a:ea typeface="Times New Roman" panose="02020603050405020304" pitchFamily="18" charset="0"/>
              </a:rPr>
              <a:t>Figura 3.</a:t>
            </a:r>
            <a:r>
              <a:rPr lang="pt-BR" sz="1400" dirty="0">
                <a:effectLst/>
                <a:latin typeface="Arial" panose="020B0604020202020204" pitchFamily="34" charset="0"/>
                <a:ea typeface="Times New Roman" panose="02020603050405020304" pitchFamily="18" charset="0"/>
              </a:rPr>
              <a:t> Palparea și aprecierea apt</a:t>
            </a:r>
            <a:r>
              <a:rPr lang="ro-RO" sz="1400" dirty="0">
                <a:effectLst/>
                <a:latin typeface="Arial" panose="020B0604020202020204" pitchFamily="34" charset="0"/>
                <a:ea typeface="Times New Roman" panose="02020603050405020304" pitchFamily="18" charset="0"/>
              </a:rPr>
              <a:t>i</a:t>
            </a:r>
            <a:r>
              <a:rPr lang="pt-BR" sz="1400" dirty="0">
                <a:effectLst/>
                <a:latin typeface="Arial" panose="020B0604020202020204" pitchFamily="34" charset="0"/>
                <a:ea typeface="Times New Roman" panose="02020603050405020304" pitchFamily="18" charset="0"/>
              </a:rPr>
              <a:t>tudinilor pentru producția de carne pe animalul viu</a:t>
            </a:r>
            <a:endParaRPr lang="ro-RO" sz="1400" dirty="0">
              <a:effectLst/>
              <a:latin typeface="Arial" panose="020B0604020202020204" pitchFamily="34" charset="0"/>
              <a:ea typeface="Times New Roman" panose="02020603050405020304" pitchFamily="18" charset="0"/>
            </a:endParaRPr>
          </a:p>
          <a:p>
            <a:pPr algn="just">
              <a:lnSpc>
                <a:spcPct val="150000"/>
              </a:lnSpc>
            </a:pPr>
            <a:r>
              <a:rPr lang="pt-BR" sz="2800" dirty="0">
                <a:effectLst/>
                <a:latin typeface="Times New Roman" panose="02020603050405020304" pitchFamily="18" charset="0"/>
                <a:ea typeface="Times New Roman" panose="02020603050405020304" pitchFamily="18" charset="0"/>
              </a:rPr>
              <a:t> </a:t>
            </a:r>
            <a:endParaRPr lang="ro-RO" sz="3600" dirty="0">
              <a:effectLst/>
              <a:latin typeface="Arial" panose="020B0604020202020204" pitchFamily="34" charset="0"/>
              <a:ea typeface="Times New Roman" panose="02020603050405020304" pitchFamily="18" charset="0"/>
            </a:endParaRPr>
          </a:p>
        </p:txBody>
      </p:sp>
      <p:sp>
        <p:nvSpPr>
          <p:cNvPr id="11" name="CasetăText 10">
            <a:extLst>
              <a:ext uri="{FF2B5EF4-FFF2-40B4-BE49-F238E27FC236}">
                <a16:creationId xmlns:a16="http://schemas.microsoft.com/office/drawing/2014/main" id="{54DF071E-2764-EEA6-EF53-48327C4CC4C3}"/>
              </a:ext>
            </a:extLst>
          </p:cNvPr>
          <p:cNvSpPr txBox="1"/>
          <p:nvPr/>
        </p:nvSpPr>
        <p:spPr>
          <a:xfrm>
            <a:off x="149056" y="4412937"/>
            <a:ext cx="8845887" cy="1754326"/>
          </a:xfrm>
          <a:prstGeom prst="rect">
            <a:avLst/>
          </a:prstGeom>
          <a:noFill/>
        </p:spPr>
        <p:txBody>
          <a:bodyPr wrap="square">
            <a:spAutoFit/>
          </a:bodyPr>
          <a:lstStyle/>
          <a:p>
            <a:pPr indent="449580" algn="just"/>
            <a:r>
              <a:rPr lang="pt-BR" sz="1800" dirty="0">
                <a:effectLst/>
                <a:latin typeface="Arial" panose="020B0604020202020204" pitchFamily="34" charset="0"/>
                <a:ea typeface="Times New Roman" panose="02020603050405020304" pitchFamily="18" charset="0"/>
                <a:cs typeface="Arial" panose="020B0604020202020204" pitchFamily="34" charset="0"/>
              </a:rPr>
              <a:t>Pe durata îngășării s-a încercat să se evidențieze gradul de dezvoltare a maselor musculare de la nivelul principalelor regiuni anatomice care se asociază cu o proporție însemnată a maselor musculare. </a:t>
            </a:r>
            <a:r>
              <a:rPr lang="ro-RO" sz="1800" dirty="0">
                <a:effectLst/>
                <a:latin typeface="Arial" panose="020B0604020202020204" pitchFamily="34" charset="0"/>
                <a:ea typeface="Times New Roman" panose="02020603050405020304" pitchFamily="18" charset="0"/>
                <a:cs typeface="Arial" panose="020B0604020202020204" pitchFamily="34" charset="0"/>
              </a:rPr>
              <a:t>Faptul că la cele trei loturi formate din miei metiși punctajul atribuit la palpare depășește 20 puncte sugerează că aceștia au avut un mod mai expresiv de evidențiere prin palpare a maselor musculare situate în părți esențiale (tabel 5).</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80047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8A2ED0D-C19C-79F7-8722-5D71C5D1E654}"/>
              </a:ext>
            </a:extLst>
          </p:cNvPr>
          <p:cNvSpPr txBox="1"/>
          <p:nvPr/>
        </p:nvSpPr>
        <p:spPr>
          <a:xfrm>
            <a:off x="1185582" y="110830"/>
            <a:ext cx="6237194" cy="375552"/>
          </a:xfrm>
          <a:prstGeom prst="rect">
            <a:avLst/>
          </a:prstGeom>
          <a:noFill/>
        </p:spPr>
        <p:txBody>
          <a:bodyPr wrap="square">
            <a:spAutoFit/>
          </a:bodyPr>
          <a:lstStyle/>
          <a:p>
            <a:pPr algn="ctr">
              <a:lnSpc>
                <a:spcPct val="150000"/>
              </a:lnSpc>
            </a:pPr>
            <a:r>
              <a:rPr lang="ro-RO" sz="1400" b="1" dirty="0">
                <a:effectLst/>
                <a:latin typeface="Arial" panose="020B0604020202020204" pitchFamily="34" charset="0"/>
                <a:ea typeface="Times New Roman" panose="02020603050405020304" pitchFamily="18" charset="0"/>
              </a:rPr>
              <a:t>Tabel 5. Evaluarea gradului de îngrășare pe animalul viu (puncte)</a:t>
            </a:r>
            <a:endParaRPr lang="ro-RO" sz="1400" dirty="0">
              <a:effectLst/>
              <a:latin typeface="Arial" panose="020B0604020202020204" pitchFamily="34" charset="0"/>
              <a:ea typeface="Times New Roman" panose="02020603050405020304" pitchFamily="18" charset="0"/>
            </a:endParaRPr>
          </a:p>
        </p:txBody>
      </p:sp>
      <p:pic>
        <p:nvPicPr>
          <p:cNvPr id="4" name="Imagine 3">
            <a:extLst>
              <a:ext uri="{FF2B5EF4-FFF2-40B4-BE49-F238E27FC236}">
                <a16:creationId xmlns:a16="http://schemas.microsoft.com/office/drawing/2014/main" id="{9C82BE36-446B-578D-07B2-A4E06A72F6FA}"/>
              </a:ext>
            </a:extLst>
          </p:cNvPr>
          <p:cNvPicPr>
            <a:picLocks noChangeAspect="1"/>
          </p:cNvPicPr>
          <p:nvPr/>
        </p:nvPicPr>
        <p:blipFill>
          <a:blip r:embed="rId2"/>
          <a:stretch>
            <a:fillRect/>
          </a:stretch>
        </p:blipFill>
        <p:spPr>
          <a:xfrm>
            <a:off x="135271" y="813835"/>
            <a:ext cx="8873458" cy="4860824"/>
          </a:xfrm>
          <a:prstGeom prst="rect">
            <a:avLst/>
          </a:prstGeom>
        </p:spPr>
      </p:pic>
    </p:spTree>
    <p:extLst>
      <p:ext uri="{BB962C8B-B14F-4D97-AF65-F5344CB8AC3E}">
        <p14:creationId xmlns:p14="http://schemas.microsoft.com/office/powerpoint/2010/main" val="182282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886395E-A4B9-9005-D395-C36B723FF72C}"/>
              </a:ext>
            </a:extLst>
          </p:cNvPr>
          <p:cNvSpPr txBox="1"/>
          <p:nvPr/>
        </p:nvSpPr>
        <p:spPr>
          <a:xfrm>
            <a:off x="103094" y="731464"/>
            <a:ext cx="8937812" cy="4801314"/>
          </a:xfrm>
          <a:prstGeom prst="rect">
            <a:avLst/>
          </a:prstGeom>
          <a:noFill/>
        </p:spPr>
        <p:txBody>
          <a:bodyPr wrap="square">
            <a:spAutoFit/>
          </a:bodyPr>
          <a:lstStyle/>
          <a:p>
            <a:pPr algn="just"/>
            <a:r>
              <a:rPr lang="ro-RO" sz="1800" dirty="0">
                <a:effectLst/>
                <a:latin typeface="Arial" panose="020B0604020202020204" pitchFamily="34" charset="0"/>
                <a:ea typeface="Times New Roman" panose="02020603050405020304" pitchFamily="18" charset="0"/>
                <a:cs typeface="Arial" panose="020B0604020202020204" pitchFamily="34" charset="0"/>
              </a:rPr>
              <a:t>	Pe baza punctajului total obținut la evaluarea efectuată la finalul îngrășării mieilor de rasă Țigaie se poate preciza că în toate punctele esențiale se simte la palpare un grad mai slab al dezvoltării maselor musculare, îndeosebi la jigou și la spată unde maximul atribuit a fost de doar două puncte. </a:t>
            </a:r>
          </a:p>
          <a:p>
            <a:pPr algn="just"/>
            <a:r>
              <a:rPr lang="ro-RO" dirty="0">
                <a:latin typeface="Arial" panose="020B0604020202020204" pitchFamily="34" charset="0"/>
                <a:ea typeface="Times New Roman" panose="02020603050405020304" pitchFamily="18" charset="0"/>
                <a:cs typeface="Arial" panose="020B0604020202020204" pitchFamily="34" charset="0"/>
              </a:rPr>
              <a:t>	</a:t>
            </a:r>
            <a:r>
              <a:rPr lang="ro-RO" sz="1800" dirty="0">
                <a:effectLst/>
                <a:latin typeface="Arial" panose="020B0604020202020204" pitchFamily="34" charset="0"/>
                <a:ea typeface="Times New Roman" panose="02020603050405020304" pitchFamily="18" charset="0"/>
                <a:cs typeface="Arial" panose="020B0604020202020204" pitchFamily="34" charset="0"/>
              </a:rPr>
              <a:t>Comparativ cu loturile formate de metiși la aprecierea gradului de îngrășare pe animalul viu la Țigaie se obține un punctaj mai mic cu 40.90% față de V x Ti, cu 45.83% BMC x Ti și cu 31.58% față de punctajul obținut la evaluarea mieilor BC x Ti.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b="1" dirty="0">
                <a:effectLst/>
                <a:latin typeface="Arial" panose="020B0604020202020204" pitchFamily="34" charset="0"/>
                <a:ea typeface="Times New Roman" panose="02020603050405020304" pitchFamily="18" charset="0"/>
                <a:cs typeface="Arial" panose="020B0604020202020204" pitchFamily="34" charset="0"/>
              </a:rPr>
              <a:t>4.2.2. Evaluarea pe animalul sacrificat. </a:t>
            </a:r>
            <a:r>
              <a:rPr lang="it-IT" sz="1800" dirty="0">
                <a:effectLst/>
                <a:latin typeface="Arial" panose="020B0604020202020204" pitchFamily="34" charset="0"/>
                <a:ea typeface="Times New Roman" panose="02020603050405020304" pitchFamily="18" charset="0"/>
                <a:cs typeface="Arial" panose="020B0604020202020204" pitchFamily="34" charset="0"/>
              </a:rPr>
              <a:t>Pe animalul sacrificat se fac cele mai concludente aprecieri privitoare la controlul aptitudinilor pentru producția de carne. Este cea mai completă și corectă apreciere a gradului de îngrășare, deoarece toate observațiile și determinările se fac pe baza analizei carcaselor rezultate în urma sacrificării animalelor. </a:t>
            </a:r>
            <a:r>
              <a:rPr lang="pt-BR" sz="1800" dirty="0">
                <a:effectLst/>
                <a:latin typeface="Arial" panose="020B0604020202020204" pitchFamily="34" charset="0"/>
                <a:ea typeface="Times New Roman" panose="02020603050405020304" pitchFamily="18" charset="0"/>
                <a:cs typeface="Arial" panose="020B0604020202020204" pitchFamily="34" charset="0"/>
              </a:rPr>
              <a:t>aprecierea organoleptică a carcasei și prezintă avantajul că nu afectează integritatea acesteia, iar în condiții de examinare corectă constituie un indiciu valoros în munca de selecție. </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dirty="0">
                <a:latin typeface="Arial" panose="020B0604020202020204" pitchFamily="34" charset="0"/>
                <a:ea typeface="Times New Roman" panose="02020603050405020304" pitchFamily="18" charset="0"/>
                <a:cs typeface="Arial" panose="020B0604020202020204" pitchFamily="34" charset="0"/>
              </a:rPr>
              <a:t>	</a:t>
            </a:r>
            <a:r>
              <a:rPr lang="pt-BR" sz="1800" dirty="0">
                <a:effectLst/>
                <a:latin typeface="Arial" panose="020B0604020202020204" pitchFamily="34" charset="0"/>
                <a:ea typeface="Times New Roman" panose="02020603050405020304" pitchFamily="18" charset="0"/>
                <a:cs typeface="Arial" panose="020B0604020202020204" pitchFamily="34" charset="0"/>
              </a:rPr>
              <a:t>Criteriile care stau la baza aprecierii gradului îngrășare pe animalul sacrificat sunt multiple, iar aplicarea unuia sau a altuia ține de scop și de destinația în care se vor utiliza informațiile respective.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94253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29B53529-8389-117C-D7BA-60E61C3B1BC2}"/>
              </a:ext>
            </a:extLst>
          </p:cNvPr>
          <p:cNvPicPr>
            <a:picLocks noChangeAspect="1"/>
          </p:cNvPicPr>
          <p:nvPr/>
        </p:nvPicPr>
        <p:blipFill>
          <a:blip r:embed="rId2" cstate="print"/>
          <a:srcRect/>
          <a:stretch>
            <a:fillRect/>
          </a:stretch>
        </p:blipFill>
        <p:spPr bwMode="auto">
          <a:xfrm>
            <a:off x="1712801" y="127990"/>
            <a:ext cx="1678305" cy="3721735"/>
          </a:xfrm>
          <a:prstGeom prst="rect">
            <a:avLst/>
          </a:prstGeom>
          <a:noFill/>
        </p:spPr>
      </p:pic>
      <p:pic>
        <p:nvPicPr>
          <p:cNvPr id="3" name="Imagine 2">
            <a:extLst>
              <a:ext uri="{FF2B5EF4-FFF2-40B4-BE49-F238E27FC236}">
                <a16:creationId xmlns:a16="http://schemas.microsoft.com/office/drawing/2014/main" id="{EAD384E6-CEB6-A841-06CB-D6D1EC58BF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908"/>
          <a:stretch/>
        </p:blipFill>
        <p:spPr bwMode="auto">
          <a:xfrm>
            <a:off x="3855364" y="127990"/>
            <a:ext cx="3100705" cy="3715385"/>
          </a:xfrm>
          <a:prstGeom prst="rect">
            <a:avLst/>
          </a:prstGeom>
          <a:noFill/>
          <a:ln>
            <a:noFill/>
          </a:ln>
          <a:extLst>
            <a:ext uri="{53640926-AAD7-44D8-BBD7-CCE9431645EC}">
              <a14:shadowObscured xmlns:a14="http://schemas.microsoft.com/office/drawing/2010/main"/>
            </a:ext>
          </a:extLst>
        </p:spPr>
      </p:pic>
      <p:sp>
        <p:nvSpPr>
          <p:cNvPr id="5" name="CasetăText 4">
            <a:extLst>
              <a:ext uri="{FF2B5EF4-FFF2-40B4-BE49-F238E27FC236}">
                <a16:creationId xmlns:a16="http://schemas.microsoft.com/office/drawing/2014/main" id="{A7D631B7-AA55-F35E-CA0F-285754672401}"/>
              </a:ext>
            </a:extLst>
          </p:cNvPr>
          <p:cNvSpPr txBox="1"/>
          <p:nvPr/>
        </p:nvSpPr>
        <p:spPr>
          <a:xfrm>
            <a:off x="394445" y="3919269"/>
            <a:ext cx="7853083" cy="307777"/>
          </a:xfrm>
          <a:prstGeom prst="rect">
            <a:avLst/>
          </a:prstGeom>
          <a:noFill/>
        </p:spPr>
        <p:txBody>
          <a:bodyPr wrap="square">
            <a:spAutoFit/>
          </a:bodyPr>
          <a:lstStyle/>
          <a:p>
            <a:pPr indent="449580" algn="just"/>
            <a:r>
              <a:rPr lang="pt-BR" sz="1400" b="1" dirty="0">
                <a:effectLst/>
                <a:latin typeface="Arial" panose="020B0604020202020204" pitchFamily="34" charset="0"/>
                <a:ea typeface="Times New Roman" panose="02020603050405020304" pitchFamily="18" charset="0"/>
              </a:rPr>
              <a:t>Figura 4. Carcase de Țigaie și metișii acestia cu berbeci din rase franceze de carne</a:t>
            </a:r>
            <a:endParaRPr lang="ro-RO" sz="1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05874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8CF67DE-F6F4-EFAC-8307-180B49E32A49}"/>
              </a:ext>
            </a:extLst>
          </p:cNvPr>
          <p:cNvSpPr txBox="1"/>
          <p:nvPr/>
        </p:nvSpPr>
        <p:spPr>
          <a:xfrm>
            <a:off x="385482" y="659746"/>
            <a:ext cx="8373035" cy="5078313"/>
          </a:xfrm>
          <a:prstGeom prst="rect">
            <a:avLst/>
          </a:prstGeom>
          <a:noFill/>
        </p:spPr>
        <p:txBody>
          <a:bodyPr wrap="square">
            <a:spAutoFit/>
          </a:bodyPr>
          <a:lstStyle/>
          <a:p>
            <a:pPr indent="449580" algn="just"/>
            <a:r>
              <a:rPr lang="ro-RO" sz="1800" b="1" dirty="0">
                <a:effectLst/>
                <a:latin typeface="Arial" panose="020B0604020202020204" pitchFamily="34" charset="0"/>
                <a:ea typeface="Times New Roman" panose="02020603050405020304" pitchFamily="18" charset="0"/>
                <a:cs typeface="Arial" panose="020B0604020202020204" pitchFamily="34" charset="0"/>
              </a:rPr>
              <a:t>4.2.2.1. Aprecierea gradului de îngrășare după conformația carcasei</a:t>
            </a:r>
            <a:r>
              <a:rPr lang="ro-RO" sz="1800" dirty="0">
                <a:effectLst/>
                <a:latin typeface="Arial" panose="020B0604020202020204" pitchFamily="34" charset="0"/>
                <a:ea typeface="Times New Roman" panose="02020603050405020304" pitchFamily="18" charset="0"/>
                <a:cs typeface="Arial" panose="020B0604020202020204" pitchFamily="34" charset="0"/>
              </a:rPr>
              <a:t>. Pe baza carcaselor rezultate din sacrificările de control se constată diferențe între conformația și stadiul de îngrășare a tineretului ovin. Analiza care s-a efectuat pentru aprecierea conformației scoate în evidență potențialul mai bun a celor trei grupe de metiși. </a:t>
            </a: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Pe baza rezultatelor obținute încadrarea pe clase de calitate în conformitate cu cerințele Uniunii Europene confirmă aptitudini mai bune la metișii rezultată din încrucișarea cu Blanche du </a:t>
            </a:r>
            <a:r>
              <a:rPr lang="ro-RO" sz="1800" dirty="0" err="1">
                <a:effectLst/>
                <a:latin typeface="Arial" panose="020B0604020202020204" pitchFamily="34" charset="0"/>
                <a:ea typeface="Times New Roman" panose="02020603050405020304" pitchFamily="18" charset="0"/>
                <a:cs typeface="Arial" panose="020B0604020202020204" pitchFamily="34" charset="0"/>
              </a:rPr>
              <a:t>Masiff</a:t>
            </a:r>
            <a:r>
              <a:rPr lang="ro-RO" sz="1800" dirty="0">
                <a:effectLst/>
                <a:latin typeface="Arial" panose="020B0604020202020204" pitchFamily="34" charset="0"/>
                <a:ea typeface="Times New Roman" panose="02020603050405020304" pitchFamily="18" charset="0"/>
                <a:cs typeface="Arial" panose="020B0604020202020204" pitchFamily="34" charset="0"/>
              </a:rPr>
              <a:t> Central. Din totalul carcaselor evaluate se constată că 69.68% îndeplinesc cerințele de încadrare în clasa E, iar diferența de 30.32% au fost încadrate în proporții egale în clasele U și R. </a:t>
            </a: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Acest lucru s-a datorat faptului că aceste carcase erau mai largi, masele musculare erau ușor de evidențiat iar profilul convex era prezent și ușor de sesizat.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1800" dirty="0">
                <a:effectLst/>
                <a:latin typeface="Arial" panose="020B0604020202020204" pitchFamily="34" charset="0"/>
                <a:ea typeface="Times New Roman" panose="02020603050405020304" pitchFamily="18" charset="0"/>
                <a:cs typeface="Arial" panose="020B0604020202020204" pitchFamily="34" charset="0"/>
              </a:rPr>
              <a:t>	Carcasele obținute din sacrificarea mieilor îngrășați V x TI au îndeplinit cerințele de încadrare în clasele E în proporție de 33.33% iar cele de miei metiși BC x Ti doar într-o proporție de 15.16%. Faptul că între loturi există diferențe la aprecierea conformației carcasei denotă faptul că la anumite grupe de metiși se înregistrează anumite abateri față de nivelul solicitat pentru clasa E.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50330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2021B25-643E-915A-CAB0-34F9891F92C0}"/>
              </a:ext>
            </a:extLst>
          </p:cNvPr>
          <p:cNvSpPr txBox="1"/>
          <p:nvPr/>
        </p:nvSpPr>
        <p:spPr>
          <a:xfrm>
            <a:off x="737345" y="58271"/>
            <a:ext cx="6577853" cy="375552"/>
          </a:xfrm>
          <a:prstGeom prst="rect">
            <a:avLst/>
          </a:prstGeom>
          <a:noFill/>
        </p:spPr>
        <p:txBody>
          <a:bodyPr wrap="square">
            <a:spAutoFit/>
          </a:bodyPr>
          <a:lstStyle/>
          <a:p>
            <a:pPr indent="449580" algn="ctr">
              <a:lnSpc>
                <a:spcPct val="150000"/>
              </a:lnSpc>
            </a:pPr>
            <a:r>
              <a:rPr lang="ro-RO" sz="1400" b="1" dirty="0">
                <a:effectLst/>
                <a:latin typeface="Arial" panose="020B0604020202020204" pitchFamily="34" charset="0"/>
                <a:ea typeface="Times New Roman" panose="02020603050405020304" pitchFamily="18" charset="0"/>
              </a:rPr>
              <a:t>Tabel 6. </a:t>
            </a:r>
            <a:r>
              <a:rPr lang="ro-RO" sz="1400" dirty="0">
                <a:effectLst/>
                <a:latin typeface="Arial" panose="020B0604020202020204" pitchFamily="34" charset="0"/>
                <a:ea typeface="Times New Roman" panose="02020603050405020304" pitchFamily="18" charset="0"/>
              </a:rPr>
              <a:t> Clasificarea carcaselor în conformitate cu standardul din U.E.</a:t>
            </a:r>
          </a:p>
        </p:txBody>
      </p:sp>
      <p:pic>
        <p:nvPicPr>
          <p:cNvPr id="5" name="Imagine 4">
            <a:extLst>
              <a:ext uri="{FF2B5EF4-FFF2-40B4-BE49-F238E27FC236}">
                <a16:creationId xmlns:a16="http://schemas.microsoft.com/office/drawing/2014/main" id="{DE5C3944-6FB4-A4A2-4002-BD6D3D6F7E31}"/>
              </a:ext>
            </a:extLst>
          </p:cNvPr>
          <p:cNvPicPr>
            <a:picLocks noChangeAspect="1"/>
          </p:cNvPicPr>
          <p:nvPr/>
        </p:nvPicPr>
        <p:blipFill>
          <a:blip r:embed="rId2"/>
          <a:stretch>
            <a:fillRect/>
          </a:stretch>
        </p:blipFill>
        <p:spPr>
          <a:xfrm>
            <a:off x="324968" y="697586"/>
            <a:ext cx="8110820" cy="5462828"/>
          </a:xfrm>
          <a:prstGeom prst="rect">
            <a:avLst/>
          </a:prstGeom>
        </p:spPr>
      </p:pic>
    </p:spTree>
    <p:extLst>
      <p:ext uri="{BB962C8B-B14F-4D97-AF65-F5344CB8AC3E}">
        <p14:creationId xmlns:p14="http://schemas.microsoft.com/office/powerpoint/2010/main" val="1295908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E233FF9-4C07-ACF9-5313-34967AC279E9}"/>
              </a:ext>
            </a:extLst>
          </p:cNvPr>
          <p:cNvSpPr txBox="1"/>
          <p:nvPr/>
        </p:nvSpPr>
        <p:spPr>
          <a:xfrm>
            <a:off x="0" y="122665"/>
            <a:ext cx="9144000" cy="6278642"/>
          </a:xfrm>
          <a:prstGeom prst="rect">
            <a:avLst/>
          </a:prstGeom>
          <a:noFill/>
        </p:spPr>
        <p:txBody>
          <a:bodyPr wrap="square">
            <a:spAutoFit/>
          </a:bodyPr>
          <a:lstStyle/>
          <a:p>
            <a:pPr indent="449580" algn="just"/>
            <a:r>
              <a:rPr lang="ro-RO" sz="1800" b="1" dirty="0">
                <a:effectLst/>
                <a:latin typeface="Arial" panose="020B0604020202020204" pitchFamily="34" charset="0"/>
                <a:ea typeface="Times New Roman" panose="02020603050405020304" pitchFamily="18" charset="0"/>
                <a:cs typeface="Arial" panose="020B0604020202020204" pitchFamily="34" charset="0"/>
              </a:rPr>
              <a:t>4.2.2.2. Aprecierea după gradul de îngrășare și după prezența stratului adipos </a:t>
            </a:r>
            <a:r>
              <a:rPr lang="ro-RO" sz="1800" dirty="0">
                <a:effectLst/>
                <a:latin typeface="Arial" panose="020B0604020202020204" pitchFamily="34" charset="0"/>
                <a:ea typeface="Times New Roman" panose="02020603050405020304" pitchFamily="18" charset="0"/>
                <a:cs typeface="Arial" panose="020B0604020202020204" pitchFamily="34" charset="0"/>
              </a:rPr>
              <a:t>scoate unele diferențe între loturi. Astfel, dacă la Țigaie 83.33% dintre carcase prezentau cerințele de încadrare în clasele 3 și 4 la loturile de metiși au fost încadrați în aceste clase de calitate 75% la V x Ti și BMC x Ti și 87.50% la BMC x TI. Interesant este faptul că la lotul obținut cu berbeci </a:t>
            </a:r>
            <a:r>
              <a:rPr lang="ro-RO" sz="1800" dirty="0" err="1">
                <a:effectLst/>
                <a:latin typeface="Arial" panose="020B0604020202020204" pitchFamily="34" charset="0"/>
                <a:ea typeface="Times New Roman" panose="02020603050405020304" pitchFamily="18" charset="0"/>
                <a:cs typeface="Arial" panose="020B0604020202020204" pitchFamily="34" charset="0"/>
              </a:rPr>
              <a:t>Vandeen</a:t>
            </a:r>
            <a:r>
              <a:rPr lang="ro-RO" sz="1800" dirty="0">
                <a:effectLst/>
                <a:latin typeface="Arial" panose="020B0604020202020204" pitchFamily="34" charset="0"/>
                <a:ea typeface="Times New Roman" panose="02020603050405020304" pitchFamily="18" charset="0"/>
                <a:cs typeface="Arial" panose="020B0604020202020204" pitchFamily="34" charset="0"/>
              </a:rPr>
              <a:t> datorită constatării unei dispersii mai uniforme a stratului de seu 25% au îndeplinit cerințele de încadrare în clasa de calitate 5. La loturile BMC x Ti și la </a:t>
            </a:r>
            <a:r>
              <a:rPr lang="ro-RO" sz="1800" dirty="0" err="1">
                <a:effectLst/>
                <a:latin typeface="Arial" panose="020B0604020202020204" pitchFamily="34" charset="0"/>
                <a:ea typeface="Times New Roman" panose="02020603050405020304" pitchFamily="18" charset="0"/>
                <a:cs typeface="Arial" panose="020B0604020202020204" pitchFamily="34" charset="0"/>
              </a:rPr>
              <a:t>Bc</a:t>
            </a:r>
            <a:r>
              <a:rPr lang="ro-RO" sz="1800" dirty="0">
                <a:effectLst/>
                <a:latin typeface="Arial" panose="020B0604020202020204" pitchFamily="34" charset="0"/>
                <a:ea typeface="Times New Roman" panose="02020603050405020304" pitchFamily="18" charset="0"/>
                <a:cs typeface="Arial" panose="020B0604020202020204" pitchFamily="34" charset="0"/>
              </a:rPr>
              <a:t> x Ti carcasele prezentau aglomerări mai reduse de seu în zona </a:t>
            </a:r>
            <a:r>
              <a:rPr lang="ro-RO" sz="1800" dirty="0" err="1">
                <a:effectLst/>
                <a:latin typeface="Arial" panose="020B0604020202020204" pitchFamily="34" charset="0"/>
                <a:ea typeface="Times New Roman" panose="02020603050405020304" pitchFamily="18" charset="0"/>
                <a:cs typeface="Arial" panose="020B0604020202020204" pitchFamily="34" charset="0"/>
              </a:rPr>
              <a:t>perirenală</a:t>
            </a:r>
            <a:r>
              <a:rPr lang="ro-RO" sz="1800" dirty="0">
                <a:effectLst/>
                <a:latin typeface="Arial" panose="020B0604020202020204" pitchFamily="34" charset="0"/>
                <a:ea typeface="Times New Roman" panose="02020603050405020304" pitchFamily="18" charset="0"/>
                <a:cs typeface="Arial" panose="020B0604020202020204" pitchFamily="34" charset="0"/>
              </a:rPr>
              <a:t> și în zona mediană și a trenului posterior, acest fapt a făcut ca doar o proporție de12.5% să corespundă cerințelor de încadrare în clasa 5. </a:t>
            </a:r>
          </a:p>
          <a:p>
            <a:pPr indent="449580" algn="just"/>
            <a:r>
              <a:rPr lang="ro-RO" sz="1800" b="1" dirty="0">
                <a:effectLst/>
                <a:latin typeface="Arial" panose="020B0604020202020204" pitchFamily="34" charset="0"/>
                <a:ea typeface="Times New Roman" panose="02020603050405020304" pitchFamily="18" charset="0"/>
                <a:cs typeface="Arial" panose="020B0604020202020204" pitchFamily="34" charset="0"/>
              </a:rPr>
              <a:t>4.2.2.3. Aprecierea gradului de îngrășare după dimensiunile carcaselor </a:t>
            </a:r>
            <a:r>
              <a:rPr lang="it-IT" sz="1800" dirty="0">
                <a:effectLst/>
                <a:latin typeface="Arial" panose="020B0604020202020204" pitchFamily="34" charset="0"/>
                <a:ea typeface="Times New Roman" panose="02020603050405020304" pitchFamily="18" charset="0"/>
                <a:cs typeface="Arial" panose="020B0604020202020204" pitchFamily="34" charset="0"/>
              </a:rPr>
              <a:t>reprezintă metoda biometrică ce servește la calculul indicilor specifici carcasei. Valorile constatate în cazul efectuării măsurătorilor dau indicații asupra dezvoltării pe ansamblu a carcasei și a diferitelor regiuni corporale. În lucrările de selecție, în funcție de tipul de carcasă dorit se efectuează mai multe măsurători pe carcasă, cae ulterioar servesc la stabilirea indicilor carcasei.</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it-IT" sz="1800" i="1" dirty="0">
                <a:effectLst/>
                <a:latin typeface="Arial" panose="020B0604020202020204" pitchFamily="34" charset="0"/>
                <a:ea typeface="Times New Roman" panose="02020603050405020304" pitchFamily="18" charset="0"/>
                <a:cs typeface="Arial" panose="020B0604020202020204" pitchFamily="34" charset="0"/>
              </a:rPr>
              <a:t>Indicele formatului carcasei</a:t>
            </a:r>
            <a:r>
              <a:rPr lang="it-IT" sz="1800" dirty="0">
                <a:effectLst/>
                <a:latin typeface="Arial" panose="020B0604020202020204" pitchFamily="34" charset="0"/>
                <a:ea typeface="Times New Roman" panose="02020603050405020304" pitchFamily="18" charset="0"/>
                <a:cs typeface="Arial" panose="020B0604020202020204" pitchFamily="34" charset="0"/>
              </a:rPr>
              <a:t> (If), evidențiază raportul care se stabilește între lărgimea carcasei la jigou și lungimea dorsală a carcasei. Prin faptul că la loturile de metiși se obține o valoare mai mare de 40 pentru acest indice înseamnă că, pe ansamblu carcasele au  o dezvoltarea armonioasă De asemenea, acest indice Este un indice exprimă forma carcasei și proporțiile generale existente între dimensiunile de lungime și lărgime.</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65410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F8633F5-7BCE-8A0A-AE31-2A3DEF6628FE}"/>
              </a:ext>
            </a:extLst>
          </p:cNvPr>
          <p:cNvSpPr txBox="1"/>
          <p:nvPr/>
        </p:nvSpPr>
        <p:spPr>
          <a:xfrm>
            <a:off x="2019300" y="0"/>
            <a:ext cx="4576482" cy="456535"/>
          </a:xfrm>
          <a:prstGeom prst="rect">
            <a:avLst/>
          </a:prstGeom>
          <a:noFill/>
        </p:spPr>
        <p:txBody>
          <a:bodyPr wrap="square">
            <a:spAutoFit/>
          </a:bodyPr>
          <a:lstStyle/>
          <a:p>
            <a:pPr algn="ctr">
              <a:lnSpc>
                <a:spcPct val="150000"/>
              </a:lnSpc>
            </a:pPr>
            <a:r>
              <a:rPr lang="ro-RO" sz="1800" b="1" dirty="0">
                <a:effectLst/>
                <a:latin typeface="Arial" panose="020B0604020202020204" pitchFamily="34" charset="0"/>
                <a:ea typeface="Times New Roman" panose="02020603050405020304" pitchFamily="18" charset="0"/>
              </a:rPr>
              <a:t>Tabel 5. Indicii carcaselor</a:t>
            </a:r>
            <a:endParaRPr lang="ro-RO" sz="3600" dirty="0">
              <a:effectLst/>
              <a:latin typeface="Arial" panose="020B0604020202020204" pitchFamily="34" charset="0"/>
              <a:ea typeface="Times New Roman" panose="02020603050405020304" pitchFamily="18" charset="0"/>
            </a:endParaRPr>
          </a:p>
        </p:txBody>
      </p:sp>
      <p:pic>
        <p:nvPicPr>
          <p:cNvPr id="4" name="Imagine 3">
            <a:extLst>
              <a:ext uri="{FF2B5EF4-FFF2-40B4-BE49-F238E27FC236}">
                <a16:creationId xmlns:a16="http://schemas.microsoft.com/office/drawing/2014/main" id="{3CDF98AD-6276-E54D-F581-15E61365E73D}"/>
              </a:ext>
            </a:extLst>
          </p:cNvPr>
          <p:cNvPicPr>
            <a:picLocks noChangeAspect="1"/>
          </p:cNvPicPr>
          <p:nvPr/>
        </p:nvPicPr>
        <p:blipFill>
          <a:blip r:embed="rId2"/>
          <a:stretch>
            <a:fillRect/>
          </a:stretch>
        </p:blipFill>
        <p:spPr>
          <a:xfrm>
            <a:off x="-1290918" y="519954"/>
            <a:ext cx="10282518" cy="3119716"/>
          </a:xfrm>
          <a:prstGeom prst="rect">
            <a:avLst/>
          </a:prstGeom>
        </p:spPr>
      </p:pic>
      <p:sp>
        <p:nvSpPr>
          <p:cNvPr id="6" name="CasetăText 5">
            <a:extLst>
              <a:ext uri="{FF2B5EF4-FFF2-40B4-BE49-F238E27FC236}">
                <a16:creationId xmlns:a16="http://schemas.microsoft.com/office/drawing/2014/main" id="{5B911F55-E2BF-A51F-4997-F7CE60367661}"/>
              </a:ext>
            </a:extLst>
          </p:cNvPr>
          <p:cNvSpPr txBox="1"/>
          <p:nvPr/>
        </p:nvSpPr>
        <p:spPr>
          <a:xfrm>
            <a:off x="143435" y="3343836"/>
            <a:ext cx="9215720" cy="3139321"/>
          </a:xfrm>
          <a:prstGeom prst="rect">
            <a:avLst/>
          </a:prstGeom>
          <a:noFill/>
        </p:spPr>
        <p:txBody>
          <a:bodyPr wrap="square">
            <a:spAutoFit/>
          </a:bodyPr>
          <a:lstStyle/>
          <a:p>
            <a:pPr indent="449580" algn="just"/>
            <a:r>
              <a:rPr lang="it-IT" sz="1800" i="1" dirty="0">
                <a:effectLst/>
                <a:latin typeface="Arial" panose="020B0604020202020204" pitchFamily="34" charset="0"/>
                <a:ea typeface="Times New Roman" panose="02020603050405020304" pitchFamily="18" charset="0"/>
                <a:cs typeface="Arial" panose="020B0604020202020204" pitchFamily="34" charset="0"/>
              </a:rPr>
              <a:t>Indicele formatului jigoului</a:t>
            </a:r>
            <a:r>
              <a:rPr lang="it-IT" sz="1800" dirty="0">
                <a:effectLst/>
                <a:latin typeface="Arial" panose="020B0604020202020204" pitchFamily="34" charset="0"/>
                <a:ea typeface="Times New Roman" panose="02020603050405020304" pitchFamily="18" charset="0"/>
                <a:cs typeface="Arial" panose="020B0604020202020204" pitchFamily="34" charset="0"/>
              </a:rPr>
              <a:t> (Ij), arată raportul existent între lărgimea carcasei la jigou și lungimea externă a jigoului. Faptul că la toate loturile valoarea este mai mare față de cea obținută la carcasele de miei de rasă Țigaie (77.12%) și de peste 80% la cele trei loturi de metiși, rezultă ca la aceștia se înregistrează o mai bună dezvoltare a maselor musculare.</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it-IT" sz="1800" i="1" dirty="0">
                <a:effectLst/>
                <a:latin typeface="Arial" panose="020B0604020202020204" pitchFamily="34" charset="0"/>
                <a:ea typeface="Times New Roman" panose="02020603050405020304" pitchFamily="18" charset="0"/>
                <a:cs typeface="Arial" panose="020B0604020202020204" pitchFamily="34" charset="0"/>
              </a:rPr>
              <a:t>Indicele de compactitate a carcasei și indicile lărgimii carcasei </a:t>
            </a:r>
            <a:r>
              <a:rPr lang="it-IT" sz="1800" dirty="0">
                <a:effectLst/>
                <a:latin typeface="Arial" panose="020B0604020202020204" pitchFamily="34" charset="0"/>
                <a:ea typeface="Times New Roman" panose="02020603050405020304" pitchFamily="18" charset="0"/>
                <a:cs typeface="Arial" panose="020B0604020202020204" pitchFamily="34" charset="0"/>
              </a:rPr>
              <a:t>prezintă de asemenea valori mai mari tot la carcasele provenite din sacrificarea mieilor metiși. În ansamblu valorile respective evidențiază existența unor raporturi favorabile între perimetrul toracelui și lungimea dorsală a jigoului și dintre lărgimea pieptului și lărgimea carcasei la jigou.</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1800" dirty="0">
                <a:effectLst/>
                <a:latin typeface="Arial" panose="020B0604020202020204" pitchFamily="34" charset="0"/>
                <a:ea typeface="Times New Roman" panose="02020603050405020304" pitchFamily="18" charset="0"/>
                <a:cs typeface="Arial" panose="020B0604020202020204" pitchFamily="34" charset="0"/>
              </a:rPr>
              <a:t>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393578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26B6D69-8273-9065-B197-C8672F5E25F7}"/>
              </a:ext>
            </a:extLst>
          </p:cNvPr>
          <p:cNvSpPr txBox="1"/>
          <p:nvPr/>
        </p:nvSpPr>
        <p:spPr>
          <a:xfrm>
            <a:off x="197223" y="190543"/>
            <a:ext cx="8758518" cy="6186309"/>
          </a:xfrm>
          <a:prstGeom prst="rect">
            <a:avLst/>
          </a:prstGeom>
          <a:noFill/>
        </p:spPr>
        <p:txBody>
          <a:bodyPr wrap="square">
            <a:spAutoFit/>
          </a:bodyPr>
          <a:lstStyle/>
          <a:p>
            <a:pPr algn="just"/>
            <a:r>
              <a:rPr lang="ro-RO" sz="1800" i="1" dirty="0">
                <a:effectLst/>
                <a:latin typeface="Arial" panose="020B0604020202020204" pitchFamily="34" charset="0"/>
                <a:ea typeface="Times New Roman" panose="02020603050405020304" pitchFamily="18" charset="0"/>
                <a:cs typeface="Arial" panose="020B0604020202020204" pitchFamily="34" charset="0"/>
              </a:rPr>
              <a:t>	</a:t>
            </a:r>
            <a:r>
              <a:rPr lang="it-IT" sz="1800" i="1" dirty="0">
                <a:effectLst/>
                <a:latin typeface="Arial" panose="020B0604020202020204" pitchFamily="34" charset="0"/>
                <a:ea typeface="Times New Roman" panose="02020603050405020304" pitchFamily="18" charset="0"/>
                <a:cs typeface="Arial" panose="020B0604020202020204" pitchFamily="34" charset="0"/>
              </a:rPr>
              <a:t>Indicele dezvoltării jigoului</a:t>
            </a:r>
            <a:r>
              <a:rPr lang="it-IT" sz="1800" dirty="0">
                <a:effectLst/>
                <a:latin typeface="Arial" panose="020B0604020202020204" pitchFamily="34" charset="0"/>
                <a:ea typeface="Times New Roman" panose="02020603050405020304" pitchFamily="18" charset="0"/>
                <a:cs typeface="Arial" panose="020B0604020202020204" pitchFamily="34" charset="0"/>
              </a:rPr>
              <a:t> având valori de 110% la V x Ti, de 120.69% la BMC x Ti % și respectiv de 111,11 % la Bc x Ti indică stabilirea unui raport favorabil producerii cărnii deoarece perimetrul jigoului și lungimea internă a acestuia sunt mai mari ca dimensiune și oferă o suprafața mao mare pentru formarea cărnii. </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1800" i="1" dirty="0">
                <a:effectLst/>
                <a:latin typeface="Arial" panose="020B0604020202020204" pitchFamily="34" charset="0"/>
                <a:ea typeface="Times New Roman" panose="02020603050405020304" pitchFamily="18" charset="0"/>
                <a:cs typeface="Arial" panose="020B0604020202020204" pitchFamily="34" charset="0"/>
              </a:rPr>
              <a:t>	</a:t>
            </a:r>
            <a:r>
              <a:rPr lang="pt-BR" sz="1800" i="1" dirty="0">
                <a:effectLst/>
                <a:latin typeface="Arial" panose="020B0604020202020204" pitchFamily="34" charset="0"/>
                <a:ea typeface="Times New Roman" panose="02020603050405020304" pitchFamily="18" charset="0"/>
                <a:cs typeface="Arial" panose="020B0604020202020204" pitchFamily="34" charset="0"/>
              </a:rPr>
              <a:t>Indicele adâncimii toracelui</a:t>
            </a:r>
            <a:r>
              <a:rPr lang="pt-BR" sz="1800" dirty="0">
                <a:effectLst/>
                <a:latin typeface="Arial" panose="020B0604020202020204" pitchFamily="34" charset="0"/>
                <a:ea typeface="Times New Roman" panose="02020603050405020304" pitchFamily="18" charset="0"/>
                <a:cs typeface="Arial" panose="020B0604020202020204" pitchFamily="34" charset="0"/>
              </a:rPr>
              <a:t> are valori de 41.55 </a:t>
            </a:r>
            <a:r>
              <a:rPr lang="it-IT" sz="1800" dirty="0">
                <a:effectLst/>
                <a:latin typeface="Arial" panose="020B0604020202020204" pitchFamily="34" charset="0"/>
                <a:ea typeface="Times New Roman" panose="02020603050405020304" pitchFamily="18" charset="0"/>
                <a:cs typeface="Arial" panose="020B0604020202020204" pitchFamily="34" charset="0"/>
              </a:rPr>
              <a:t>%</a:t>
            </a:r>
            <a:r>
              <a:rPr lang="pt-BR" sz="1800" dirty="0">
                <a:effectLst/>
                <a:latin typeface="Arial" panose="020B0604020202020204" pitchFamily="34" charset="0"/>
                <a:ea typeface="Times New Roman" panose="02020603050405020304" pitchFamily="18" charset="0"/>
                <a:cs typeface="Arial" panose="020B0604020202020204" pitchFamily="34" charset="0"/>
              </a:rPr>
              <a:t> la Ti și mai mari de 45</a:t>
            </a:r>
            <a:r>
              <a:rPr lang="it-IT" sz="1800" dirty="0">
                <a:effectLst/>
                <a:latin typeface="Arial" panose="020B0604020202020204" pitchFamily="34" charset="0"/>
                <a:ea typeface="Times New Roman" panose="02020603050405020304" pitchFamily="18" charset="0"/>
                <a:cs typeface="Arial" panose="020B0604020202020204" pitchFamily="34" charset="0"/>
              </a:rPr>
              <a:t>%</a:t>
            </a:r>
            <a:r>
              <a:rPr lang="pt-BR" sz="1800" dirty="0">
                <a:effectLst/>
                <a:latin typeface="Arial" panose="020B0604020202020204" pitchFamily="34" charset="0"/>
                <a:ea typeface="Times New Roman" panose="02020603050405020304" pitchFamily="18" charset="0"/>
                <a:cs typeface="Arial" panose="020B0604020202020204" pitchFamily="34" charset="0"/>
              </a:rPr>
              <a:t> la cele trei loturi. Aceste valori arată raportul dintre adâncimea toracelui și lungimea carcasei, exprimând totodată și gradul de dezvoltare în adâncime a corpului sau a carcasei.</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ro-RO" dirty="0">
              <a:latin typeface="Arial" panose="020B0604020202020204" pitchFamily="34" charset="0"/>
              <a:ea typeface="Times New Roman" panose="02020603050405020304" pitchFamily="18" charset="0"/>
              <a:cs typeface="Arial" panose="020B0604020202020204" pitchFamily="34" charset="0"/>
            </a:endParaRPr>
          </a:p>
          <a:p>
            <a:pPr algn="just"/>
            <a:r>
              <a:rPr lang="en-US" sz="1800" b="1" dirty="0">
                <a:effectLst/>
                <a:latin typeface="Arial" panose="020B0604020202020204" pitchFamily="34" charset="0"/>
                <a:ea typeface="Times New Roman" panose="02020603050405020304" pitchFamily="18" charset="0"/>
                <a:cs typeface="Arial" panose="020B0604020202020204" pitchFamily="34" charset="0"/>
              </a:rPr>
              <a:t>CONCLUZII</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en-US" sz="1800" dirty="0">
                <a:effectLst/>
                <a:latin typeface="Arial" panose="020B0604020202020204" pitchFamily="34" charset="0"/>
                <a:ea typeface="Times New Roman" panose="02020603050405020304" pitchFamily="18" charset="0"/>
                <a:cs typeface="Arial" panose="020B0604020202020204" pitchFamily="34" charset="0"/>
              </a:rPr>
              <a:t>1. </a:t>
            </a:r>
            <a:r>
              <a:rPr lang="ro-RO" sz="1800" dirty="0">
                <a:effectLst/>
                <a:latin typeface="Arial" panose="020B0604020202020204" pitchFamily="34" charset="0"/>
                <a:ea typeface="Times New Roman" panose="02020603050405020304" pitchFamily="18" charset="0"/>
                <a:cs typeface="Arial" panose="020B0604020202020204" pitchFamily="34" charset="0"/>
              </a:rPr>
              <a:t>După obținerea generației de miei metiși din F1 s-a trecut la testarea performanțelor pentru producția de carne realizate în urma aplicării unei tehnologii intensive de îngrășare. </a:t>
            </a:r>
          </a:p>
          <a:p>
            <a:pPr algn="just"/>
            <a:r>
              <a:rPr lang="en-US" sz="1800" dirty="0">
                <a:effectLst/>
                <a:latin typeface="Arial" panose="020B0604020202020204" pitchFamily="34" charset="0"/>
                <a:ea typeface="Times New Roman" panose="02020603050405020304" pitchFamily="18" charset="0"/>
                <a:cs typeface="Arial" panose="020B0604020202020204" pitchFamily="34" charset="0"/>
              </a:rPr>
              <a:t>	2. </a:t>
            </a:r>
            <a:r>
              <a:rPr lang="ro-RO" sz="1800" dirty="0">
                <a:effectLst/>
                <a:latin typeface="Arial" panose="020B0604020202020204" pitchFamily="34" charset="0"/>
                <a:ea typeface="Times New Roman" panose="02020603050405020304" pitchFamily="18" charset="0"/>
                <a:cs typeface="Arial" panose="020B0604020202020204" pitchFamily="34" charset="0"/>
              </a:rPr>
              <a:t>Tehnologia de îngrășare aplicată să bazat pe elemente de </a:t>
            </a:r>
            <a:r>
              <a:rPr lang="ro-RO" sz="1800" dirty="0" err="1">
                <a:effectLst/>
                <a:latin typeface="Arial" panose="020B0604020202020204" pitchFamily="34" charset="0"/>
                <a:ea typeface="Times New Roman" panose="02020603050405020304" pitchFamily="18" charset="0"/>
                <a:cs typeface="Arial" panose="020B0604020202020204" pitchFamily="34" charset="0"/>
              </a:rPr>
              <a:t>intensivizare</a:t>
            </a:r>
            <a:r>
              <a:rPr lang="ro-RO" sz="1800" dirty="0">
                <a:effectLst/>
                <a:latin typeface="Arial" panose="020B0604020202020204" pitchFamily="34" charset="0"/>
                <a:ea typeface="Times New Roman" panose="02020603050405020304" pitchFamily="18" charset="0"/>
                <a:cs typeface="Arial" panose="020B0604020202020204" pitchFamily="34" charset="0"/>
              </a:rPr>
              <a:t>, deoarece dorința echipei de cercetare a fost de a verifica reacție mieilor metiși la anumite aspecte tehnologice care ar putea scurta timpul necesar pentru atingerea greutăților vii optime pentru sacrificare.</a:t>
            </a:r>
          </a:p>
          <a:p>
            <a:pPr algn="just"/>
            <a:r>
              <a:rPr lang="ro-RO" sz="1800" kern="0" dirty="0">
                <a:effectLst/>
                <a:latin typeface="Arial" panose="020B0604020202020204" pitchFamily="34" charset="0"/>
                <a:ea typeface="Times New Roman" panose="02020603050405020304" pitchFamily="18" charset="0"/>
                <a:cs typeface="Arial" panose="020B0604020202020204" pitchFamily="34" charset="0"/>
              </a:rPr>
              <a:t>	</a:t>
            </a:r>
            <a:r>
              <a:rPr lang="en-US" sz="1800" kern="0" dirty="0">
                <a:effectLst/>
                <a:latin typeface="Arial" panose="020B0604020202020204" pitchFamily="34" charset="0"/>
                <a:ea typeface="Times New Roman" panose="02020603050405020304" pitchFamily="18" charset="0"/>
                <a:cs typeface="Arial" panose="020B0604020202020204" pitchFamily="34" charset="0"/>
              </a:rPr>
              <a:t>3. </a:t>
            </a:r>
            <a:r>
              <a:rPr lang="ro-RO" sz="18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Obținerea unor greutăți vii mai mari 34 kg la toate acele trei loturi formate din miei metiși indică o foarte bună precocitatea și o predispoziție mai accentuată în asimilare și de depunere a maselor musculare</a:t>
            </a:r>
            <a:r>
              <a:rPr lang="ro-RO" sz="1800" kern="0" dirty="0">
                <a:solidFill>
                  <a:srgbClr val="000000"/>
                </a:solidFill>
                <a:effectLst/>
                <a:latin typeface="Times New Roman" panose="02020603050405020304" pitchFamily="18" charset="0"/>
                <a:ea typeface="Times New Roman" panose="02020603050405020304" pitchFamily="18" charset="0"/>
              </a:rPr>
              <a:t>.</a:t>
            </a:r>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ro-RO" sz="1800" dirty="0">
              <a:effectLst/>
              <a:latin typeface="Arial" panose="020B0604020202020204" pitchFamily="34" charset="0"/>
              <a:ea typeface="Times New Roman" panose="02020603050405020304" pitchFamily="18" charset="0"/>
              <a:cs typeface="Arial" panose="020B0604020202020204" pitchFamily="34" charset="0"/>
            </a:endParaRPr>
          </a:p>
          <a:p>
            <a:endParaRPr lang="ro-RO" dirty="0"/>
          </a:p>
        </p:txBody>
      </p:sp>
    </p:spTree>
    <p:extLst>
      <p:ext uri="{BB962C8B-B14F-4D97-AF65-F5344CB8AC3E}">
        <p14:creationId xmlns:p14="http://schemas.microsoft.com/office/powerpoint/2010/main" val="1509876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9F72E6F-6B70-8EB2-AE29-9D0D6D3BA95B}"/>
              </a:ext>
            </a:extLst>
          </p:cNvPr>
          <p:cNvSpPr txBox="1"/>
          <p:nvPr/>
        </p:nvSpPr>
        <p:spPr>
          <a:xfrm>
            <a:off x="259977" y="561492"/>
            <a:ext cx="8884023" cy="5078313"/>
          </a:xfrm>
          <a:prstGeom prst="rect">
            <a:avLst/>
          </a:prstGeom>
          <a:noFill/>
        </p:spPr>
        <p:txBody>
          <a:bodyPr wrap="square">
            <a:spAutoFit/>
          </a:bodyPr>
          <a:lstStyle/>
          <a:p>
            <a:pPr algn="just"/>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en-US" sz="1800" dirty="0">
                <a:effectLst/>
                <a:latin typeface="Arial" panose="020B0604020202020204" pitchFamily="34" charset="0"/>
                <a:ea typeface="Times New Roman" panose="02020603050405020304" pitchFamily="18" charset="0"/>
                <a:cs typeface="Arial" panose="020B0604020202020204" pitchFamily="34" charset="0"/>
              </a:rPr>
              <a:t>4. </a:t>
            </a:r>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Față de </a:t>
            </a:r>
            <a:r>
              <a:rPr lang="ro-RO"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de</a:t>
            </a:r>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mieii de rasă locală Țigaie, metișii cu </a:t>
            </a:r>
            <a:r>
              <a:rPr lang="ro-RO"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Vandeen</a:t>
            </a:r>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cu Blanche du </a:t>
            </a:r>
            <a:r>
              <a:rPr lang="ro-RO"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Masiff</a:t>
            </a:r>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Central și </a:t>
            </a:r>
            <a:r>
              <a:rPr lang="ro-RO"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Berrichon</a:t>
            </a:r>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du </a:t>
            </a:r>
            <a:r>
              <a:rPr lang="ro-RO" sz="18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Cher</a:t>
            </a:r>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aveau la debutul îngrășării o greutate vie mai mare cu 30.70%, 30.93% și respectiv cu 26.81%.</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5. </a:t>
            </a:r>
            <a:r>
              <a:rPr lang="ro-RO" sz="1800" dirty="0">
                <a:effectLst/>
                <a:latin typeface="Arial" panose="020B0604020202020204" pitchFamily="34" charset="0"/>
                <a:ea typeface="Times New Roman" panose="02020603050405020304" pitchFamily="18" charset="0"/>
                <a:cs typeface="Arial" panose="020B0604020202020204" pitchFamily="34" charset="0"/>
              </a:rPr>
              <a:t>La sfârșitul fazei de îngrășare la loturile metise greutatea corporală medie a fost de 45.12± 0.31 kg la lotul BC x Ti și respectiv 48,68± 0.31 kg la lotul V x Ti și de 49.51±0.61</a:t>
            </a:r>
            <a:r>
              <a:rPr lang="ro-RO" sz="1800" baseline="300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a:effectLst/>
                <a:latin typeface="Arial" panose="020B0604020202020204" pitchFamily="34" charset="0"/>
                <a:ea typeface="Times New Roman" panose="02020603050405020304" pitchFamily="18" charset="0"/>
                <a:cs typeface="Arial" panose="020B0604020202020204" pitchFamily="34" charset="0"/>
              </a:rPr>
              <a:t>kg la BMC x Ti.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1800" dirty="0">
                <a:effectLst/>
                <a:latin typeface="Arial" panose="020B0604020202020204" pitchFamily="34" charset="0"/>
                <a:ea typeface="Times New Roman" panose="02020603050405020304" pitchFamily="18" charset="0"/>
                <a:cs typeface="Arial" panose="020B0604020202020204" pitchFamily="34" charset="0"/>
              </a:rPr>
              <a:t>	5. </a:t>
            </a:r>
            <a:r>
              <a:rPr lang="ro-RO" sz="1800" dirty="0">
                <a:effectLst/>
                <a:latin typeface="Arial" panose="020B0604020202020204" pitchFamily="34" charset="0"/>
                <a:ea typeface="Times New Roman" panose="02020603050405020304" pitchFamily="18" charset="0"/>
                <a:cs typeface="Arial" panose="020B0604020202020204" pitchFamily="34" charset="0"/>
              </a:rPr>
              <a:t>Greutatea corporală vie înregistrată la finele îngrășării indică performanțe mai mari cu 26.74% la lotul V x Ti, cu 27.17% la BMC x Ti și cu 21.94% la BC x Ti.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1800" dirty="0">
                <a:effectLst/>
                <a:latin typeface="Arial" panose="020B0604020202020204" pitchFamily="34" charset="0"/>
                <a:ea typeface="Times New Roman" panose="02020603050405020304" pitchFamily="18" charset="0"/>
                <a:cs typeface="Arial" panose="020B0604020202020204" pitchFamily="34" charset="0"/>
              </a:rPr>
              <a:t>	6. </a:t>
            </a:r>
            <a:r>
              <a:rPr lang="ro-RO" sz="1800" dirty="0">
                <a:effectLst/>
                <a:latin typeface="Arial" panose="020B0604020202020204" pitchFamily="34" charset="0"/>
                <a:ea typeface="Times New Roman" panose="02020603050405020304" pitchFamily="18" charset="0"/>
                <a:cs typeface="Arial" panose="020B0604020202020204" pitchFamily="34" charset="0"/>
              </a:rPr>
              <a:t>Sporul mediu total de creștere acumulat pe durata îngrășări a fost de 12.34 ±0.44 kg la mieii Țigaie.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6.1. Lotul metis V x Ti se obține un spor mediu total de creștere de 14.88±0.31 kg, de 15.06±0.51 kg BMC x Ti și de 13.64±0.66 kg la BC x Ti.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en-US" sz="1800" dirty="0">
                <a:effectLst/>
                <a:latin typeface="Arial" panose="020B0604020202020204" pitchFamily="34" charset="0"/>
                <a:ea typeface="Times New Roman" panose="02020603050405020304" pitchFamily="18" charset="0"/>
                <a:cs typeface="Arial" panose="020B0604020202020204" pitchFamily="34" charset="0"/>
              </a:rPr>
              <a:t>7. </a:t>
            </a:r>
            <a:r>
              <a:rPr lang="ro-RO" sz="1800" dirty="0">
                <a:effectLst/>
                <a:latin typeface="Arial" panose="020B0604020202020204" pitchFamily="34" charset="0"/>
                <a:ea typeface="Times New Roman" panose="02020603050405020304" pitchFamily="18" charset="0"/>
                <a:cs typeface="Arial" panose="020B0604020202020204" pitchFamily="34" charset="0"/>
              </a:rPr>
              <a:t>Între loturile martor și cele metise diferențele de greutate înregistrate la sfârșitul îngrășării sunt foarte semnificative, P ≤ 0,001.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1800" dirty="0">
                <a:effectLst/>
                <a:latin typeface="Arial" panose="020B0604020202020204" pitchFamily="34" charset="0"/>
                <a:ea typeface="Times New Roman" panose="02020603050405020304" pitchFamily="18" charset="0"/>
                <a:cs typeface="Arial" panose="020B0604020202020204" pitchFamily="34" charset="0"/>
              </a:rPr>
              <a:t>	8.</a:t>
            </a:r>
            <a:r>
              <a:rPr lang="ro-RO" sz="1800" dirty="0">
                <a:effectLst/>
                <a:latin typeface="Arial" panose="020B0604020202020204" pitchFamily="34" charset="0"/>
                <a:ea typeface="Times New Roman" panose="02020603050405020304" pitchFamily="18" charset="0"/>
                <a:cs typeface="Arial" panose="020B0604020202020204" pitchFamily="34" charset="0"/>
              </a:rPr>
              <a:t> Comparativ cu loturile formate de metiși la aprecierea gradului de îngrășare pe animalul viu la Țigaie se obține un punctaj mai mic cu 40.90% față de V x Ti, cu 45.83% BMC x Ti și cu 31.58% față de punctajul obținut la evaluarea mieilor BC x Ti.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1800" dirty="0">
                <a:effectLst/>
                <a:latin typeface="Arial" panose="020B0604020202020204" pitchFamily="34" charset="0"/>
                <a:ea typeface="Times New Roman" panose="02020603050405020304" pitchFamily="18" charset="0"/>
                <a:cs typeface="Arial" panose="020B0604020202020204" pitchFamily="34" charset="0"/>
              </a:rPr>
              <a:t>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090882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2457434-3566-56A1-10FA-2ADA2B7285E5}"/>
              </a:ext>
            </a:extLst>
          </p:cNvPr>
          <p:cNvSpPr txBox="1"/>
          <p:nvPr/>
        </p:nvSpPr>
        <p:spPr>
          <a:xfrm>
            <a:off x="313764" y="136355"/>
            <a:ext cx="8041341" cy="2862322"/>
          </a:xfrm>
          <a:prstGeom prst="rect">
            <a:avLst/>
          </a:prstGeom>
          <a:noFill/>
        </p:spPr>
        <p:txBody>
          <a:bodyPr wrap="square">
            <a:spAutoFit/>
          </a:bodyPr>
          <a:lstStyle/>
          <a:p>
            <a:pPr algn="just"/>
            <a:r>
              <a:rPr lang="en-US" sz="1800" dirty="0">
                <a:effectLst/>
                <a:latin typeface="Arial" panose="020B0604020202020204" pitchFamily="34" charset="0"/>
                <a:ea typeface="Times New Roman" panose="02020603050405020304" pitchFamily="18" charset="0"/>
                <a:cs typeface="Arial" panose="020B0604020202020204" pitchFamily="34" charset="0"/>
              </a:rPr>
              <a:t>9. </a:t>
            </a:r>
            <a:r>
              <a:rPr lang="ro-RO" sz="1800" dirty="0">
                <a:effectLst/>
                <a:latin typeface="Arial" panose="020B0604020202020204" pitchFamily="34" charset="0"/>
                <a:ea typeface="Times New Roman" panose="02020603050405020304" pitchFamily="18" charset="0"/>
                <a:cs typeface="Arial" panose="020B0604020202020204" pitchFamily="34" charset="0"/>
              </a:rPr>
              <a:t>Carcasele obținute din sacrificarea mieilor îngrășați V x TI au îndeplinit cerințele de încadrare în clasele E în proporție de 33.33% iar cele de miei metiși BC x Ti doar într-o proporție de 15.16%; faptul că între loturi există diferențe la aprecierea conformației carcasei denotă faptul că la anumite grupe de metiși se înregistrează anumite abateri față de nivelul solicitat pentru clasa E.</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1800" dirty="0">
                <a:effectLst/>
                <a:latin typeface="Arial" panose="020B0604020202020204" pitchFamily="34" charset="0"/>
                <a:ea typeface="Times New Roman" panose="02020603050405020304" pitchFamily="18" charset="0"/>
                <a:cs typeface="Arial" panose="020B0604020202020204" pitchFamily="34" charset="0"/>
              </a:rPr>
              <a:t>	10. Dacă la Țigaie la 83.33% dintre carcase se constata că sunt prezente cerințele de încadrare în clasele 3 și 4 la loturile de metiși au fost încadrați în aceste clase de calitate peste 75% la V x Ti și BMC x Ti și aproximativ 87.50% dintre carcasele obținute de la BMC x TI.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CasetăText 4">
            <a:extLst>
              <a:ext uri="{FF2B5EF4-FFF2-40B4-BE49-F238E27FC236}">
                <a16:creationId xmlns:a16="http://schemas.microsoft.com/office/drawing/2014/main" id="{7A64EB41-0968-B7CB-77B5-01D75D38639F}"/>
              </a:ext>
            </a:extLst>
          </p:cNvPr>
          <p:cNvSpPr txBox="1"/>
          <p:nvPr/>
        </p:nvSpPr>
        <p:spPr>
          <a:xfrm>
            <a:off x="259976" y="3210807"/>
            <a:ext cx="8624048" cy="2585323"/>
          </a:xfrm>
          <a:prstGeom prst="rect">
            <a:avLst/>
          </a:prstGeom>
          <a:noFill/>
        </p:spPr>
        <p:txBody>
          <a:bodyPr wrap="square">
            <a:spAutoFit/>
          </a:bodyPr>
          <a:lstStyle/>
          <a:p>
            <a:r>
              <a:rPr lang="en-US" sz="1800" b="1" dirty="0">
                <a:effectLst/>
                <a:latin typeface="Arial" panose="020B0604020202020204" pitchFamily="34" charset="0"/>
                <a:ea typeface="Times New Roman" panose="02020603050405020304" pitchFamily="18" charset="0"/>
                <a:cs typeface="Arial" panose="020B0604020202020204" pitchFamily="34" charset="0"/>
              </a:rPr>
              <a:t>BIBLIOGRAFIE</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Alexoiu</a:t>
            </a:r>
            <a:r>
              <a:rPr lang="ro-RO" sz="1800" dirty="0">
                <a:effectLst/>
                <a:latin typeface="Arial" panose="020B0604020202020204" pitchFamily="34" charset="0"/>
                <a:ea typeface="Times New Roman" panose="02020603050405020304" pitchFamily="18" charset="0"/>
                <a:cs typeface="Arial" panose="020B0604020202020204" pitchFamily="34" charset="0"/>
              </a:rPr>
              <a:t> Victoria,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Ştefănescu</a:t>
            </a:r>
            <a:r>
              <a:rPr lang="ro-RO" sz="1800" dirty="0">
                <a:effectLst/>
                <a:latin typeface="Arial" panose="020B0604020202020204" pitchFamily="34" charset="0"/>
                <a:ea typeface="Times New Roman" panose="02020603050405020304" pitchFamily="18" charset="0"/>
                <a:cs typeface="Arial" panose="020B0604020202020204" pitchFamily="34" charset="0"/>
              </a:rPr>
              <a:t>, D., </a:t>
            </a:r>
            <a:r>
              <a:rPr lang="ro-RO" sz="1800" dirty="0" err="1">
                <a:effectLst/>
                <a:latin typeface="Arial" panose="020B0604020202020204" pitchFamily="34" charset="0"/>
                <a:ea typeface="Times New Roman" panose="02020603050405020304" pitchFamily="18" charset="0"/>
                <a:cs typeface="Arial" panose="020B0604020202020204" pitchFamily="34" charset="0"/>
              </a:rPr>
              <a:t>Ciolcă</a:t>
            </a:r>
            <a:r>
              <a:rPr lang="ro-RO" sz="1800" dirty="0">
                <a:effectLst/>
                <a:latin typeface="Arial" panose="020B0604020202020204" pitchFamily="34" charset="0"/>
                <a:ea typeface="Times New Roman" panose="02020603050405020304" pitchFamily="18" charset="0"/>
                <a:cs typeface="Arial" panose="020B0604020202020204" pitchFamily="34" charset="0"/>
              </a:rPr>
              <a:t>, N. (1968) - Modificări privind structura fizică a carcaselor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producţia</a:t>
            </a:r>
            <a:r>
              <a:rPr lang="ro-RO" sz="1800" dirty="0">
                <a:effectLst/>
                <a:latin typeface="Arial" panose="020B0604020202020204" pitchFamily="34" charset="0"/>
                <a:ea typeface="Times New Roman" panose="02020603050405020304" pitchFamily="18" charset="0"/>
                <a:cs typeface="Arial" panose="020B0604020202020204" pitchFamily="34" charset="0"/>
              </a:rPr>
              <a:t> de carne la miei, în </a:t>
            </a:r>
            <a:r>
              <a:rPr lang="ro-RO" sz="1800" dirty="0" err="1">
                <a:effectLst/>
                <a:latin typeface="Arial" panose="020B0604020202020204" pitchFamily="34" charset="0"/>
                <a:ea typeface="Times New Roman" panose="02020603050405020304" pitchFamily="18" charset="0"/>
                <a:cs typeface="Arial" panose="020B0604020202020204" pitchFamily="34" charset="0"/>
              </a:rPr>
              <a:t>funcţie</a:t>
            </a:r>
            <a:r>
              <a:rPr lang="ro-RO" sz="1800" dirty="0">
                <a:effectLst/>
                <a:latin typeface="Arial" panose="020B0604020202020204" pitchFamily="34" charset="0"/>
                <a:ea typeface="Times New Roman" panose="02020603050405020304" pitchFamily="18" charset="0"/>
                <a:cs typeface="Arial" panose="020B0604020202020204" pitchFamily="34" charset="0"/>
              </a:rPr>
              <a:t> de vârstă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rasă. </a:t>
            </a:r>
            <a:r>
              <a:rPr lang="ro-RO" sz="1800" dirty="0" err="1">
                <a:effectLst/>
                <a:latin typeface="Arial" panose="020B0604020202020204" pitchFamily="34" charset="0"/>
                <a:ea typeface="Times New Roman" panose="02020603050405020304" pitchFamily="18" charset="0"/>
                <a:cs typeface="Arial" panose="020B0604020202020204" pitchFamily="34" charset="0"/>
              </a:rPr>
              <a:t>Lucr.Şt</a:t>
            </a:r>
            <a:r>
              <a:rPr lang="ro-RO" sz="1800" dirty="0">
                <a:effectLst/>
                <a:latin typeface="Arial" panose="020B0604020202020204" pitchFamily="34" charset="0"/>
                <a:ea typeface="Times New Roman" panose="02020603050405020304" pitchFamily="18" charset="0"/>
                <a:cs typeface="Arial" panose="020B0604020202020204" pitchFamily="34" charset="0"/>
              </a:rPr>
              <a:t>. I.C.Z. </a:t>
            </a:r>
            <a:r>
              <a:rPr lang="ro-RO" sz="1800" dirty="0" err="1">
                <a:effectLst/>
                <a:latin typeface="Arial" panose="020B0604020202020204" pitchFamily="34" charset="0"/>
                <a:ea typeface="Times New Roman" panose="02020603050405020304" pitchFamily="18" charset="0"/>
                <a:cs typeface="Arial" panose="020B0604020202020204" pitchFamily="34" charset="0"/>
              </a:rPr>
              <a:t>vol</a:t>
            </a:r>
            <a:r>
              <a:rPr lang="ro-RO" sz="1800" dirty="0">
                <a:effectLst/>
                <a:latin typeface="Arial" panose="020B0604020202020204" pitchFamily="34" charset="0"/>
                <a:ea typeface="Times New Roman" panose="02020603050405020304" pitchFamily="18" charset="0"/>
                <a:cs typeface="Arial" panose="020B0604020202020204" pitchFamily="34" charset="0"/>
              </a:rPr>
              <a:t> XXXVI, p. 295-306.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Angelescu, I., Drăgănescu, C. (1970) - Cercetări privind </a:t>
            </a:r>
            <a:r>
              <a:rPr lang="ro-RO" sz="1800" dirty="0" err="1">
                <a:effectLst/>
                <a:latin typeface="Arial" panose="020B0604020202020204" pitchFamily="34" charset="0"/>
                <a:ea typeface="Times New Roman" panose="02020603050405020304" pitchFamily="18" charset="0"/>
                <a:cs typeface="Arial" panose="020B0604020202020204" pitchFamily="34" charset="0"/>
              </a:rPr>
              <a:t>variaţia</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producţiei</a:t>
            </a:r>
            <a:r>
              <a:rPr lang="ro-RO" sz="1800" dirty="0">
                <a:effectLst/>
                <a:latin typeface="Arial" panose="020B0604020202020204" pitchFamily="34" charset="0"/>
                <a:ea typeface="Times New Roman" panose="02020603050405020304" pitchFamily="18" charset="0"/>
                <a:cs typeface="Arial" panose="020B0604020202020204" pitchFamily="34" charset="0"/>
              </a:rPr>
              <a:t> de carne la tineretul ovin. </a:t>
            </a:r>
            <a:r>
              <a:rPr lang="ro-RO" sz="1800" dirty="0" err="1">
                <a:effectLst/>
                <a:latin typeface="Arial" panose="020B0604020202020204" pitchFamily="34" charset="0"/>
                <a:ea typeface="Times New Roman" panose="02020603050405020304" pitchFamily="18" charset="0"/>
                <a:cs typeface="Arial" panose="020B0604020202020204" pitchFamily="34" charset="0"/>
              </a:rPr>
              <a:t>Lucr.Şt</a:t>
            </a:r>
            <a:r>
              <a:rPr lang="ro-RO" sz="1800" dirty="0">
                <a:effectLst/>
                <a:latin typeface="Arial" panose="020B0604020202020204" pitchFamily="34" charset="0"/>
                <a:ea typeface="Times New Roman" panose="02020603050405020304" pitchFamily="18" charset="0"/>
                <a:cs typeface="Arial" panose="020B0604020202020204" pitchFamily="34" charset="0"/>
              </a:rPr>
              <a:t>. vol. XIII, I.A.N.B.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Avram, M. (1975) - </a:t>
            </a:r>
            <a:r>
              <a:rPr lang="ro-RO" sz="1800" dirty="0" err="1">
                <a:effectLst/>
                <a:latin typeface="Arial" panose="020B0604020202020204" pitchFamily="34" charset="0"/>
                <a:ea typeface="Times New Roman" panose="02020603050405020304" pitchFamily="18" charset="0"/>
                <a:cs typeface="Arial" panose="020B0604020202020204" pitchFamily="34" charset="0"/>
              </a:rPr>
              <a:t>Razultate</a:t>
            </a:r>
            <a:r>
              <a:rPr lang="ro-RO" sz="1800" dirty="0">
                <a:effectLst/>
                <a:latin typeface="Arial" panose="020B0604020202020204" pitchFamily="34" charset="0"/>
                <a:ea typeface="Times New Roman" panose="02020603050405020304" pitchFamily="18" charset="0"/>
                <a:cs typeface="Arial" panose="020B0604020202020204" pitchFamily="34" charset="0"/>
              </a:rPr>
              <a:t> privind </a:t>
            </a:r>
            <a:r>
              <a:rPr lang="ro-RO" sz="1800" dirty="0" err="1">
                <a:effectLst/>
                <a:latin typeface="Arial" panose="020B0604020202020204" pitchFamily="34" charset="0"/>
                <a:ea typeface="Times New Roman" panose="02020603050405020304" pitchFamily="18" charset="0"/>
                <a:cs typeface="Arial" panose="020B0604020202020204" pitchFamily="34" charset="0"/>
              </a:rPr>
              <a:t>îngrăşarea</a:t>
            </a:r>
            <a:r>
              <a:rPr lang="ro-RO" sz="1800" dirty="0">
                <a:effectLst/>
                <a:latin typeface="Arial" panose="020B0604020202020204" pitchFamily="34" charset="0"/>
                <a:ea typeface="Times New Roman" panose="02020603050405020304" pitchFamily="18" charset="0"/>
                <a:cs typeface="Arial" panose="020B0604020202020204" pitchFamily="34" charset="0"/>
              </a:rPr>
              <a:t> mieilor F</a:t>
            </a:r>
            <a:r>
              <a:rPr lang="ro-RO" sz="1800" baseline="-25000" dirty="0">
                <a:effectLst/>
                <a:latin typeface="Arial" panose="020B0604020202020204" pitchFamily="34" charset="0"/>
                <a:ea typeface="Times New Roman" panose="02020603050405020304" pitchFamily="18" charset="0"/>
                <a:cs typeface="Arial" panose="020B0604020202020204" pitchFamily="34" charset="0"/>
              </a:rPr>
              <a:t>1 </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proveniţi</a:t>
            </a:r>
            <a:r>
              <a:rPr lang="ro-RO" sz="1800" dirty="0">
                <a:effectLst/>
                <a:latin typeface="Arial" panose="020B0604020202020204" pitchFamily="34" charset="0"/>
                <a:ea typeface="Times New Roman" panose="02020603050405020304" pitchFamily="18" charset="0"/>
                <a:cs typeface="Arial" panose="020B0604020202020204" pitchFamily="34" charset="0"/>
              </a:rPr>
              <a:t> din </a:t>
            </a:r>
            <a:r>
              <a:rPr lang="ro-RO" sz="1800" dirty="0" err="1">
                <a:effectLst/>
                <a:latin typeface="Arial" panose="020B0604020202020204" pitchFamily="34" charset="0"/>
                <a:ea typeface="Times New Roman" panose="02020603050405020304" pitchFamily="18" charset="0"/>
                <a:cs typeface="Arial" panose="020B0604020202020204" pitchFamily="34" charset="0"/>
              </a:rPr>
              <a:t>încrucişarea</a:t>
            </a:r>
            <a:r>
              <a:rPr lang="ro-RO" sz="1800" dirty="0">
                <a:effectLst/>
                <a:latin typeface="Arial" panose="020B0604020202020204" pitchFamily="34" charset="0"/>
                <a:ea typeface="Times New Roman" panose="02020603050405020304" pitchFamily="18" charset="0"/>
                <a:cs typeface="Arial" panose="020B0604020202020204" pitchFamily="34" charset="0"/>
              </a:rPr>
              <a:t> oilor </a:t>
            </a:r>
            <a:r>
              <a:rPr lang="ro-RO" sz="1800" dirty="0" err="1">
                <a:effectLst/>
                <a:latin typeface="Arial" panose="020B0604020202020204" pitchFamily="34" charset="0"/>
                <a:ea typeface="Times New Roman" panose="02020603050405020304" pitchFamily="18" charset="0"/>
                <a:cs typeface="Arial" panose="020B0604020202020204" pitchFamily="34" charset="0"/>
              </a:rPr>
              <a:t>Ţurcană</a:t>
            </a:r>
            <a:r>
              <a:rPr lang="ro-RO" sz="1800" dirty="0">
                <a:effectLst/>
                <a:latin typeface="Arial" panose="020B0604020202020204" pitchFamily="34" charset="0"/>
                <a:ea typeface="Times New Roman" panose="02020603050405020304" pitchFamily="18" charset="0"/>
                <a:cs typeface="Arial" panose="020B0604020202020204" pitchFamily="34" charset="0"/>
              </a:rPr>
              <a:t> albă cu berbeci din rase de carne. </a:t>
            </a:r>
            <a:r>
              <a:rPr lang="ro-RO" sz="1800" dirty="0" err="1">
                <a:effectLst/>
                <a:latin typeface="Arial" panose="020B0604020202020204" pitchFamily="34" charset="0"/>
                <a:ea typeface="Times New Roman" panose="02020603050405020304" pitchFamily="18" charset="0"/>
                <a:cs typeface="Arial" panose="020B0604020202020204" pitchFamily="34" charset="0"/>
              </a:rPr>
              <a:t>Lucr.Şt</a:t>
            </a:r>
            <a:r>
              <a:rPr lang="ro-RO" sz="1800" dirty="0">
                <a:effectLst/>
                <a:latin typeface="Arial" panose="020B0604020202020204" pitchFamily="34" charset="0"/>
                <a:ea typeface="Times New Roman" panose="02020603050405020304" pitchFamily="18" charset="0"/>
                <a:cs typeface="Arial" panose="020B0604020202020204" pitchFamily="34" charset="0"/>
              </a:rPr>
              <a:t>. S.C.P.C.O.C. Palas-</a:t>
            </a:r>
            <a:r>
              <a:rPr lang="ro-RO" sz="1800" dirty="0" err="1">
                <a:effectLst/>
                <a:latin typeface="Arial" panose="020B0604020202020204" pitchFamily="34" charset="0"/>
                <a:ea typeface="Times New Roman" panose="02020603050405020304" pitchFamily="18" charset="0"/>
                <a:cs typeface="Arial" panose="020B0604020202020204" pitchFamily="34" charset="0"/>
              </a:rPr>
              <a:t>Constanţa</a:t>
            </a:r>
            <a:r>
              <a:rPr lang="ro-RO" sz="1800" dirty="0">
                <a:effectLst/>
                <a:latin typeface="Arial" panose="020B0604020202020204" pitchFamily="34" charset="0"/>
                <a:ea typeface="Times New Roman" panose="02020603050405020304" pitchFamily="18" charset="0"/>
                <a:cs typeface="Arial" panose="020B0604020202020204" pitchFamily="34" charset="0"/>
              </a:rPr>
              <a:t>, Vol. 2, 237-252.</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94988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0142E33-9E7F-4A22-2501-9C38037C8B9E}"/>
              </a:ext>
            </a:extLst>
          </p:cNvPr>
          <p:cNvSpPr txBox="1"/>
          <p:nvPr/>
        </p:nvSpPr>
        <p:spPr>
          <a:xfrm>
            <a:off x="0" y="245916"/>
            <a:ext cx="9170894" cy="5709255"/>
          </a:xfrm>
          <a:prstGeom prst="rect">
            <a:avLst/>
          </a:prstGeom>
          <a:noFill/>
        </p:spPr>
        <p:txBody>
          <a:bodyPr wrap="square">
            <a:spAutoFit/>
          </a:bodyPr>
          <a:lstStyle/>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Harington</a:t>
            </a:r>
            <a:r>
              <a:rPr lang="ro-RO" sz="1800" dirty="0">
                <a:effectLst/>
                <a:latin typeface="Arial" panose="020B0604020202020204" pitchFamily="34" charset="0"/>
                <a:ea typeface="Times New Roman" panose="02020603050405020304" pitchFamily="18" charset="0"/>
                <a:cs typeface="Arial" panose="020B0604020202020204" pitchFamily="34" charset="0"/>
              </a:rPr>
              <a:t>, G.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colab. (1990) - </a:t>
            </a:r>
            <a:r>
              <a:rPr lang="ro-RO" sz="1800" dirty="0" err="1">
                <a:effectLst/>
                <a:latin typeface="Arial" panose="020B0604020202020204" pitchFamily="34" charset="0"/>
                <a:ea typeface="Times New Roman" panose="02020603050405020304" pitchFamily="18" charset="0"/>
                <a:cs typeface="Arial" panose="020B0604020202020204" pitchFamily="34" charset="0"/>
              </a:rPr>
              <a:t>Improving</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lambs</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carcass</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composition</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to</a:t>
            </a:r>
            <a:r>
              <a:rPr lang="ro-RO" sz="1800" dirty="0">
                <a:effectLst/>
                <a:latin typeface="Arial" panose="020B0604020202020204" pitchFamily="34" charset="0"/>
                <a:ea typeface="Times New Roman" panose="02020603050405020304" pitchFamily="18" charset="0"/>
                <a:cs typeface="Arial" panose="020B0604020202020204" pitchFamily="34" charset="0"/>
              </a:rPr>
              <a:t> meat modern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consumer</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demond</a:t>
            </a:r>
            <a:r>
              <a:rPr lang="ro-RO" sz="1800" dirty="0">
                <a:effectLst/>
                <a:latin typeface="Arial" panose="020B0604020202020204" pitchFamily="34" charset="0"/>
                <a:ea typeface="Times New Roman" panose="02020603050405020304" pitchFamily="18" charset="0"/>
                <a:cs typeface="Arial" panose="020B0604020202020204" pitchFamily="34" charset="0"/>
              </a:rPr>
              <a:t>. Anim. </a:t>
            </a:r>
            <a:r>
              <a:rPr lang="ro-RO" sz="1800" dirty="0" err="1">
                <a:effectLst/>
                <a:latin typeface="Arial" panose="020B0604020202020204" pitchFamily="34" charset="0"/>
                <a:ea typeface="Times New Roman" panose="02020603050405020304" pitchFamily="18" charset="0"/>
                <a:cs typeface="Arial" panose="020B0604020202020204" pitchFamily="34" charset="0"/>
              </a:rPr>
              <a:t>Breed.Abstr</a:t>
            </a:r>
            <a:r>
              <a:rPr lang="ro-RO" sz="1800" dirty="0">
                <a:effectLst/>
                <a:latin typeface="Arial" panose="020B0604020202020204" pitchFamily="34" charset="0"/>
                <a:ea typeface="Times New Roman" panose="02020603050405020304" pitchFamily="18" charset="0"/>
                <a:cs typeface="Arial" panose="020B0604020202020204" pitchFamily="34" charset="0"/>
              </a:rPr>
              <a:t>.</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Haris, D.C. (1990) - </a:t>
            </a:r>
            <a:r>
              <a:rPr lang="ro-RO" sz="1800" dirty="0" err="1">
                <a:effectLst/>
                <a:latin typeface="Arial" panose="020B0604020202020204" pitchFamily="34" charset="0"/>
                <a:ea typeface="Times New Roman" panose="02020603050405020304" pitchFamily="18" charset="0"/>
                <a:cs typeface="Arial" panose="020B0604020202020204" pitchFamily="34" charset="0"/>
              </a:rPr>
              <a:t>Hight</a:t>
            </a:r>
            <a:r>
              <a:rPr lang="ro-RO" sz="1800" dirty="0">
                <a:effectLst/>
                <a:latin typeface="Arial" panose="020B0604020202020204" pitchFamily="34" charset="0"/>
                <a:ea typeface="Times New Roman" panose="02020603050405020304" pitchFamily="18" charset="0"/>
                <a:cs typeface="Arial" panose="020B0604020202020204" pitchFamily="34" charset="0"/>
              </a:rPr>
              <a:t> contaminat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free</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lambs</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Produceding</a:t>
            </a:r>
            <a:r>
              <a:rPr lang="ro-RO" sz="1800" dirty="0">
                <a:effectLst/>
                <a:latin typeface="Arial" panose="020B0604020202020204" pitchFamily="34" charset="0"/>
                <a:ea typeface="Times New Roman" panose="02020603050405020304" pitchFamily="18" charset="0"/>
                <a:cs typeface="Arial" panose="020B0604020202020204" pitchFamily="34" charset="0"/>
              </a:rPr>
              <a:t> of </a:t>
            </a:r>
            <a:r>
              <a:rPr lang="ro-RO" sz="1800" dirty="0" err="1">
                <a:effectLst/>
                <a:latin typeface="Arial" panose="020B0604020202020204" pitchFamily="34" charset="0"/>
                <a:ea typeface="Times New Roman" panose="02020603050405020304" pitchFamily="18" charset="0"/>
                <a:cs typeface="Arial" panose="020B0604020202020204" pitchFamily="34" charset="0"/>
              </a:rPr>
              <a:t>the</a:t>
            </a:r>
            <a:r>
              <a:rPr lang="ro-RO" sz="1800" dirty="0">
                <a:effectLst/>
                <a:latin typeface="Arial" panose="020B0604020202020204" pitchFamily="34" charset="0"/>
                <a:ea typeface="Times New Roman" panose="02020603050405020304" pitchFamily="18" charset="0"/>
                <a:cs typeface="Arial" panose="020B0604020202020204" pitchFamily="34" charset="0"/>
              </a:rPr>
              <a:t> Australian </a:t>
            </a:r>
            <a:r>
              <a:rPr lang="ro-RO" sz="1800" dirty="0" err="1">
                <a:effectLst/>
                <a:latin typeface="Arial" panose="020B0604020202020204" pitchFamily="34" charset="0"/>
                <a:ea typeface="Times New Roman" panose="02020603050405020304" pitchFamily="18" charset="0"/>
                <a:cs typeface="Arial" panose="020B0604020202020204" pitchFamily="34" charset="0"/>
              </a:rPr>
              <a:t>society</a:t>
            </a:r>
            <a:r>
              <a:rPr lang="ro-RO" sz="1800" dirty="0">
                <a:effectLst/>
                <a:latin typeface="Arial" panose="020B0604020202020204" pitchFamily="34" charset="0"/>
                <a:ea typeface="Times New Roman" panose="02020603050405020304" pitchFamily="18" charset="0"/>
                <a:cs typeface="Arial" panose="020B0604020202020204" pitchFamily="34" charset="0"/>
              </a:rPr>
              <a:t> of Animal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Production</a:t>
            </a:r>
            <a:r>
              <a:rPr lang="ro-RO" sz="1800" dirty="0">
                <a:effectLst/>
                <a:latin typeface="Arial" panose="020B0604020202020204" pitchFamily="34" charset="0"/>
                <a:ea typeface="Times New Roman" panose="02020603050405020304" pitchFamily="18" charset="0"/>
                <a:cs typeface="Arial" panose="020B0604020202020204" pitchFamily="34" charset="0"/>
              </a:rPr>
              <a:t>. Sidney - Australia.</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Ionescu, A., </a:t>
            </a:r>
            <a:r>
              <a:rPr lang="ro-RO" sz="1800" dirty="0" err="1">
                <a:effectLst/>
                <a:latin typeface="Arial" panose="020B0604020202020204" pitchFamily="34" charset="0"/>
                <a:ea typeface="Times New Roman" panose="02020603050405020304" pitchFamily="18" charset="0"/>
                <a:cs typeface="Arial" panose="020B0604020202020204" pitchFamily="34" charset="0"/>
              </a:rPr>
              <a:t>Ursescu</a:t>
            </a:r>
            <a:r>
              <a:rPr lang="ro-RO" sz="1800" dirty="0">
                <a:effectLst/>
                <a:latin typeface="Arial" panose="020B0604020202020204" pitchFamily="34" charset="0"/>
                <a:ea typeface="Times New Roman" panose="02020603050405020304" pitchFamily="18" charset="0"/>
                <a:cs typeface="Arial" panose="020B0604020202020204" pitchFamily="34" charset="0"/>
              </a:rPr>
              <a:t>, A., </a:t>
            </a:r>
            <a:r>
              <a:rPr lang="ro-RO" sz="1800" dirty="0" err="1">
                <a:effectLst/>
                <a:latin typeface="Arial" panose="020B0604020202020204" pitchFamily="34" charset="0"/>
                <a:ea typeface="Times New Roman" panose="02020603050405020304" pitchFamily="18" charset="0"/>
                <a:cs typeface="Arial" panose="020B0604020202020204" pitchFamily="34" charset="0"/>
              </a:rPr>
              <a:t>Vicovan</a:t>
            </a:r>
            <a:r>
              <a:rPr lang="ro-RO" sz="1800" dirty="0">
                <a:effectLst/>
                <a:latin typeface="Arial" panose="020B0604020202020204" pitchFamily="34" charset="0"/>
                <a:ea typeface="Times New Roman" panose="02020603050405020304" pitchFamily="18" charset="0"/>
                <a:cs typeface="Arial" panose="020B0604020202020204" pitchFamily="34" charset="0"/>
              </a:rPr>
              <a:t>, G. (1985) - Studiul privind folosirea hibridării pentru sporirea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îmbunătăţirea</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producţiilor</a:t>
            </a:r>
            <a:r>
              <a:rPr lang="ro-RO" sz="1800" dirty="0">
                <a:effectLst/>
                <a:latin typeface="Arial" panose="020B0604020202020204" pitchFamily="34" charset="0"/>
                <a:ea typeface="Times New Roman" panose="02020603050405020304" pitchFamily="18" charset="0"/>
                <a:cs typeface="Arial" panose="020B0604020202020204" pitchFamily="34" charset="0"/>
              </a:rPr>
              <a:t> ovinelor. I.C.P.C.O.C. Palas -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Constanţa</a:t>
            </a:r>
            <a:r>
              <a:rPr lang="ro-RO" sz="1800" dirty="0">
                <a:effectLst/>
                <a:latin typeface="Arial" panose="020B0604020202020204" pitchFamily="34" charset="0"/>
                <a:ea typeface="Times New Roman" panose="02020603050405020304" pitchFamily="18" charset="0"/>
                <a:cs typeface="Arial" panose="020B0604020202020204" pitchFamily="34" charset="0"/>
              </a:rPr>
              <a:t>.</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600"/>
              </a:spcAft>
            </a:pPr>
            <a:r>
              <a:rPr lang="ro-RO" sz="1800" dirty="0">
                <a:effectLst/>
                <a:latin typeface="Arial" panose="020B0604020202020204" pitchFamily="34" charset="0"/>
                <a:ea typeface="Times New Roman" panose="02020603050405020304" pitchFamily="18" charset="0"/>
                <a:cs typeface="Arial" panose="020B0604020202020204" pitchFamily="34" charset="0"/>
              </a:rPr>
              <a:t>Ionescu A., Radu R., Enciu Ana, </a:t>
            </a:r>
            <a:r>
              <a:rPr lang="ro-RO" sz="1800" dirty="0" err="1">
                <a:effectLst/>
                <a:latin typeface="Arial" panose="020B0604020202020204" pitchFamily="34" charset="0"/>
                <a:ea typeface="Times New Roman" panose="02020603050405020304" pitchFamily="18" charset="0"/>
                <a:cs typeface="Arial" panose="020B0604020202020204" pitchFamily="34" charset="0"/>
              </a:rPr>
              <a:t>Ida</a:t>
            </a:r>
            <a:r>
              <a:rPr lang="ro-RO" sz="1800" dirty="0">
                <a:effectLst/>
                <a:latin typeface="Arial" panose="020B0604020202020204" pitchFamily="34" charset="0"/>
                <a:ea typeface="Times New Roman" panose="02020603050405020304" pitchFamily="18" charset="0"/>
                <a:cs typeface="Arial" panose="020B0604020202020204" pitchFamily="34" charset="0"/>
              </a:rPr>
              <a:t> Aurelian, Pascal C. – Concept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programe de ameliorare a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producţiei</a:t>
            </a:r>
            <a:r>
              <a:rPr lang="ro-RO" sz="1800" dirty="0">
                <a:effectLst/>
                <a:latin typeface="Arial" panose="020B0604020202020204" pitchFamily="34" charset="0"/>
                <a:ea typeface="Times New Roman" panose="02020603050405020304" pitchFamily="18" charset="0"/>
                <a:cs typeface="Arial" panose="020B0604020202020204" pitchFamily="34" charset="0"/>
              </a:rPr>
              <a:t> de lapte la rasele locale de ovine. Lucrări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Ştiinţifice</a:t>
            </a:r>
            <a:r>
              <a:rPr lang="ro-RO" sz="1800" dirty="0">
                <a:effectLst/>
                <a:latin typeface="Arial" panose="020B0604020202020204" pitchFamily="34" charset="0"/>
                <a:ea typeface="Times New Roman" panose="02020603050405020304" pitchFamily="18" charset="0"/>
                <a:cs typeface="Arial" panose="020B0604020202020204" pitchFamily="34" charset="0"/>
              </a:rPr>
              <a:t>, vol. 43/44, Seria Zootehnie, 2000 - 2001, UŞAMV </a:t>
            </a:r>
            <a:r>
              <a:rPr lang="ro-RO" sz="1800" dirty="0" err="1">
                <a:effectLst/>
                <a:latin typeface="Arial" panose="020B0604020202020204" pitchFamily="34" charset="0"/>
                <a:ea typeface="Times New Roman" panose="02020603050405020304" pitchFamily="18" charset="0"/>
                <a:cs typeface="Arial" panose="020B0604020202020204" pitchFamily="34" charset="0"/>
              </a:rPr>
              <a:t>Iaşi</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Imangaliera</a:t>
            </a:r>
            <a:r>
              <a:rPr lang="ro-RO" sz="1800" dirty="0">
                <a:effectLst/>
                <a:latin typeface="Arial" panose="020B0604020202020204" pitchFamily="34" charset="0"/>
                <a:ea typeface="Times New Roman" panose="02020603050405020304" pitchFamily="18" charset="0"/>
                <a:cs typeface="Arial" panose="020B0604020202020204" pitchFamily="34" charset="0"/>
              </a:rPr>
              <a:t>, T.B. (1990) - </a:t>
            </a:r>
            <a:r>
              <a:rPr lang="ro-RO" sz="1800" dirty="0" err="1">
                <a:effectLst/>
                <a:latin typeface="Arial" panose="020B0604020202020204" pitchFamily="34" charset="0"/>
                <a:ea typeface="Times New Roman" panose="02020603050405020304" pitchFamily="18" charset="0"/>
                <a:cs typeface="Arial" panose="020B0604020202020204" pitchFamily="34" charset="0"/>
              </a:rPr>
              <a:t>Creşterea</a:t>
            </a:r>
            <a:r>
              <a:rPr lang="ro-RO" sz="1800" dirty="0">
                <a:effectLst/>
                <a:latin typeface="Arial" panose="020B0604020202020204" pitchFamily="34" charset="0"/>
                <a:ea typeface="Times New Roman" panose="02020603050405020304" pitchFamily="18" charset="0"/>
                <a:cs typeface="Arial" panose="020B0604020202020204" pitchFamily="34" charset="0"/>
              </a:rPr>
              <a:t> intensivă a mieilor </a:t>
            </a:r>
            <a:r>
              <a:rPr lang="ro-RO" sz="1800" dirty="0" err="1">
                <a:effectLst/>
                <a:latin typeface="Arial" panose="020B0604020202020204" pitchFamily="34" charset="0"/>
                <a:ea typeface="Times New Roman" panose="02020603050405020304" pitchFamily="18" charset="0"/>
                <a:cs typeface="Arial" panose="020B0604020202020204" pitchFamily="34" charset="0"/>
              </a:rPr>
              <a:t>îngrăşaţi</a:t>
            </a:r>
            <a:r>
              <a:rPr lang="ro-RO" sz="1800" dirty="0">
                <a:effectLst/>
                <a:latin typeface="Arial" panose="020B0604020202020204" pitchFamily="34" charset="0"/>
                <a:ea typeface="Times New Roman" panose="02020603050405020304" pitchFamily="18" charset="0"/>
                <a:cs typeface="Arial" panose="020B0604020202020204" pitchFamily="34" charset="0"/>
              </a:rPr>
              <a:t>. Rev. </a:t>
            </a:r>
            <a:r>
              <a:rPr lang="ro-RO" sz="1800" dirty="0" err="1">
                <a:effectLst/>
                <a:latin typeface="Arial" panose="020B0604020202020204" pitchFamily="34" charset="0"/>
                <a:ea typeface="Times New Roman" panose="02020603050405020304" pitchFamily="18" charset="0"/>
                <a:cs typeface="Arial" panose="020B0604020202020204" pitchFamily="34" charset="0"/>
              </a:rPr>
              <a:t>Creşterea</a:t>
            </a:r>
            <a:r>
              <a:rPr lang="ro-RO" sz="1800" dirty="0">
                <a:effectLst/>
                <a:latin typeface="Arial" panose="020B0604020202020204" pitchFamily="34" charset="0"/>
                <a:ea typeface="Times New Roman" panose="02020603050405020304" pitchFamily="18" charset="0"/>
                <a:cs typeface="Arial" panose="020B0604020202020204" pitchFamily="34" charset="0"/>
              </a:rPr>
              <a:t> Animalelor, nr. 3, 1990, p. 60-63.</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Inger</a:t>
            </a:r>
            <a:r>
              <a:rPr lang="ro-RO" sz="1800" dirty="0">
                <a:effectLst/>
                <a:latin typeface="Arial" panose="020B0604020202020204" pitchFamily="34" charset="0"/>
                <a:ea typeface="Times New Roman" panose="02020603050405020304" pitchFamily="18" charset="0"/>
                <a:cs typeface="Arial" panose="020B0604020202020204" pitchFamily="34" charset="0"/>
              </a:rPr>
              <a:t>, L. (1986) - The </a:t>
            </a:r>
            <a:r>
              <a:rPr lang="ro-RO" sz="1800" dirty="0" err="1">
                <a:effectLst/>
                <a:latin typeface="Arial" panose="020B0604020202020204" pitchFamily="34" charset="0"/>
                <a:ea typeface="Times New Roman" panose="02020603050405020304" pitchFamily="18" charset="0"/>
                <a:cs typeface="Arial" panose="020B0604020202020204" pitchFamily="34" charset="0"/>
              </a:rPr>
              <a:t>effect</a:t>
            </a:r>
            <a:r>
              <a:rPr lang="ro-RO" sz="1800" dirty="0">
                <a:effectLst/>
                <a:latin typeface="Arial" panose="020B0604020202020204" pitchFamily="34" charset="0"/>
                <a:ea typeface="Times New Roman" panose="02020603050405020304" pitchFamily="18" charset="0"/>
                <a:cs typeface="Arial" panose="020B0604020202020204" pitchFamily="34" charset="0"/>
              </a:rPr>
              <a:t> of </a:t>
            </a:r>
            <a:r>
              <a:rPr lang="ro-RO" sz="1800" dirty="0" err="1">
                <a:effectLst/>
                <a:latin typeface="Arial" panose="020B0604020202020204" pitchFamily="34" charset="0"/>
                <a:ea typeface="Times New Roman" panose="02020603050405020304" pitchFamily="18" charset="0"/>
                <a:cs typeface="Arial" panose="020B0604020202020204" pitchFamily="34" charset="0"/>
              </a:rPr>
              <a:t>restricted</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feeding</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and</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realimentation</a:t>
            </a:r>
            <a:r>
              <a:rPr lang="ro-RO" sz="1800" dirty="0">
                <a:effectLst/>
                <a:latin typeface="Arial" panose="020B0604020202020204" pitchFamily="34" charset="0"/>
                <a:ea typeface="Times New Roman" panose="02020603050405020304" pitchFamily="18" charset="0"/>
                <a:cs typeface="Arial" panose="020B0604020202020204" pitchFamily="34" charset="0"/>
              </a:rPr>
              <a:t> on </a:t>
            </a:r>
            <a:r>
              <a:rPr lang="ro-RO" sz="1800" dirty="0" err="1">
                <a:effectLst/>
                <a:latin typeface="Arial" panose="020B0604020202020204" pitchFamily="34" charset="0"/>
                <a:ea typeface="Times New Roman" panose="02020603050405020304" pitchFamily="18" charset="0"/>
                <a:cs typeface="Arial" panose="020B0604020202020204" pitchFamily="34" charset="0"/>
              </a:rPr>
              <a:t>growth</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and</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carcass</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composition</a:t>
            </a:r>
            <a:r>
              <a:rPr lang="ro-RO" sz="1800" dirty="0">
                <a:effectLst/>
                <a:latin typeface="Arial" panose="020B0604020202020204" pitchFamily="34" charset="0"/>
                <a:ea typeface="Times New Roman" panose="02020603050405020304" pitchFamily="18" charset="0"/>
                <a:cs typeface="Arial" panose="020B0604020202020204" pitchFamily="34" charset="0"/>
              </a:rPr>
              <a:t> in </a:t>
            </a:r>
            <a:r>
              <a:rPr lang="ro-RO" sz="1800" dirty="0" err="1">
                <a:effectLst/>
                <a:latin typeface="Arial" panose="020B0604020202020204" pitchFamily="34" charset="0"/>
                <a:ea typeface="Times New Roman" panose="02020603050405020304" pitchFamily="18" charset="0"/>
                <a:cs typeface="Arial" panose="020B0604020202020204" pitchFamily="34" charset="0"/>
              </a:rPr>
              <a:t>lambs</a:t>
            </a:r>
            <a:r>
              <a:rPr lang="ro-RO" sz="1800" dirty="0">
                <a:effectLst/>
                <a:latin typeface="Arial" panose="020B0604020202020204" pitchFamily="34" charset="0"/>
                <a:ea typeface="Times New Roman" panose="02020603050405020304" pitchFamily="18" charset="0"/>
                <a:cs typeface="Arial" panose="020B0604020202020204" pitchFamily="34" charset="0"/>
              </a:rPr>
              <a:t>. 37</a:t>
            </a:r>
            <a:r>
              <a:rPr lang="ro-RO" sz="1800" baseline="30000" dirty="0">
                <a:effectLst/>
                <a:latin typeface="Arial" panose="020B0604020202020204" pitchFamily="34" charset="0"/>
                <a:ea typeface="Times New Roman" panose="02020603050405020304" pitchFamily="18" charset="0"/>
                <a:cs typeface="Arial" panose="020B0604020202020204" pitchFamily="34" charset="0"/>
              </a:rPr>
              <a:t>the </a:t>
            </a:r>
            <a:r>
              <a:rPr lang="ro-RO" sz="1800" dirty="0">
                <a:effectLst/>
                <a:latin typeface="Arial" panose="020B0604020202020204" pitchFamily="34" charset="0"/>
                <a:ea typeface="Times New Roman" panose="02020603050405020304" pitchFamily="18" charset="0"/>
                <a:cs typeface="Arial" panose="020B0604020202020204" pitchFamily="34" charset="0"/>
              </a:rPr>
              <a:t>An. Meeting of EAPP, Budapest, 2.</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Mireşan</a:t>
            </a:r>
            <a:r>
              <a:rPr lang="ro-RO" sz="1800" dirty="0">
                <a:effectLst/>
                <a:latin typeface="Arial" panose="020B0604020202020204" pitchFamily="34" charset="0"/>
                <a:ea typeface="Times New Roman" panose="02020603050405020304" pitchFamily="18" charset="0"/>
                <a:cs typeface="Arial" panose="020B0604020202020204" pitchFamily="34" charset="0"/>
              </a:rPr>
              <a:t>, E., Pop, A., Popa, O. (1979) -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Contribuţii</a:t>
            </a:r>
            <a:r>
              <a:rPr lang="ro-RO" sz="1800" dirty="0">
                <a:effectLst/>
                <a:latin typeface="Arial" panose="020B0604020202020204" pitchFamily="34" charset="0"/>
                <a:ea typeface="Times New Roman" panose="02020603050405020304" pitchFamily="18" charset="0"/>
                <a:cs typeface="Arial" panose="020B0604020202020204" pitchFamily="34" charset="0"/>
              </a:rPr>
              <a:t> la </a:t>
            </a:r>
            <a:r>
              <a:rPr lang="ro-RO" sz="1800" dirty="0" err="1">
                <a:effectLst/>
                <a:latin typeface="Arial" panose="020B0604020202020204" pitchFamily="34" charset="0"/>
                <a:ea typeface="Times New Roman" panose="02020603050405020304" pitchFamily="18" charset="0"/>
                <a:cs typeface="Arial" panose="020B0604020202020204" pitchFamily="34" charset="0"/>
              </a:rPr>
              <a:t>cunoaşterea</a:t>
            </a:r>
            <a:r>
              <a:rPr lang="ro-RO" sz="1800" dirty="0">
                <a:effectLst/>
                <a:latin typeface="Arial" panose="020B0604020202020204" pitchFamily="34" charset="0"/>
                <a:ea typeface="Times New Roman" panose="02020603050405020304" pitchFamily="18" charset="0"/>
                <a:cs typeface="Arial" panose="020B0604020202020204" pitchFamily="34" charset="0"/>
              </a:rPr>
              <a:t> aptitudinilor pentru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producţia</a:t>
            </a:r>
            <a:r>
              <a:rPr lang="ro-RO" sz="1800" dirty="0">
                <a:effectLst/>
                <a:latin typeface="Arial" panose="020B0604020202020204" pitchFamily="34" charset="0"/>
                <a:ea typeface="Times New Roman" panose="02020603050405020304" pitchFamily="18" charset="0"/>
                <a:cs typeface="Arial" panose="020B0604020202020204" pitchFamily="34" charset="0"/>
              </a:rPr>
              <a:t> de carne a raselor Merinos de Transilvania, </a:t>
            </a:r>
            <a:r>
              <a:rPr lang="ro-RO" sz="1800" dirty="0" err="1">
                <a:effectLst/>
                <a:latin typeface="Arial" panose="020B0604020202020204" pitchFamily="34" charset="0"/>
                <a:ea typeface="Times New Roman" panose="02020603050405020304" pitchFamily="18" charset="0"/>
                <a:cs typeface="Arial" panose="020B0604020202020204" pitchFamily="34" charset="0"/>
              </a:rPr>
              <a:t>Ţigaie</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Ţurcană</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Lucr.Şt</a:t>
            </a:r>
            <a:r>
              <a:rPr lang="ro-RO" sz="1800" dirty="0">
                <a:effectLst/>
                <a:latin typeface="Arial" panose="020B0604020202020204" pitchFamily="34" charset="0"/>
                <a:ea typeface="Times New Roman" panose="02020603050405020304" pitchFamily="18" charset="0"/>
                <a:cs typeface="Arial" panose="020B0604020202020204" pitchFamily="34" charset="0"/>
              </a:rPr>
              <a:t>. I.A.C.N., vol. 2, 143-146.</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Mireşan</a:t>
            </a:r>
            <a:r>
              <a:rPr lang="ro-RO" sz="1800" dirty="0">
                <a:effectLst/>
                <a:latin typeface="Arial" panose="020B0604020202020204" pitchFamily="34" charset="0"/>
                <a:ea typeface="Times New Roman" panose="02020603050405020304" pitchFamily="18" charset="0"/>
                <a:cs typeface="Arial" panose="020B0604020202020204" pitchFamily="34" charset="0"/>
              </a:rPr>
              <a:t>, E., Pop, A., Popa, O. (1989) -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Contribuţii</a:t>
            </a:r>
            <a:r>
              <a:rPr lang="ro-RO" sz="1800" dirty="0">
                <a:effectLst/>
                <a:latin typeface="Arial" panose="020B0604020202020204" pitchFamily="34" charset="0"/>
                <a:ea typeface="Times New Roman" panose="02020603050405020304" pitchFamily="18" charset="0"/>
                <a:cs typeface="Arial" panose="020B0604020202020204" pitchFamily="34" charset="0"/>
              </a:rPr>
              <a:t> la studiul aptitudinilor de </a:t>
            </a:r>
            <a:r>
              <a:rPr lang="ro-RO" sz="1800" dirty="0" err="1">
                <a:effectLst/>
                <a:latin typeface="Arial" panose="020B0604020202020204" pitchFamily="34" charset="0"/>
                <a:ea typeface="Times New Roman" panose="02020603050405020304" pitchFamily="18" charset="0"/>
                <a:cs typeface="Arial" panose="020B0604020202020204" pitchFamily="34" charset="0"/>
              </a:rPr>
              <a:t>îngrăşare</a:t>
            </a:r>
            <a:r>
              <a:rPr lang="ro-RO" sz="1800" dirty="0">
                <a:effectLst/>
                <a:latin typeface="Arial" panose="020B0604020202020204" pitchFamily="34" charset="0"/>
                <a:ea typeface="Times New Roman" panose="02020603050405020304" pitchFamily="18" charset="0"/>
                <a:cs typeface="Arial" panose="020B0604020202020204" pitchFamily="34" charset="0"/>
              </a:rPr>
              <a:t> ale mieilor din diferite structuri de rasă. Buletin Informativ A.S.A.S., nr. 40.</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err="1">
                <a:effectLst/>
                <a:latin typeface="Arial" panose="020B0604020202020204" pitchFamily="34" charset="0"/>
                <a:ea typeface="Times New Roman" panose="02020603050405020304" pitchFamily="18" charset="0"/>
                <a:cs typeface="Arial" panose="020B0604020202020204" pitchFamily="34" charset="0"/>
              </a:rPr>
              <a:t>Mochnacs</a:t>
            </a:r>
            <a:r>
              <a:rPr lang="ro-RO" sz="1800" dirty="0">
                <a:effectLst/>
                <a:latin typeface="Arial" panose="020B0604020202020204" pitchFamily="34" charset="0"/>
                <a:ea typeface="Times New Roman" panose="02020603050405020304" pitchFamily="18" charset="0"/>
                <a:cs typeface="Arial" panose="020B0604020202020204" pitchFamily="34" charset="0"/>
              </a:rPr>
              <a:t>, M., </a:t>
            </a:r>
            <a:r>
              <a:rPr lang="ro-RO" sz="1800" dirty="0" err="1">
                <a:effectLst/>
                <a:latin typeface="Arial" panose="020B0604020202020204" pitchFamily="34" charset="0"/>
                <a:ea typeface="Times New Roman" panose="02020603050405020304" pitchFamily="18" charset="0"/>
                <a:cs typeface="Arial" panose="020B0604020202020204" pitchFamily="34" charset="0"/>
              </a:rPr>
              <a:t>Taftă</a:t>
            </a:r>
            <a:r>
              <a:rPr lang="ro-RO" sz="1800" dirty="0">
                <a:effectLst/>
                <a:latin typeface="Arial" panose="020B0604020202020204" pitchFamily="34" charset="0"/>
                <a:ea typeface="Times New Roman" panose="02020603050405020304" pitchFamily="18" charset="0"/>
                <a:cs typeface="Arial" panose="020B0604020202020204" pitchFamily="34" charset="0"/>
              </a:rPr>
              <a:t>, V., Vintilă, I. (1978) - Genetica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ameliorarea ovinelor. Edit. Ceres. </a:t>
            </a:r>
            <a:r>
              <a:rPr lang="ro-RO" sz="1800" dirty="0" err="1">
                <a:effectLst/>
                <a:latin typeface="Arial" panose="020B0604020202020204" pitchFamily="34" charset="0"/>
                <a:ea typeface="Times New Roman" panose="02020603050405020304" pitchFamily="18" charset="0"/>
                <a:cs typeface="Arial" panose="020B0604020202020204" pitchFamily="34" charset="0"/>
              </a:rPr>
              <a:t>Bucureşti</a:t>
            </a:r>
            <a:r>
              <a:rPr lang="ro-RO" sz="1800" dirty="0">
                <a:effectLst/>
                <a:latin typeface="Arial" panose="020B0604020202020204" pitchFamily="34" charset="0"/>
                <a:ea typeface="Times New Roman" panose="02020603050405020304" pitchFamily="18" charset="0"/>
                <a:cs typeface="Arial" panose="020B0604020202020204" pitchFamily="34" charset="0"/>
              </a:rPr>
              <a:t>.</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93139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3AE2E4C-5CCA-CEBB-81E1-2C56468AB077}"/>
              </a:ext>
            </a:extLst>
          </p:cNvPr>
          <p:cNvSpPr txBox="1"/>
          <p:nvPr/>
        </p:nvSpPr>
        <p:spPr>
          <a:xfrm>
            <a:off x="0" y="838497"/>
            <a:ext cx="8982635" cy="4955203"/>
          </a:xfrm>
          <a:prstGeom prst="rect">
            <a:avLst/>
          </a:prstGeom>
          <a:noFill/>
        </p:spPr>
        <p:txBody>
          <a:bodyPr wrap="square">
            <a:spAutoFit/>
          </a:bodyPr>
          <a:lstStyle/>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Pascal C. (1998) – Tratat de creștere a ovinelor și caprinelor. Editura ”Ion Ionescu de la Brad” Iași. 2015.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Pascal C. (1999) - Metode tehnice de apreciere premergătoare lucrărilor de </a:t>
            </a:r>
            <a:r>
              <a:rPr lang="ro-RO" sz="1800" dirty="0" err="1">
                <a:effectLst/>
                <a:latin typeface="Arial" panose="020B0604020202020204" pitchFamily="34" charset="0"/>
                <a:ea typeface="Times New Roman" panose="02020603050405020304" pitchFamily="18" charset="0"/>
                <a:cs typeface="Arial" panose="020B0604020202020204" pitchFamily="34" charset="0"/>
              </a:rPr>
              <a:t>selecţie</a:t>
            </a:r>
            <a:r>
              <a:rPr lang="ro-RO" sz="1800" dirty="0">
                <a:effectLst/>
                <a:latin typeface="Arial" panose="020B0604020202020204" pitchFamily="34" charset="0"/>
                <a:ea typeface="Times New Roman" panose="02020603050405020304" pitchFamily="18" charset="0"/>
                <a:cs typeface="Arial" panose="020B0604020202020204" pitchFamily="34" charset="0"/>
              </a:rPr>
              <a:t> la ovine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caprine. Editura "</a:t>
            </a:r>
            <a:r>
              <a:rPr lang="ro-RO" sz="1800" dirty="0" err="1">
                <a:effectLst/>
                <a:latin typeface="Arial" panose="020B0604020202020204" pitchFamily="34" charset="0"/>
                <a:ea typeface="Times New Roman" panose="02020603050405020304" pitchFamily="18" charset="0"/>
                <a:cs typeface="Arial" panose="020B0604020202020204" pitchFamily="34" charset="0"/>
              </a:rPr>
              <a:t>Corson</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Iaşi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Pascal C. (2004) –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Producţia</a:t>
            </a:r>
            <a:r>
              <a:rPr lang="ro-RO" sz="1800" dirty="0">
                <a:effectLst/>
                <a:latin typeface="Arial" panose="020B0604020202020204" pitchFamily="34" charset="0"/>
                <a:ea typeface="Times New Roman" panose="02020603050405020304" pitchFamily="18" charset="0"/>
                <a:cs typeface="Arial" panose="020B0604020202020204" pitchFamily="34" charset="0"/>
              </a:rPr>
              <a:t> de carne la ovine. Editura </a:t>
            </a:r>
            <a:r>
              <a:rPr lang="ro-RO" sz="1800" dirty="0" err="1">
                <a:effectLst/>
                <a:latin typeface="Arial" panose="020B0604020202020204" pitchFamily="34" charset="0"/>
                <a:ea typeface="Times New Roman" panose="02020603050405020304" pitchFamily="18" charset="0"/>
                <a:cs typeface="Arial" panose="020B0604020202020204" pitchFamily="34" charset="0"/>
              </a:rPr>
              <a:t>Ïon</a:t>
            </a:r>
            <a:r>
              <a:rPr lang="ro-RO" sz="1800" dirty="0">
                <a:effectLst/>
                <a:latin typeface="Arial" panose="020B0604020202020204" pitchFamily="34" charset="0"/>
                <a:ea typeface="Times New Roman" panose="02020603050405020304" pitchFamily="18" charset="0"/>
                <a:cs typeface="Arial" panose="020B0604020202020204" pitchFamily="34" charset="0"/>
              </a:rPr>
              <a:t> Ionescu de la Brad” </a:t>
            </a:r>
            <a:r>
              <a:rPr lang="ro-RO" sz="1800" dirty="0" err="1">
                <a:effectLst/>
                <a:latin typeface="Arial" panose="020B0604020202020204" pitchFamily="34" charset="0"/>
                <a:ea typeface="Times New Roman" panose="02020603050405020304" pitchFamily="18" charset="0"/>
                <a:cs typeface="Arial" panose="020B0604020202020204" pitchFamily="34" charset="0"/>
              </a:rPr>
              <a:t>Iaşi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600"/>
              </a:spcAft>
            </a:pPr>
            <a:r>
              <a:rPr lang="ro-RO" sz="1800" dirty="0">
                <a:effectLst/>
                <a:latin typeface="Arial" panose="020B0604020202020204" pitchFamily="34" charset="0"/>
                <a:ea typeface="Times New Roman" panose="02020603050405020304" pitchFamily="18" charset="0"/>
                <a:cs typeface="Arial" panose="020B0604020202020204" pitchFamily="34" charset="0"/>
              </a:rPr>
              <a:t>Pascal C (2007) – </a:t>
            </a:r>
            <a:r>
              <a:rPr lang="ro-RO" sz="1800" dirty="0" err="1">
                <a:effectLst/>
                <a:latin typeface="Arial" panose="020B0604020202020204" pitchFamily="34" charset="0"/>
                <a:ea typeface="Times New Roman" panose="02020603050405020304" pitchFamily="18" charset="0"/>
                <a:cs typeface="Arial" panose="020B0604020202020204" pitchFamily="34" charset="0"/>
              </a:rPr>
              <a:t>Creşterea</a:t>
            </a:r>
            <a:r>
              <a:rPr lang="ro-RO" sz="1800" dirty="0">
                <a:effectLst/>
                <a:latin typeface="Arial" panose="020B0604020202020204" pitchFamily="34" charset="0"/>
                <a:ea typeface="Times New Roman" panose="02020603050405020304" pitchFamily="18" charset="0"/>
                <a:cs typeface="Arial" panose="020B0604020202020204" pitchFamily="34" charset="0"/>
              </a:rPr>
              <a:t> ovinelor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caprinelor, Editura PIM </a:t>
            </a:r>
            <a:r>
              <a:rPr lang="ro-RO" sz="1800" dirty="0" err="1">
                <a:effectLst/>
                <a:latin typeface="Arial" panose="020B0604020202020204" pitchFamily="34" charset="0"/>
                <a:ea typeface="Times New Roman" panose="02020603050405020304" pitchFamily="18" charset="0"/>
                <a:cs typeface="Arial" panose="020B0604020202020204" pitchFamily="34" charset="0"/>
              </a:rPr>
              <a:t>Iaşi</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r>
              <a:rPr lang="ro-RO" sz="1800" dirty="0">
                <a:effectLst/>
                <a:latin typeface="Arial" panose="020B0604020202020204" pitchFamily="34" charset="0"/>
                <a:ea typeface="Times New Roman" panose="02020603050405020304" pitchFamily="18" charset="0"/>
                <a:cs typeface="Arial" panose="020B0604020202020204" pitchFamily="34" charset="0"/>
              </a:rPr>
              <a:t>Sandu GH. Inginerie în creșterea ovinelor. Editura Alutus, </a:t>
            </a:r>
            <a:r>
              <a:rPr lang="ro-RO" sz="1800" dirty="0" err="1">
                <a:effectLst/>
                <a:latin typeface="Arial" panose="020B0604020202020204" pitchFamily="34" charset="0"/>
                <a:ea typeface="Times New Roman" panose="02020603050405020304" pitchFamily="18" charset="0"/>
                <a:cs typeface="Arial" panose="020B0604020202020204" pitchFamily="34" charset="0"/>
              </a:rPr>
              <a:t>Bucurestii</a:t>
            </a:r>
            <a:r>
              <a:rPr lang="ro-RO" sz="1800" dirty="0">
                <a:effectLst/>
                <a:latin typeface="Arial" panose="020B0604020202020204" pitchFamily="34" charset="0"/>
                <a:ea typeface="Times New Roman" panose="02020603050405020304" pitchFamily="18" charset="0"/>
                <a:cs typeface="Arial" panose="020B0604020202020204" pitchFamily="34" charset="0"/>
              </a:rPr>
              <a:t>, 1992Taftă V. (1996) - </a:t>
            </a:r>
            <a:r>
              <a:rPr lang="ro-RO" sz="1800" dirty="0" err="1">
                <a:effectLst/>
                <a:latin typeface="Arial" panose="020B0604020202020204" pitchFamily="34" charset="0"/>
                <a:ea typeface="Times New Roman" panose="02020603050405020304" pitchFamily="18" charset="0"/>
                <a:cs typeface="Arial" panose="020B0604020202020204" pitchFamily="34" charset="0"/>
              </a:rPr>
              <a:t>Producţia</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şi</a:t>
            </a:r>
            <a:r>
              <a:rPr lang="ro-RO" sz="1800" dirty="0">
                <a:effectLst/>
                <a:latin typeface="Arial" panose="020B0604020202020204" pitchFamily="34" charset="0"/>
                <a:ea typeface="Times New Roman" panose="02020603050405020304" pitchFamily="18" charset="0"/>
                <a:cs typeface="Arial" panose="020B0604020202020204" pitchFamily="34" charset="0"/>
              </a:rPr>
              <a:t> </a:t>
            </a:r>
            <a:r>
              <a:rPr lang="ro-RO" sz="1800" dirty="0" err="1">
                <a:effectLst/>
                <a:latin typeface="Arial" panose="020B0604020202020204" pitchFamily="34" charset="0"/>
                <a:ea typeface="Times New Roman" panose="02020603050405020304" pitchFamily="18" charset="0"/>
                <a:cs typeface="Arial" panose="020B0604020202020204" pitchFamily="34" charset="0"/>
              </a:rPr>
              <a:t>reproducţia</a:t>
            </a:r>
            <a:r>
              <a:rPr lang="ro-RO" sz="1800" dirty="0">
                <a:effectLst/>
                <a:latin typeface="Arial" panose="020B0604020202020204" pitchFamily="34" charset="0"/>
                <a:ea typeface="Times New Roman" panose="02020603050405020304" pitchFamily="18" charset="0"/>
                <a:cs typeface="Arial" panose="020B0604020202020204" pitchFamily="34" charset="0"/>
              </a:rPr>
              <a:t> caprinelor. Edit. Ceres. </a:t>
            </a:r>
            <a:r>
              <a:rPr lang="ro-RO" sz="1800" dirty="0" err="1">
                <a:effectLst/>
                <a:latin typeface="Arial" panose="020B0604020202020204" pitchFamily="34" charset="0"/>
                <a:ea typeface="Times New Roman" panose="02020603050405020304" pitchFamily="18" charset="0"/>
                <a:cs typeface="Arial" panose="020B0604020202020204" pitchFamily="34" charset="0"/>
              </a:rPr>
              <a:t>Bucureşti</a:t>
            </a:r>
            <a:r>
              <a:rPr lang="ro-RO" sz="1800" dirty="0">
                <a:effectLst/>
                <a:latin typeface="Arial" panose="020B0604020202020204" pitchFamily="34" charset="0"/>
                <a:ea typeface="Times New Roman" panose="02020603050405020304" pitchFamily="18" charset="0"/>
                <a:cs typeface="Arial" panose="020B0604020202020204" pitchFamily="34" charset="0"/>
              </a:rPr>
              <a:t>.</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57200" algn="just">
              <a:spcAft>
                <a:spcPts val="600"/>
              </a:spcAft>
            </a:pPr>
            <a:r>
              <a:rPr lang="ro-RO" sz="1800" dirty="0" err="1">
                <a:effectLst/>
                <a:latin typeface="Arial" panose="020B0604020202020204" pitchFamily="34" charset="0"/>
                <a:ea typeface="Times New Roman" panose="02020603050405020304" pitchFamily="18" charset="0"/>
                <a:cs typeface="Arial" panose="020B0604020202020204" pitchFamily="34" charset="0"/>
              </a:rPr>
              <a:t>Vicovan</a:t>
            </a:r>
            <a:r>
              <a:rPr lang="ro-RO" sz="1800" dirty="0">
                <a:effectLst/>
                <a:latin typeface="Arial" panose="020B0604020202020204" pitchFamily="34" charset="0"/>
                <a:ea typeface="Times New Roman" panose="02020603050405020304" pitchFamily="18" charset="0"/>
                <a:cs typeface="Arial" panose="020B0604020202020204" pitchFamily="34" charset="0"/>
              </a:rPr>
              <a:t> G.P., Adriana </a:t>
            </a:r>
            <a:r>
              <a:rPr lang="ro-RO" sz="1800" dirty="0" err="1">
                <a:effectLst/>
                <a:latin typeface="Arial" panose="020B0604020202020204" pitchFamily="34" charset="0"/>
                <a:ea typeface="Times New Roman" panose="02020603050405020304" pitchFamily="18" charset="0"/>
                <a:cs typeface="Arial" panose="020B0604020202020204" pitchFamily="34" charset="0"/>
              </a:rPr>
              <a:t>Vicovan</a:t>
            </a:r>
            <a:r>
              <a:rPr lang="ro-RO" sz="1800" dirty="0">
                <a:effectLst/>
                <a:latin typeface="Arial" panose="020B0604020202020204" pitchFamily="34" charset="0"/>
                <a:ea typeface="Times New Roman" panose="02020603050405020304" pitchFamily="18" charset="0"/>
                <a:cs typeface="Arial" panose="020B0604020202020204" pitchFamily="34" charset="0"/>
              </a:rPr>
              <a:t>, Radu R.,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Şapera</a:t>
            </a:r>
            <a:r>
              <a:rPr lang="ro-RO" sz="1800" dirty="0">
                <a:effectLst/>
                <a:latin typeface="Arial" panose="020B0604020202020204" pitchFamily="34" charset="0"/>
                <a:ea typeface="Times New Roman" panose="02020603050405020304" pitchFamily="18" charset="0"/>
                <a:cs typeface="Arial" panose="020B0604020202020204" pitchFamily="34" charset="0"/>
              </a:rPr>
              <a:t> I. – Istoria genetică a unei rase </a:t>
            </a:r>
            <a:r>
              <a:rPr lang="ro-RO" sz="1800" dirty="0" err="1">
                <a:effectLst/>
                <a:latin typeface="Arial" panose="020B0604020202020204" pitchFamily="34" charset="0"/>
                <a:ea typeface="Times New Roman" panose="02020603050405020304" pitchFamily="18" charset="0"/>
                <a:cs typeface="Arial" panose="020B0604020202020204" pitchFamily="34" charset="0"/>
              </a:rPr>
              <a:t>Marinos</a:t>
            </a:r>
            <a:r>
              <a:rPr lang="ro-RO" sz="1800" dirty="0">
                <a:effectLst/>
                <a:latin typeface="Arial" panose="020B0604020202020204" pitchFamily="34" charset="0"/>
                <a:ea typeface="Times New Roman" panose="02020603050405020304" pitchFamily="18" charset="0"/>
                <a:cs typeface="Arial" panose="020B0604020202020204" pitchFamily="34" charset="0"/>
              </a:rPr>
              <a:t> australian în România. Lucr. </a:t>
            </a:r>
            <a:r>
              <a:rPr lang="ro-RO" sz="1800" dirty="0" err="1">
                <a:effectLst/>
                <a:latin typeface="Arial" panose="020B0604020202020204" pitchFamily="34" charset="0"/>
                <a:ea typeface="Times New Roman" panose="02020603050405020304" pitchFamily="18" charset="0"/>
                <a:cs typeface="Arial" panose="020B0604020202020204" pitchFamily="34" charset="0"/>
              </a:rPr>
              <a:t>Ştiin</a:t>
            </a:r>
            <a:r>
              <a:rPr lang="ro-RO" sz="1800" dirty="0">
                <a:effectLst/>
                <a:latin typeface="Arial" panose="020B0604020202020204" pitchFamily="34" charset="0"/>
                <a:ea typeface="Times New Roman" panose="02020603050405020304" pitchFamily="18" charset="0"/>
                <a:cs typeface="Arial" panose="020B0604020202020204" pitchFamily="34" charset="0"/>
              </a:rPr>
              <a:t>. USAMV </a:t>
            </a:r>
            <a:r>
              <a:rPr lang="ro-RO" sz="1800" dirty="0" err="1">
                <a:effectLst/>
                <a:latin typeface="Arial" panose="020B0604020202020204" pitchFamily="34" charset="0"/>
                <a:ea typeface="Times New Roman" panose="02020603050405020304" pitchFamily="18" charset="0"/>
                <a:cs typeface="Arial" panose="020B0604020202020204" pitchFamily="34" charset="0"/>
              </a:rPr>
              <a:t>Iaşi</a:t>
            </a:r>
            <a:r>
              <a:rPr lang="ro-RO" sz="1800" dirty="0">
                <a:effectLst/>
                <a:latin typeface="Arial" panose="020B0604020202020204" pitchFamily="34" charset="0"/>
                <a:ea typeface="Times New Roman" panose="02020603050405020304" pitchFamily="18" charset="0"/>
                <a:cs typeface="Arial" panose="020B0604020202020204" pitchFamily="34" charset="0"/>
              </a:rPr>
              <a:t>, Seria Zootehnie, vol. 49.</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r>
              <a:rPr lang="ro-RO" sz="1800" u="sng" dirty="0">
                <a:effectLst/>
                <a:latin typeface="Arial" panose="020B0604020202020204" pitchFamily="34" charset="0"/>
                <a:ea typeface="Times New Roman" panose="02020603050405020304" pitchFamily="18" charset="0"/>
                <a:cs typeface="Arial" panose="020B0604020202020204" pitchFamily="34" charset="0"/>
                <a:hlinkClick r:id="rId2">
                  <a:extLst>
                    <a:ext uri="{A12FA001-AC4F-418D-AE19-62706E023703}">
                      <ahyp:hlinkClr xmlns:ahyp="http://schemas.microsoft.com/office/drawing/2018/hyperlinkcolor" val="tx"/>
                    </a:ext>
                  </a:extLst>
                </a:hlinkClick>
              </a:rPr>
              <a:t>	https://insse.ro/cms/</a:t>
            </a:r>
            <a:endParaRPr lang="ro-RO" sz="2400" u="sng" dirty="0">
              <a:effectLst/>
              <a:latin typeface="Arial" panose="020B0604020202020204" pitchFamily="34" charset="0"/>
              <a:ea typeface="Times New Roman" panose="02020603050405020304" pitchFamily="18" charset="0"/>
              <a:cs typeface="Arial" panose="020B0604020202020204" pitchFamily="34" charset="0"/>
            </a:endParaRPr>
          </a:p>
          <a:p>
            <a:r>
              <a:rPr lang="ro-RO" sz="1800" dirty="0">
                <a:effectLst/>
                <a:latin typeface="Arial" panose="020B0604020202020204" pitchFamily="34" charset="0"/>
                <a:ea typeface="Times New Roman" panose="02020603050405020304" pitchFamily="18" charset="0"/>
                <a:cs typeface="Arial" panose="020B0604020202020204" pitchFamily="34" charset="0"/>
              </a:rPr>
              <a:t>	https://agrointel.ro/296741</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 </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31.X. 2024, Bacău                                                                           Director proiect,</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a:p>
            <a:pPr indent="449580" algn="just"/>
            <a:r>
              <a:rPr lang="ro-RO" sz="1800" dirty="0">
                <a:effectLst/>
                <a:latin typeface="Arial" panose="020B0604020202020204" pitchFamily="34" charset="0"/>
                <a:ea typeface="Times New Roman" panose="02020603050405020304" pitchFamily="18" charset="0"/>
                <a:cs typeface="Arial" panose="020B0604020202020204" pitchFamily="34" charset="0"/>
              </a:rPr>
              <a:t>												Prof. univ. dr. Constantin Pascal</a:t>
            </a: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13774988"/>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200</TotalTime>
  <Words>5095</Words>
  <Application>Microsoft Office PowerPoint</Application>
  <PresentationFormat>Expunere pe ecran (4:3)</PresentationFormat>
  <Paragraphs>160</Paragraphs>
  <Slides>30</Slides>
  <Notes>0</Notes>
  <HiddenSlides>0</HiddenSlides>
  <MMClips>0</MMClips>
  <ScaleCrop>false</ScaleCrop>
  <HeadingPairs>
    <vt:vector size="8" baseType="variant">
      <vt:variant>
        <vt:lpstr>Fonturi utilizate</vt:lpstr>
      </vt:variant>
      <vt:variant>
        <vt:i4>4</vt:i4>
      </vt:variant>
      <vt:variant>
        <vt:lpstr>Temă</vt:lpstr>
      </vt:variant>
      <vt:variant>
        <vt:i4>1</vt:i4>
      </vt:variant>
      <vt:variant>
        <vt:lpstr>Servere OLE încorporate</vt:lpstr>
      </vt:variant>
      <vt:variant>
        <vt:i4>1</vt:i4>
      </vt:variant>
      <vt:variant>
        <vt:lpstr>Titluri diapozitive</vt:lpstr>
      </vt:variant>
      <vt:variant>
        <vt:i4>30</vt:i4>
      </vt:variant>
    </vt:vector>
  </HeadingPairs>
  <TitlesOfParts>
    <vt:vector size="36" baseType="lpstr">
      <vt:lpstr>Arial</vt:lpstr>
      <vt:lpstr>Gill Sans MT</vt:lpstr>
      <vt:lpstr>Open Sans</vt:lpstr>
      <vt:lpstr>Times New Roman</vt:lpstr>
      <vt:lpstr>Galerie</vt:lpstr>
      <vt:lpstr>Equation.2</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CPascal</cp:lastModifiedBy>
  <cp:revision>5</cp:revision>
  <dcterms:created xsi:type="dcterms:W3CDTF">2023-10-06T09:03:20Z</dcterms:created>
  <dcterms:modified xsi:type="dcterms:W3CDTF">2024-10-08T09:46:20Z</dcterms:modified>
</cp:coreProperties>
</file>