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Lst>
  <p:sldIdLst>
    <p:sldId id="256" r:id="rId2"/>
    <p:sldId id="257" r:id="rId3"/>
    <p:sldId id="258" r:id="rId4"/>
    <p:sldId id="259" r:id="rId5"/>
    <p:sldId id="329" r:id="rId6"/>
    <p:sldId id="261" r:id="rId7"/>
    <p:sldId id="262" r:id="rId8"/>
    <p:sldId id="328" r:id="rId9"/>
    <p:sldId id="308" r:id="rId10"/>
    <p:sldId id="330" r:id="rId11"/>
    <p:sldId id="332" r:id="rId12"/>
    <p:sldId id="333" r:id="rId13"/>
    <p:sldId id="354" r:id="rId14"/>
    <p:sldId id="334" r:id="rId15"/>
    <p:sldId id="335" r:id="rId16"/>
    <p:sldId id="356" r:id="rId17"/>
    <p:sldId id="357" r:id="rId18"/>
    <p:sldId id="358" r:id="rId19"/>
    <p:sldId id="359" r:id="rId20"/>
    <p:sldId id="360" r:id="rId21"/>
    <p:sldId id="361" r:id="rId22"/>
    <p:sldId id="362" r:id="rId23"/>
    <p:sldId id="355" r:id="rId24"/>
    <p:sldId id="363" r:id="rId25"/>
    <p:sldId id="366" r:id="rId26"/>
    <p:sldId id="364" r:id="rId27"/>
    <p:sldId id="365" r:id="rId28"/>
    <p:sldId id="367" r:id="rId29"/>
    <p:sldId id="368" r:id="rId30"/>
    <p:sldId id="326" r:id="rId31"/>
    <p:sldId id="348" r:id="rId32"/>
    <p:sldId id="351" r:id="rId33"/>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73" autoAdjust="0"/>
  </p:normalViewPr>
  <p:slideViewPr>
    <p:cSldViewPr>
      <p:cViewPr varScale="1">
        <p:scale>
          <a:sx n="83" d="100"/>
          <a:sy n="83" d="100"/>
        </p:scale>
        <p:origin x="1450"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989443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3668896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2612982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360375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793514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338044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16567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75716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968508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84471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10716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653442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7203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504927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562260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24.07.2024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971797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5BC83E-F170-4319-A11D-9E0E958E8259}" type="datetimeFigureOut">
              <a:rPr lang="ro-RO" smtClean="0"/>
              <a:pPr/>
              <a:t>24.07.2024</a:t>
            </a:fld>
            <a:endParaRPr lang="ro-RO"/>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870667BC-1F01-4E72-80F7-85950967E824}" type="slidenum">
              <a:rPr lang="ro-RO" smtClean="0"/>
              <a:pPr/>
              <a:t>‹#›</a:t>
            </a:fld>
            <a:endParaRPr lang="ro-RO"/>
          </a:p>
        </p:txBody>
      </p:sp>
    </p:spTree>
    <p:extLst>
      <p:ext uri="{BB962C8B-B14F-4D97-AF65-F5344CB8AC3E}">
        <p14:creationId xmlns:p14="http://schemas.microsoft.com/office/powerpoint/2010/main" val="128640046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43461"/>
            <a:ext cx="9144000" cy="6771084"/>
          </a:xfrm>
          <a:prstGeom prst="rect">
            <a:avLst/>
          </a:prstGeom>
          <a:solidFill>
            <a:srgbClr val="0070C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sng" strike="noStrike" cap="none" normalizeH="0" baseline="0" dirty="0" smtClean="0">
                <a:ln>
                  <a:noFill/>
                </a:ln>
                <a:solidFill>
                  <a:srgbClr val="00B0F0"/>
                </a:solidFill>
                <a:effectLst/>
                <a:latin typeface="Arial" pitchFamily="34" charset="0"/>
                <a:ea typeface="Calibri" pitchFamily="34" charset="0"/>
                <a:cs typeface="Arial" pitchFamily="34" charset="0"/>
              </a:rPr>
              <a:t> </a:t>
            </a:r>
            <a:r>
              <a:rPr kumimoji="0" lang="ro-RO" sz="2800" b="1" i="0" strike="noStrike" normalizeH="0" baseline="0" dirty="0" smtClean="0">
                <a:solidFill>
                  <a:srgbClr val="FFFF00"/>
                </a:solidFill>
                <a:latin typeface="Times New Roman" panose="02020603050405020304" pitchFamily="18" charset="0"/>
                <a:ea typeface="Calibri" pitchFamily="34" charset="0"/>
                <a:cs typeface="Times New Roman" panose="02020603050405020304" pitchFamily="18" charset="0"/>
                <a:hlinkClick r:id="rId2"/>
              </a:rPr>
              <a:t>PLANUL SECTORIAL PENTRU CERCETARE-DEZVOLTARE DIN DOMENIUL AGRICOL ȘI DE DEZVOLTARE RURALĂ AL MINISTERULUI AGRICULTURII ȘI DEZVOLTĂRII RURALE, PE ANII 2023-2026, "AGRICULTURĂ ȘI DEZVOLTARE RURALĂ - ADER 2026“</a:t>
            </a:r>
            <a:endParaRPr kumimoji="0" lang="en-US" sz="2800" b="1" i="0" strike="noStrike" normalizeH="0" baseline="0" dirty="0" smtClean="0">
              <a:solidFill>
                <a:srgbClr val="FFFF00"/>
              </a:solidFill>
              <a:latin typeface="Times New Roman" panose="02020603050405020304" pitchFamily="18" charset="0"/>
              <a:ea typeface="Calibri"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Cod proiect: ADER 15.2.3.</a:t>
            </a:r>
            <a:endParaRPr kumimoji="0" lang="ro-RO" sz="3200" b="1" i="0" u="none" strike="noStrike" cap="none" normalizeH="0" baseline="0" dirty="0" smtClean="0">
              <a:ln>
                <a:noFill/>
              </a:ln>
              <a:solidFill>
                <a:srgbClr val="FFFF00"/>
              </a:solidFill>
              <a:effectLst/>
              <a:latin typeface="Arial" pitchFamily="34" charset="0"/>
              <a:cs typeface="Arial" pitchFamily="34" charset="0"/>
            </a:endParaRPr>
          </a:p>
          <a:p>
            <a:pPr algn="ctr"/>
            <a:r>
              <a:rPr lang="en-US" sz="2800" b="1" dirty="0" err="1">
                <a:solidFill>
                  <a:srgbClr val="FFFF00"/>
                </a:solidFill>
                <a:latin typeface="Times New Roman" panose="02020603050405020304" pitchFamily="18" charset="0"/>
                <a:cs typeface="Times New Roman" panose="02020603050405020304" pitchFamily="18" charset="0"/>
              </a:rPr>
              <a:t>Cercetări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privind</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îmbunătățirea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cantitativă</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calitativă</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producției</a:t>
            </a:r>
            <a:r>
              <a:rPr lang="en-US" sz="2800" b="1" dirty="0">
                <a:solidFill>
                  <a:srgbClr val="FFFF00"/>
                </a:solidFill>
                <a:latin typeface="Times New Roman" panose="02020603050405020304" pitchFamily="18" charset="0"/>
                <a:cs typeface="Times New Roman" panose="02020603050405020304" pitchFamily="18" charset="0"/>
              </a:rPr>
              <a:t> de </a:t>
            </a:r>
            <a:r>
              <a:rPr lang="en-US" sz="2800" b="1" dirty="0" err="1">
                <a:solidFill>
                  <a:srgbClr val="FFFF00"/>
                </a:solidFill>
                <a:latin typeface="Times New Roman" panose="02020603050405020304" pitchFamily="18" charset="0"/>
                <a:cs typeface="Times New Roman" panose="02020603050405020304" pitchFamily="18" charset="0"/>
              </a:rPr>
              <a:t>furaje</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eficienței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economice</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pajiștilor</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permanente</a:t>
            </a:r>
            <a:r>
              <a:rPr lang="en-US" sz="2800" b="1" dirty="0">
                <a:solidFill>
                  <a:srgbClr val="FFFF00"/>
                </a:solidFill>
                <a:latin typeface="Times New Roman" panose="02020603050405020304" pitchFamily="18" charset="0"/>
                <a:cs typeface="Times New Roman" panose="02020603050405020304" pitchFamily="18" charset="0"/>
              </a:rPr>
              <a:t> din zona de </a:t>
            </a:r>
            <a:r>
              <a:rPr lang="en-US" sz="2800" b="1" dirty="0" err="1">
                <a:solidFill>
                  <a:srgbClr val="FFFF00"/>
                </a:solidFill>
                <a:latin typeface="Times New Roman" panose="02020603050405020304" pitchFamily="18" charset="0"/>
                <a:cs typeface="Times New Roman" panose="02020603050405020304" pitchFamily="18" charset="0"/>
              </a:rPr>
              <a:t>Podiș</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Moldovei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utilizarea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acestora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prin</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pășunatul</a:t>
            </a:r>
            <a:r>
              <a:rPr lang="en-US" sz="2800" b="1" dirty="0">
                <a:solidFill>
                  <a:srgbClr val="FFFF00"/>
                </a:solidFill>
                <a:latin typeface="Times New Roman" panose="02020603050405020304" pitchFamily="18" charset="0"/>
                <a:cs typeface="Times New Roman" panose="02020603050405020304" pitchFamily="18" charset="0"/>
              </a:rPr>
              <a:t> cu ovine</a:t>
            </a:r>
          </a:p>
          <a:p>
            <a:r>
              <a:rPr lang="ro-RO" dirty="0"/>
              <a:t> </a:t>
            </a:r>
            <a:endParaRPr lang="en-US" dirty="0"/>
          </a:p>
          <a:p>
            <a:pPr marL="0" marR="0" lvl="0" indent="0" algn="ctr" defTabSz="914400" rtl="0" eaLnBrk="0" fontAlgn="base" latinLnBrk="0" hangingPunct="0">
              <a:lnSpc>
                <a:spcPct val="100000"/>
              </a:lnSpc>
              <a:spcBef>
                <a:spcPct val="0"/>
              </a:spcBef>
              <a:spcAft>
                <a:spcPct val="0"/>
              </a:spcAft>
              <a:buClrTx/>
              <a:buSzTx/>
              <a:buFontTx/>
              <a:buNone/>
              <a:tabLst/>
            </a:pPr>
            <a:r>
              <a:rPr lang="ro-RO" sz="2000" b="1" dirty="0" smtClean="0">
                <a:solidFill>
                  <a:srgbClr val="FFFF00"/>
                </a:solidFill>
                <a:latin typeface="Times New Roman" pitchFamily="18" charset="0"/>
                <a:cs typeface="Times New Roman" pitchFamily="18" charset="0"/>
              </a:rPr>
              <a:t>Iulie</a:t>
            </a:r>
            <a:r>
              <a:rPr kumimoji="0" lang="ro-RO" sz="2000" b="1" i="0" u="none" strike="noStrike" cap="none" normalizeH="0" baseline="0" dirty="0" smtClean="0">
                <a:ln>
                  <a:noFill/>
                </a:ln>
                <a:solidFill>
                  <a:srgbClr val="FFFF00"/>
                </a:solidFill>
                <a:effectLst/>
                <a:latin typeface="Times New Roman" pitchFamily="18" charset="0"/>
                <a:cs typeface="Times New Roman" pitchFamily="18" charset="0"/>
              </a:rPr>
              <a:t> </a:t>
            </a:r>
            <a:r>
              <a:rPr kumimoji="0" lang="en-US" sz="2000" b="1" i="0" u="none" strike="noStrike" cap="none" normalizeH="0" baseline="0" dirty="0" smtClean="0">
                <a:ln>
                  <a:noFill/>
                </a:ln>
                <a:solidFill>
                  <a:srgbClr val="FFFF00"/>
                </a:solidFill>
                <a:effectLst/>
                <a:latin typeface="Times New Roman" pitchFamily="18" charset="0"/>
                <a:cs typeface="Times New Roman" pitchFamily="18" charset="0"/>
              </a:rPr>
              <a:t>20</a:t>
            </a:r>
            <a:r>
              <a:rPr kumimoji="0" lang="ro-RO" sz="2000" b="1" i="0" u="none" strike="noStrike" cap="none" normalizeH="0" baseline="0" dirty="0" smtClean="0">
                <a:ln>
                  <a:noFill/>
                </a:ln>
                <a:solidFill>
                  <a:srgbClr val="FFFF00"/>
                </a:solidFill>
                <a:effectLst/>
                <a:latin typeface="Times New Roman" pitchFamily="18" charset="0"/>
                <a:cs typeface="Times New Roman" pitchFamily="18" charset="0"/>
              </a:rPr>
              <a:t>24</a:t>
            </a:r>
            <a:endParaRPr kumimoji="0" lang="ro-RO" sz="2000" b="1"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79512" y="1505396"/>
            <a:ext cx="8784976" cy="3847207"/>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o-RO" sz="2800" b="1" dirty="0" smtClean="0">
                <a:solidFill>
                  <a:srgbClr val="000000"/>
                </a:solidFill>
                <a:latin typeface="Times New Roman" pitchFamily="18" charset="0"/>
                <a:ea typeface="Calibri" pitchFamily="34" charset="0"/>
                <a:cs typeface="Times New Roman" pitchFamily="18" charset="0"/>
              </a:rPr>
              <a:t>FAZA </a:t>
            </a:r>
            <a:r>
              <a:rPr lang="ro-RO" sz="2800" b="1" dirty="0" smtClean="0">
                <a:solidFill>
                  <a:srgbClr val="000000"/>
                </a:solidFill>
                <a:latin typeface="Times New Roman" pitchFamily="18" charset="0"/>
                <a:ea typeface="Calibri" pitchFamily="34" charset="0"/>
                <a:cs typeface="Times New Roman" pitchFamily="18" charset="0"/>
              </a:rPr>
              <a:t>II</a:t>
            </a:r>
            <a:endParaRPr lang="ro-RO" sz="2800" b="1" dirty="0" smtClean="0">
              <a:solidFill>
                <a:srgbClr val="000000"/>
              </a:solidFill>
              <a:latin typeface="Times New Roman" pitchFamily="18" charset="0"/>
              <a:ea typeface="Calibri" pitchFamily="34" charset="0"/>
              <a:cs typeface="Times New Roman" pitchFamily="18" charset="0"/>
            </a:endParaRPr>
          </a:p>
          <a:p>
            <a:pPr lvl="0" algn="ctr" fontAlgn="base">
              <a:spcBef>
                <a:spcPct val="0"/>
              </a:spcBef>
              <a:spcAft>
                <a:spcPct val="0"/>
              </a:spcAft>
            </a:pPr>
            <a:endParaRPr lang="ro-RO" sz="2800" b="1" dirty="0" smtClean="0">
              <a:solidFill>
                <a:srgbClr val="000000"/>
              </a:solidFill>
              <a:latin typeface="Times New Roman" pitchFamily="18" charset="0"/>
              <a:ea typeface="Calibri" pitchFamily="34" charset="0"/>
              <a:cs typeface="Times New Roman" pitchFamily="18" charset="0"/>
            </a:endParaRPr>
          </a:p>
          <a:p>
            <a:pPr algn="ctr"/>
            <a:r>
              <a:rPr lang="en-US" sz="3200" dirty="0" err="1">
                <a:latin typeface="Times New Roman" panose="02020603050405020304" pitchFamily="18" charset="0"/>
                <a:cs typeface="Times New Roman" panose="02020603050405020304" pitchFamily="18" charset="0"/>
              </a:rPr>
              <a:t>Definitivarea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dispozitivului</a:t>
            </a:r>
            <a:r>
              <a:rPr lang="en-US" sz="3200" dirty="0">
                <a:latin typeface="Times New Roman" panose="02020603050405020304" pitchFamily="18" charset="0"/>
                <a:cs typeface="Times New Roman" panose="02020603050405020304" pitchFamily="18" charset="0"/>
              </a:rPr>
              <a:t> experimental, </a:t>
            </a:r>
            <a:r>
              <a:rPr lang="en-US" sz="3200" dirty="0" err="1">
                <a:latin typeface="Times New Roman" panose="02020603050405020304" pitchFamily="18" charset="0"/>
                <a:cs typeface="Times New Roman" panose="02020603050405020304" pitchFamily="18" charset="0"/>
              </a:rPr>
              <a:t>organizarea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experiențelor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privind</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producția</a:t>
            </a:r>
            <a:r>
              <a:rPr lang="en-US" sz="3200" dirty="0">
                <a:latin typeface="Times New Roman" panose="02020603050405020304" pitchFamily="18" charset="0"/>
                <a:cs typeface="Times New Roman" panose="02020603050405020304" pitchFamily="18" charset="0"/>
              </a:rPr>
              <a:t> de </a:t>
            </a:r>
            <a:r>
              <a:rPr lang="en-US" sz="3200" dirty="0" err="1">
                <a:latin typeface="Times New Roman" panose="02020603050405020304" pitchFamily="18" charset="0"/>
                <a:cs typeface="Times New Roman" panose="02020603050405020304" pitchFamily="18" charset="0"/>
              </a:rPr>
              <a:t>lapte</a:t>
            </a:r>
            <a:r>
              <a:rPr lang="en-US" sz="3200" dirty="0">
                <a:latin typeface="Times New Roman" panose="02020603050405020304" pitchFamily="18" charset="0"/>
                <a:cs typeface="Times New Roman" panose="02020603050405020304" pitchFamily="18" charset="0"/>
              </a:rPr>
              <a:t> a </a:t>
            </a:r>
            <a:r>
              <a:rPr lang="en-US" sz="3200" dirty="0" err="1">
                <a:latin typeface="Times New Roman" panose="02020603050405020304" pitchFamily="18" charset="0"/>
                <a:cs typeface="Times New Roman" panose="02020603050405020304" pitchFamily="18" charset="0"/>
              </a:rPr>
              <a:t>oilor</a:t>
            </a:r>
            <a:r>
              <a:rPr lang="en-US" sz="3200" dirty="0">
                <a:latin typeface="Times New Roman" panose="02020603050405020304" pitchFamily="18" charset="0"/>
                <a:cs typeface="Times New Roman" panose="02020603050405020304" pitchFamily="18" charset="0"/>
              </a:rPr>
              <a:t> sub </a:t>
            </a:r>
            <a:r>
              <a:rPr lang="en-US" sz="3200" dirty="0" err="1">
                <a:latin typeface="Times New Roman" panose="02020603050405020304" pitchFamily="18" charset="0"/>
                <a:cs typeface="Times New Roman" panose="02020603050405020304" pitchFamily="18" charset="0"/>
              </a:rPr>
              <a:t>raport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cantitativ</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calitativ</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studiul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compoziției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floristice</a:t>
            </a:r>
            <a:r>
              <a:rPr lang="en-US" sz="3200" dirty="0">
                <a:latin typeface="Times New Roman" panose="02020603050405020304" pitchFamily="18" charset="0"/>
                <a:cs typeface="Times New Roman" panose="02020603050405020304" pitchFamily="18" charset="0"/>
              </a:rPr>
              <a:t> a </a:t>
            </a:r>
            <a:r>
              <a:rPr lang="en-US" sz="3200" dirty="0" err="1">
                <a:latin typeface="Times New Roman" panose="02020603050405020304" pitchFamily="18" charset="0"/>
                <a:cs typeface="Times New Roman" panose="02020603050405020304" pitchFamily="18" charset="0"/>
              </a:rPr>
              <a:t>pajiștilor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permanente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variante</a:t>
            </a:r>
            <a:r>
              <a:rPr lang="en-US" sz="3200" dirty="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experimentale</a:t>
            </a:r>
            <a:endParaRPr lang="en-US" sz="3200" dirty="0">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51520" y="754253"/>
            <a:ext cx="8712968" cy="5201424"/>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lnSpc>
                <a:spcPct val="150000"/>
              </a:lnSpc>
            </a:pPr>
            <a:r>
              <a:rPr lang="ro-RO" sz="2400" b="1" dirty="0" smtClean="0">
                <a:solidFill>
                  <a:srgbClr val="FFFF00"/>
                </a:solidFill>
                <a:latin typeface="Times New Roman" pitchFamily="18" charset="0"/>
                <a:ea typeface="Calibri" pitchFamily="34" charset="0"/>
                <a:cs typeface="Times New Roman" pitchFamily="18" charset="0"/>
              </a:rPr>
              <a:t>Activități asociate obiectivului acestei </a:t>
            </a:r>
            <a:r>
              <a:rPr lang="ro-RO" sz="2400" b="1" dirty="0" smtClean="0">
                <a:solidFill>
                  <a:srgbClr val="FFFF00"/>
                </a:solidFill>
                <a:latin typeface="Times New Roman" pitchFamily="18" charset="0"/>
                <a:ea typeface="Calibri" pitchFamily="34" charset="0"/>
                <a:cs typeface="Times New Roman" pitchFamily="18" charset="0"/>
              </a:rPr>
              <a:t>etape</a:t>
            </a:r>
          </a:p>
          <a:p>
            <a:pPr lvl="0" algn="ctr">
              <a:lnSpc>
                <a:spcPct val="150000"/>
              </a:lnSpc>
            </a:pPr>
            <a:endParaRPr lang="ro-RO" sz="2400" b="1" dirty="0" smtClean="0">
              <a:solidFill>
                <a:srgbClr val="FFFF00"/>
              </a:solidFill>
              <a:latin typeface="Times New Roman" pitchFamily="18" charset="0"/>
              <a:ea typeface="Calibri" pitchFamily="34" charset="0"/>
              <a:cs typeface="Times New Roman" pitchFamily="18" charset="0"/>
            </a:endParaRPr>
          </a:p>
          <a:p>
            <a:r>
              <a:rPr lang="ro-RO" sz="2000" b="1" dirty="0" smtClean="0">
                <a:latin typeface="Times New Roman" pitchFamily="18" charset="0"/>
                <a:ea typeface="Calibri" pitchFamily="34" charset="0"/>
                <a:cs typeface="Times New Roman" pitchFamily="18" charset="0"/>
              </a:rPr>
              <a:t>Activitate </a:t>
            </a:r>
            <a:r>
              <a:rPr lang="ro-RO" sz="2000" b="1" dirty="0">
                <a:latin typeface="Times New Roman" pitchFamily="18" charset="0"/>
                <a:ea typeface="Calibri" pitchFamily="34" charset="0"/>
                <a:cs typeface="Times New Roman" pitchFamily="18" charset="0"/>
              </a:rPr>
              <a:t>2.1 Efectuarea lucrărilor </a:t>
            </a:r>
            <a:r>
              <a:rPr lang="ro-RO" sz="2000" b="1" dirty="0" err="1">
                <a:latin typeface="Times New Roman" pitchFamily="18" charset="0"/>
                <a:ea typeface="Calibri" pitchFamily="34" charset="0"/>
                <a:cs typeface="Times New Roman" pitchFamily="18" charset="0"/>
              </a:rPr>
              <a:t>agro</a:t>
            </a:r>
            <a:r>
              <a:rPr lang="ro-RO" sz="2000" b="1" dirty="0">
                <a:latin typeface="Times New Roman" pitchFamily="18" charset="0"/>
                <a:ea typeface="Calibri" pitchFamily="34" charset="0"/>
                <a:cs typeface="Times New Roman" pitchFamily="18" charset="0"/>
              </a:rPr>
              <a:t>-ecologice de întreținere a </a:t>
            </a:r>
            <a:r>
              <a:rPr lang="ro-RO" sz="2000" b="1" dirty="0" smtClean="0">
                <a:latin typeface="Times New Roman" pitchFamily="18" charset="0"/>
                <a:ea typeface="Calibri" pitchFamily="34" charset="0"/>
                <a:cs typeface="Times New Roman" pitchFamily="18" charset="0"/>
              </a:rPr>
              <a:t>pajiștilor</a:t>
            </a:r>
          </a:p>
          <a:p>
            <a:endParaRPr lang="en-US" sz="2000" b="1" dirty="0">
              <a:latin typeface="Times New Roman" pitchFamily="18" charset="0"/>
              <a:ea typeface="Calibri" pitchFamily="34" charset="0"/>
              <a:cs typeface="Times New Roman" pitchFamily="18" charset="0"/>
            </a:endParaRPr>
          </a:p>
          <a:p>
            <a:r>
              <a:rPr lang="ro-RO" sz="2000" b="1" dirty="0">
                <a:latin typeface="Times New Roman" pitchFamily="18" charset="0"/>
                <a:ea typeface="Calibri" pitchFamily="34" charset="0"/>
                <a:cs typeface="Times New Roman" pitchFamily="18" charset="0"/>
              </a:rPr>
              <a:t>Activitate 2.2 Aplicarea fertilizanților chimici și a lucrărilor specifice </a:t>
            </a:r>
            <a:endParaRPr lang="ro-RO" sz="2000" b="1" dirty="0" smtClean="0">
              <a:latin typeface="Times New Roman" pitchFamily="18" charset="0"/>
              <a:ea typeface="Calibri" pitchFamily="34" charset="0"/>
              <a:cs typeface="Times New Roman" pitchFamily="18" charset="0"/>
            </a:endParaRPr>
          </a:p>
          <a:p>
            <a:r>
              <a:rPr lang="ro-RO" sz="2000" b="1" dirty="0" smtClean="0">
                <a:latin typeface="Times New Roman" pitchFamily="18" charset="0"/>
                <a:ea typeface="Calibri" pitchFamily="34" charset="0"/>
                <a:cs typeface="Times New Roman" pitchFamily="18" charset="0"/>
              </a:rPr>
              <a:t>variantelor </a:t>
            </a:r>
            <a:r>
              <a:rPr lang="ro-RO" sz="2000" b="1" dirty="0">
                <a:latin typeface="Times New Roman" pitchFamily="18" charset="0"/>
                <a:ea typeface="Calibri" pitchFamily="34" charset="0"/>
                <a:cs typeface="Times New Roman" pitchFamily="18" charset="0"/>
              </a:rPr>
              <a:t>experimentale în sezonul de </a:t>
            </a:r>
            <a:r>
              <a:rPr lang="ro-RO" sz="2000" b="1" dirty="0" smtClean="0">
                <a:latin typeface="Times New Roman" pitchFamily="18" charset="0"/>
                <a:ea typeface="Calibri" pitchFamily="34" charset="0"/>
                <a:cs typeface="Times New Roman" pitchFamily="18" charset="0"/>
              </a:rPr>
              <a:t>primăvară</a:t>
            </a:r>
          </a:p>
          <a:p>
            <a:endParaRPr lang="en-US" sz="2000" b="1" dirty="0">
              <a:latin typeface="Times New Roman" pitchFamily="18" charset="0"/>
              <a:ea typeface="Calibri" pitchFamily="34" charset="0"/>
              <a:cs typeface="Times New Roman" pitchFamily="18" charset="0"/>
            </a:endParaRPr>
          </a:p>
          <a:p>
            <a:r>
              <a:rPr lang="ro-RO" sz="2000" b="1" dirty="0">
                <a:latin typeface="Times New Roman" pitchFamily="18" charset="0"/>
                <a:ea typeface="Calibri" pitchFamily="34" charset="0"/>
                <a:cs typeface="Times New Roman" pitchFamily="18" charset="0"/>
              </a:rPr>
              <a:t>Activitate 2.3 Organizarea experiențelor privind producția cantitativă și calitativă de lapte a oilor din rasa Țigaie ruginie (constituire loturi, parametrii urmăriți, derulare experiență</a:t>
            </a:r>
            <a:r>
              <a:rPr lang="ro-RO" sz="2000" b="1" dirty="0" smtClean="0">
                <a:latin typeface="Times New Roman" pitchFamily="18" charset="0"/>
                <a:ea typeface="Calibri" pitchFamily="34" charset="0"/>
                <a:cs typeface="Times New Roman" pitchFamily="18" charset="0"/>
              </a:rPr>
              <a:t>)</a:t>
            </a:r>
          </a:p>
          <a:p>
            <a:endParaRPr lang="en-US" sz="2000" b="1" dirty="0">
              <a:latin typeface="Times New Roman" pitchFamily="18" charset="0"/>
              <a:ea typeface="Calibri" pitchFamily="34" charset="0"/>
              <a:cs typeface="Times New Roman" pitchFamily="18" charset="0"/>
            </a:endParaRPr>
          </a:p>
          <a:p>
            <a:r>
              <a:rPr lang="ro-RO" sz="2000" b="1" dirty="0">
                <a:latin typeface="Times New Roman" pitchFamily="18" charset="0"/>
                <a:ea typeface="Calibri" pitchFamily="34" charset="0"/>
                <a:cs typeface="Times New Roman" pitchFamily="18" charset="0"/>
              </a:rPr>
              <a:t>Activitate 2.4 Studiul compoziției floristice a pajiștilor permanente pe variante experimentale (relevee floristice, valoare pastorală)</a:t>
            </a:r>
            <a:endParaRPr lang="en-US" sz="2000" b="1" dirty="0">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b="1" dirty="0">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51520" y="353564"/>
            <a:ext cx="8712968" cy="6247864"/>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ctr">
              <a:lnSpc>
                <a:spcPct val="150000"/>
              </a:lnSpc>
              <a:spcAft>
                <a:spcPts val="0"/>
              </a:spcAf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CUPRINS</a:t>
            </a:r>
          </a:p>
          <a:p>
            <a:pPr algn="ctr">
              <a:lnSpc>
                <a:spcPct val="150000"/>
              </a:lnSpc>
              <a:spcAft>
                <a:spcPts val="0"/>
              </a:spcAft>
            </a:pPr>
            <a:endPar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endParaRPr>
          </a:p>
          <a:p>
            <a:pPr algn="just"/>
            <a:r>
              <a:rPr lang="ro-RO" sz="2000" b="1" dirty="0">
                <a:latin typeface="Times New Roman" panose="02020603050405020304" pitchFamily="18" charset="0"/>
                <a:cs typeface="Times New Roman" panose="02020603050405020304" pitchFamily="18" charset="0"/>
              </a:rPr>
              <a:t>1. IMPORTANȚA CERCETĂRILOR</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2. SCOPUL CERCETĂRILOR, MATERIALUL BIOLOGIC STUDIAT ȘI </a:t>
            </a:r>
            <a:r>
              <a:rPr lang="ro-RO" sz="2000" b="1" dirty="0" smtClean="0">
                <a:latin typeface="Times New Roman" panose="02020603050405020304" pitchFamily="18" charset="0"/>
                <a:cs typeface="Times New Roman" panose="02020603050405020304" pitchFamily="18" charset="0"/>
              </a:rPr>
              <a:t>METODE </a:t>
            </a:r>
            <a:r>
              <a:rPr lang="ro-RO" sz="2000" b="1" dirty="0">
                <a:latin typeface="Times New Roman" panose="02020603050405020304" pitchFamily="18" charset="0"/>
                <a:cs typeface="Times New Roman" panose="02020603050405020304" pitchFamily="18" charset="0"/>
              </a:rPr>
              <a:t>DE LUCRU</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2.1. Scopul cercetărilor</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2.2. Obiective</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2.3. Materialul biologic studiat și metodă de lucru</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3. REZULTATE OBȚINUTE</a:t>
            </a:r>
            <a:endParaRPr lang="en-US" sz="2000" b="1" dirty="0">
              <a:latin typeface="Times New Roman" panose="02020603050405020304" pitchFamily="18" charset="0"/>
              <a:cs typeface="Times New Roman" panose="02020603050405020304" pitchFamily="18" charset="0"/>
            </a:endParaRPr>
          </a:p>
          <a:p>
            <a:r>
              <a:rPr lang="ro-RO" sz="2000" b="1" dirty="0">
                <a:latin typeface="Times New Roman" panose="02020603050405020304" pitchFamily="18" charset="0"/>
                <a:cs typeface="Times New Roman" panose="02020603050405020304" pitchFamily="18" charset="0"/>
              </a:rPr>
              <a:t>3.1. Efectuarea lucrărilor </a:t>
            </a:r>
            <a:r>
              <a:rPr lang="ro-RO" sz="2000" b="1" dirty="0" err="1">
                <a:latin typeface="Times New Roman" panose="02020603050405020304" pitchFamily="18" charset="0"/>
                <a:cs typeface="Times New Roman" panose="02020603050405020304" pitchFamily="18" charset="0"/>
              </a:rPr>
              <a:t>agro</a:t>
            </a:r>
            <a:r>
              <a:rPr lang="ro-RO" sz="2000" b="1" dirty="0">
                <a:latin typeface="Times New Roman" panose="02020603050405020304" pitchFamily="18" charset="0"/>
                <a:cs typeface="Times New Roman" panose="02020603050405020304" pitchFamily="18" charset="0"/>
              </a:rPr>
              <a:t>-ecologice de întreținere a pajiștilor</a:t>
            </a:r>
            <a:endParaRPr lang="en-US" sz="2000" b="1" dirty="0">
              <a:latin typeface="Times New Roman" panose="02020603050405020304" pitchFamily="18" charset="0"/>
              <a:cs typeface="Times New Roman" panose="02020603050405020304" pitchFamily="18" charset="0"/>
            </a:endParaRPr>
          </a:p>
          <a:p>
            <a:r>
              <a:rPr lang="ro-RO" sz="2000" b="1" dirty="0">
                <a:latin typeface="Times New Roman" panose="02020603050405020304" pitchFamily="18" charset="0"/>
                <a:cs typeface="Times New Roman" panose="02020603050405020304" pitchFamily="18" charset="0"/>
              </a:rPr>
              <a:t>3.2. Aplicarea fertilizanților chimici și a lucrărilor specifice variantelor experimentale în sezonul de primăvară</a:t>
            </a:r>
            <a:endParaRPr lang="en-US" sz="2000" b="1" dirty="0">
              <a:latin typeface="Times New Roman" panose="02020603050405020304" pitchFamily="18" charset="0"/>
              <a:cs typeface="Times New Roman" panose="02020603050405020304" pitchFamily="18" charset="0"/>
            </a:endParaRPr>
          </a:p>
          <a:p>
            <a:r>
              <a:rPr lang="ro-RO" sz="2000" b="1" dirty="0">
                <a:latin typeface="Times New Roman" panose="02020603050405020304" pitchFamily="18" charset="0"/>
                <a:cs typeface="Times New Roman" panose="02020603050405020304" pitchFamily="18" charset="0"/>
              </a:rPr>
              <a:t>3.3. Organizarea experiențelor privind producția cantitativă și calitativă de lapte a oilor din rasa Țigaie ruginie (constituire loturi, parametrii urmăriți, derulare experiență)</a:t>
            </a:r>
            <a:endParaRPr lang="en-US" sz="2000" b="1" dirty="0">
              <a:latin typeface="Times New Roman" panose="02020603050405020304" pitchFamily="18" charset="0"/>
              <a:cs typeface="Times New Roman" panose="02020603050405020304" pitchFamily="18" charset="0"/>
            </a:endParaRPr>
          </a:p>
          <a:p>
            <a:r>
              <a:rPr lang="ro-RO" sz="2000" b="1" dirty="0">
                <a:latin typeface="Times New Roman" panose="02020603050405020304" pitchFamily="18" charset="0"/>
                <a:cs typeface="Times New Roman" panose="02020603050405020304" pitchFamily="18" charset="0"/>
              </a:rPr>
              <a:t>3.4. Studiul compoziției floristice a pajiștilor permanente pe variante experimentale (relevee floristice, valoare pastorală)</a:t>
            </a:r>
            <a:endParaRPr lang="en-US" sz="2000" b="1" dirty="0">
              <a:latin typeface="Times New Roman" panose="02020603050405020304" pitchFamily="18" charset="0"/>
              <a:cs typeface="Times New Roman" panose="02020603050405020304" pitchFamily="18" charset="0"/>
            </a:endParaRPr>
          </a:p>
          <a:p>
            <a:pPr algn="just"/>
            <a:r>
              <a:rPr lang="ro-RO" sz="2000" b="1" dirty="0" smtClean="0">
                <a:latin typeface="Times New Roman" panose="02020603050405020304" pitchFamily="18" charset="0"/>
                <a:cs typeface="Times New Roman" panose="02020603050405020304" pitchFamily="18" charset="0"/>
              </a:rPr>
              <a:t>CONCLUZII</a:t>
            </a:r>
            <a:endParaRPr lang="en-US"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BIBLIOGRAFIE</a:t>
            </a:r>
            <a:endParaRPr lang="en-US" sz="20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3768" y="116632"/>
            <a:ext cx="4488027" cy="400110"/>
          </a:xfrm>
          <a:prstGeom prst="rect">
            <a:avLst/>
          </a:prstGeom>
        </p:spPr>
        <p:txBody>
          <a:bodyPr wrap="square">
            <a:spAutoFit/>
          </a:bodyPr>
          <a:lstStyle/>
          <a:p>
            <a:pPr algn="just"/>
            <a:r>
              <a:rPr lang="ro-RO" sz="2000" b="1" dirty="0">
                <a:solidFill>
                  <a:srgbClr val="0070C0"/>
                </a:solidFill>
                <a:latin typeface="Times New Roman" pitchFamily="18" charset="0"/>
                <a:ea typeface="Calibri" pitchFamily="34" charset="0"/>
                <a:cs typeface="Times New Roman" pitchFamily="18" charset="0"/>
              </a:rPr>
              <a:t>1. IMPORTANȚA</a:t>
            </a:r>
            <a:r>
              <a:rPr lang="ro-RO" b="1" dirty="0">
                <a:latin typeface="Times New Roman" panose="02020603050405020304" pitchFamily="18" charset="0"/>
                <a:cs typeface="Times New Roman" panose="02020603050405020304" pitchFamily="18" charset="0"/>
              </a:rPr>
              <a:t> </a:t>
            </a:r>
            <a:r>
              <a:rPr lang="ro-RO" sz="2000" b="1" dirty="0">
                <a:solidFill>
                  <a:srgbClr val="0070C0"/>
                </a:solidFill>
                <a:latin typeface="Times New Roman" pitchFamily="18" charset="0"/>
                <a:ea typeface="Calibri" pitchFamily="34" charset="0"/>
                <a:cs typeface="Times New Roman" pitchFamily="18" charset="0"/>
              </a:rPr>
              <a:t>CERCETĂRILOR</a:t>
            </a:r>
            <a:endParaRPr lang="en-US" sz="2000" b="1" dirty="0">
              <a:solidFill>
                <a:srgbClr val="0070C0"/>
              </a:solidFill>
              <a:latin typeface="Times New Roman" pitchFamily="18" charset="0"/>
              <a:ea typeface="Calibri" pitchFamily="34" charset="0"/>
              <a:cs typeface="Times New Roman" pitchFamily="18" charset="0"/>
            </a:endParaRPr>
          </a:p>
        </p:txBody>
      </p:sp>
      <p:sp>
        <p:nvSpPr>
          <p:cNvPr id="3" name="TextBox 2"/>
          <p:cNvSpPr txBox="1"/>
          <p:nvPr/>
        </p:nvSpPr>
        <p:spPr>
          <a:xfrm>
            <a:off x="323528" y="764704"/>
            <a:ext cx="8640960" cy="5632311"/>
          </a:xfrm>
          <a:prstGeom prst="rect">
            <a:avLst/>
          </a:prstGeom>
          <a:noFill/>
        </p:spPr>
        <p:txBody>
          <a:bodyPr wrap="square" rtlCol="0">
            <a:spAutoFit/>
          </a:bodyPr>
          <a:lstStyle/>
          <a:p>
            <a:pPr algn="just"/>
            <a:r>
              <a:rPr lang="ro-RO" b="1" dirty="0" smtClean="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În contextul unei agriculturi moderne și durabile, creșterea animalelor joacă un rol crucial, deoarece furnizează o mare parte din alimentele necesare umanității. Evoluția acestui sector agricol depinde însă de disponibilitatea furajelor pentru hrănirea animalelor. În perspectiva actuală agricolă, producția de furaje provenind din pajiști permanente, pajiști temporare și culturi furajere reprezintă o componentă esențială a managementului terenurilor agricole. Aceasta implică durabilitatea sistemelor agricole, viabilitatea economică și socială a activităților agricole, precum și o contribuție semnificativă la dezvoltarea durabilă a zonelor rurale, într-o lume din ce în ce mai urbanizată.</a:t>
            </a:r>
            <a:endParaRPr lang="en-US" dirty="0">
              <a:latin typeface="Times New Roman" panose="02020603050405020304" pitchFamily="18" charset="0"/>
              <a:cs typeface="Times New Roman" panose="02020603050405020304" pitchFamily="18" charset="0"/>
            </a:endParaRPr>
          </a:p>
          <a:p>
            <a:pPr algn="just"/>
            <a:r>
              <a:rPr lang="ro-RO" dirty="0" smtClean="0">
                <a:latin typeface="Times New Roman" panose="02020603050405020304" pitchFamily="18" charset="0"/>
                <a:cs typeface="Times New Roman" panose="02020603050405020304" pitchFamily="18" charset="0"/>
              </a:rPr>
              <a:t>	O </a:t>
            </a:r>
            <a:r>
              <a:rPr lang="ro-RO" dirty="0">
                <a:latin typeface="Times New Roman" panose="02020603050405020304" pitchFamily="18" charset="0"/>
                <a:cs typeface="Times New Roman" panose="02020603050405020304" pitchFamily="18" charset="0"/>
              </a:rPr>
              <a:t>atenție deosebită pe plan mondial în domeniul pratologic se acordă în prezent investigării și evaluării strategiilor de gestionare sustenabilă a pășunilor bazate pe sănătatea solului și </a:t>
            </a:r>
            <a:r>
              <a:rPr lang="ro-RO" dirty="0" err="1">
                <a:latin typeface="Times New Roman" panose="02020603050405020304" pitchFamily="18" charset="0"/>
                <a:cs typeface="Times New Roman" panose="02020603050405020304" pitchFamily="18" charset="0"/>
              </a:rPr>
              <a:t>microbiom</a:t>
            </a:r>
            <a:r>
              <a:rPr lang="ro-RO" dirty="0">
                <a:latin typeface="Times New Roman" panose="02020603050405020304" pitchFamily="18" charset="0"/>
                <a:cs typeface="Times New Roman" panose="02020603050405020304" pitchFamily="18" charset="0"/>
              </a:rPr>
              <a:t>, sechestrarea carbonului, producția pășunii, performanța animalelor și costul de producție și modul prin care acestea afectează producția durabilă de lapte și carne obținută de la </a:t>
            </a:r>
            <a:r>
              <a:rPr lang="ro-RO" dirty="0" smtClean="0">
                <a:latin typeface="Times New Roman" panose="02020603050405020304" pitchFamily="18" charset="0"/>
                <a:cs typeface="Times New Roman" panose="02020603050405020304" pitchFamily="18" charset="0"/>
              </a:rPr>
              <a:t>animale. </a:t>
            </a:r>
          </a:p>
          <a:p>
            <a:pPr algn="just"/>
            <a:r>
              <a:rPr lang="ro-RO" dirty="0" smtClean="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P</a:t>
            </a:r>
            <a:r>
              <a:rPr lang="ro-RO" dirty="0" smtClean="0">
                <a:latin typeface="Times New Roman" panose="02020603050405020304" pitchFamily="18" charset="0"/>
                <a:cs typeface="Times New Roman" panose="02020603050405020304" pitchFamily="18" charset="0"/>
              </a:rPr>
              <a:t>e </a:t>
            </a:r>
            <a:r>
              <a:rPr lang="ro-RO" dirty="0" smtClean="0">
                <a:latin typeface="Times New Roman" panose="02020603050405020304" pitchFamily="18" charset="0"/>
                <a:cs typeface="Times New Roman" panose="02020603050405020304" pitchFamily="18" charset="0"/>
              </a:rPr>
              <a:t>plan național cercetarea </a:t>
            </a:r>
            <a:r>
              <a:rPr lang="ro-RO" dirty="0">
                <a:latin typeface="Times New Roman" panose="02020603050405020304" pitchFamily="18" charset="0"/>
                <a:cs typeface="Times New Roman" panose="02020603050405020304" pitchFamily="18" charset="0"/>
              </a:rPr>
              <a:t>din domeniu este îndreptată către punerea în valoare a patrimoniului pastoral prin diminuarea sau eliminarea procesului de degradare a pajiștilor, aplicarea unor soluții tehnologice eficiente pentru sporirea </a:t>
            </a:r>
            <a:r>
              <a:rPr lang="ro-RO" dirty="0" err="1">
                <a:latin typeface="Times New Roman" panose="02020603050405020304" pitchFamily="18" charset="0"/>
                <a:cs typeface="Times New Roman" panose="02020603050405020304" pitchFamily="18" charset="0"/>
              </a:rPr>
              <a:t>producţiei</a:t>
            </a:r>
            <a:r>
              <a:rPr lang="ro-RO" dirty="0">
                <a:latin typeface="Times New Roman" panose="02020603050405020304" pitchFamily="18" charset="0"/>
                <a:cs typeface="Times New Roman" panose="02020603050405020304" pitchFamily="18" charset="0"/>
              </a:rPr>
              <a:t> totale de furaje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 </a:t>
            </a:r>
            <a:r>
              <a:rPr lang="ro-RO" dirty="0" err="1">
                <a:latin typeface="Times New Roman" panose="02020603050405020304" pitchFamily="18" charset="0"/>
                <a:cs typeface="Times New Roman" panose="02020603050405020304" pitchFamily="18" charset="0"/>
              </a:rPr>
              <a:t>calităţii</a:t>
            </a:r>
            <a:r>
              <a:rPr lang="ro-RO" dirty="0">
                <a:latin typeface="Times New Roman" panose="02020603050405020304" pitchFamily="18" charset="0"/>
                <a:cs typeface="Times New Roman" panose="02020603050405020304" pitchFamily="18" charset="0"/>
              </a:rPr>
              <a:t> acestora, cu o conversie optimă în produse animaliere (lapte, carne), în </a:t>
            </a:r>
            <a:r>
              <a:rPr lang="ro-RO" dirty="0" err="1">
                <a:latin typeface="Times New Roman" panose="02020603050405020304" pitchFamily="18" charset="0"/>
                <a:cs typeface="Times New Roman" panose="02020603050405020304" pitchFamily="18" charset="0"/>
              </a:rPr>
              <a:t>concordanţă</a:t>
            </a:r>
            <a:r>
              <a:rPr lang="ro-RO" dirty="0">
                <a:latin typeface="Times New Roman" panose="02020603050405020304" pitchFamily="18" charset="0"/>
                <a:cs typeface="Times New Roman" panose="02020603050405020304" pitchFamily="18" charset="0"/>
              </a:rPr>
              <a:t> cu o bună practică agricolă, conservarea </a:t>
            </a:r>
            <a:r>
              <a:rPr lang="ro-RO" dirty="0" err="1">
                <a:latin typeface="Times New Roman" panose="02020603050405020304" pitchFamily="18" charset="0"/>
                <a:cs typeface="Times New Roman" panose="02020603050405020304" pitchFamily="18" charset="0"/>
              </a:rPr>
              <a:t>biodiversităţii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protectia</a:t>
            </a:r>
            <a:r>
              <a:rPr lang="ro-RO" dirty="0">
                <a:latin typeface="Times New Roman" panose="02020603050405020304" pitchFamily="18" charset="0"/>
                <a:cs typeface="Times New Roman" panose="02020603050405020304" pitchFamily="18" charset="0"/>
              </a:rPr>
              <a:t> </a:t>
            </a:r>
            <a:r>
              <a:rPr lang="ro-RO" dirty="0" smtClean="0">
                <a:latin typeface="Times New Roman" panose="02020603050405020304" pitchFamily="18" charset="0"/>
                <a:cs typeface="Times New Roman" panose="02020603050405020304" pitchFamily="18" charset="0"/>
              </a:rPr>
              <a:t>mediului.</a:t>
            </a:r>
          </a:p>
          <a:p>
            <a:pPr algn="just"/>
            <a:r>
              <a:rPr lang="ro-RO" dirty="0" smtClean="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Din cele menționate, reiese că tema proiectului nostru de cercetare este de mare actualitate și se aliniază acestor tendințe de </a:t>
            </a:r>
            <a:r>
              <a:rPr lang="ro-RO" dirty="0">
                <a:latin typeface="Times New Roman" panose="02020603050405020304" pitchFamily="18" charset="0"/>
                <a:cs typeface="Times New Roman" panose="02020603050405020304" pitchFamily="18" charset="0"/>
              </a:rPr>
              <a:t>cercetare existente pe plan european și național.</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3061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23528" y="273423"/>
            <a:ext cx="8496944" cy="6186309"/>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 SCOPUL CERCETĂRILOR, MATERIALUL BIOLOGIC STUDIAT ȘI METODĂ DE LUCRU</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2.1. SCOPUL CERCETĂRILOR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smtClean="0">
              <a:ln>
                <a:noFill/>
              </a:ln>
              <a:solidFill>
                <a:schemeClr val="tx1"/>
              </a:solidFill>
              <a:effectLst/>
              <a:latin typeface="Arial" pitchFamily="34" charset="0"/>
              <a:cs typeface="Arial" pitchFamily="34" charset="0"/>
            </a:endParaRPr>
          </a:p>
          <a:p>
            <a:pPr algn="just"/>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ro-RO" sz="2000" dirty="0">
                <a:latin typeface="Times New Roman" panose="02020603050405020304" pitchFamily="18" charset="0"/>
                <a:cs typeface="Times New Roman" panose="02020603050405020304" pitchFamily="18" charset="0"/>
              </a:rPr>
              <a:t>Scopul principal al cercetărilor din cadrul acestui proiect constă în elaborarea soluțiilor de îmbunătățire și de valorificare eficientă și sustenabilă a pajiștilor permanente din zona Podișului Moldovei cu </a:t>
            </a:r>
            <a:r>
              <a:rPr lang="ro-RO" sz="2000" dirty="0" smtClean="0">
                <a:latin typeface="Times New Roman" panose="02020603050405020304" pitchFamily="18" charset="0"/>
                <a:cs typeface="Times New Roman" panose="02020603050405020304" pitchFamily="18" charset="0"/>
              </a:rPr>
              <a:t>ovinele</a:t>
            </a:r>
            <a:r>
              <a:rPr lang="ro-RO" sz="2000" b="1" dirty="0" smtClean="0">
                <a:latin typeface="Times New Roman" panose="02020603050405020304" pitchFamily="18" charset="0"/>
                <a:cs typeface="Times New Roman" panose="02020603050405020304" pitchFamily="18" charset="0"/>
              </a:rPr>
              <a:t>.</a:t>
            </a:r>
            <a:endParaRPr lang="vi-VN" sz="2000" b="1"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2.2. OBIECTIVE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smtClean="0">
              <a:ln>
                <a:noFill/>
              </a:ln>
              <a:solidFill>
                <a:schemeClr val="tx1"/>
              </a:solidFill>
              <a:effectLst/>
              <a:latin typeface="Arial" pitchFamily="34" charset="0"/>
              <a:cs typeface="Arial" pitchFamily="34" charset="0"/>
            </a:endParaRPr>
          </a:p>
          <a:p>
            <a:r>
              <a:rPr lang="ro-RO" sz="2000" b="1" dirty="0" smtClean="0">
                <a:latin typeface="Times New Roman" pitchFamily="18" charset="0"/>
                <a:cs typeface="Times New Roman" pitchFamily="18" charset="0"/>
              </a:rPr>
              <a:t>	</a:t>
            </a:r>
            <a:r>
              <a:rPr lang="ro-RO" sz="2000" dirty="0" smtClean="0">
                <a:latin typeface="Times New Roman" panose="02020603050405020304" pitchFamily="18" charset="0"/>
                <a:cs typeface="Times New Roman" panose="02020603050405020304" pitchFamily="18" charset="0"/>
              </a:rPr>
              <a:t>Pentru </a:t>
            </a:r>
            <a:r>
              <a:rPr lang="ro-RO" sz="2000" dirty="0">
                <a:latin typeface="Times New Roman" panose="02020603050405020304" pitchFamily="18" charset="0"/>
                <a:cs typeface="Times New Roman" panose="02020603050405020304" pitchFamily="18" charset="0"/>
              </a:rPr>
              <a:t>atingerea scopului principal al cercetărilor pentru această a doua fază a proiectului au fost fixate următoarele obiective:</a:t>
            </a:r>
            <a:endParaRPr lang="en-US" sz="2000" dirty="0">
              <a:latin typeface="Times New Roman" panose="02020603050405020304" pitchFamily="18" charset="0"/>
              <a:cs typeface="Times New Roman" panose="02020603050405020304" pitchFamily="18" charset="0"/>
            </a:endParaRPr>
          </a:p>
          <a:p>
            <a:pPr lvl="0"/>
            <a:r>
              <a:rPr lang="ro-RO" sz="2000" dirty="0" smtClean="0">
                <a:latin typeface="Times New Roman" panose="02020603050405020304" pitchFamily="18" charset="0"/>
                <a:cs typeface="Times New Roman" panose="02020603050405020304" pitchFamily="18" charset="0"/>
              </a:rPr>
              <a:t>- Efectuarea </a:t>
            </a:r>
            <a:r>
              <a:rPr lang="ro-RO" sz="2000" dirty="0">
                <a:latin typeface="Times New Roman" panose="02020603050405020304" pitchFamily="18" charset="0"/>
                <a:cs typeface="Times New Roman" panose="02020603050405020304" pitchFamily="18" charset="0"/>
              </a:rPr>
              <a:t>lucrărilor </a:t>
            </a:r>
            <a:r>
              <a:rPr lang="ro-RO" sz="2000" dirty="0" err="1">
                <a:latin typeface="Times New Roman" panose="02020603050405020304" pitchFamily="18" charset="0"/>
                <a:cs typeface="Times New Roman" panose="02020603050405020304" pitchFamily="18" charset="0"/>
              </a:rPr>
              <a:t>agro</a:t>
            </a:r>
            <a:r>
              <a:rPr lang="ro-RO" sz="2000" dirty="0">
                <a:latin typeface="Times New Roman" panose="02020603050405020304" pitchFamily="18" charset="0"/>
                <a:cs typeface="Times New Roman" panose="02020603050405020304" pitchFamily="18" charset="0"/>
              </a:rPr>
              <a:t>-ecologice de întreținere a pajiștilor;</a:t>
            </a:r>
            <a:endParaRPr lang="en-US" sz="2000" dirty="0">
              <a:latin typeface="Times New Roman" panose="02020603050405020304" pitchFamily="18" charset="0"/>
              <a:cs typeface="Times New Roman" panose="02020603050405020304" pitchFamily="18" charset="0"/>
            </a:endParaRPr>
          </a:p>
          <a:p>
            <a:pPr lvl="0"/>
            <a:r>
              <a:rPr lang="ro-RO" sz="2000" dirty="0" smtClean="0">
                <a:latin typeface="Times New Roman" panose="02020603050405020304" pitchFamily="18" charset="0"/>
                <a:cs typeface="Times New Roman" panose="02020603050405020304" pitchFamily="18" charset="0"/>
              </a:rPr>
              <a:t>- Aplicarea </a:t>
            </a:r>
            <a:r>
              <a:rPr lang="ro-RO" sz="2000" dirty="0">
                <a:latin typeface="Times New Roman" panose="02020603050405020304" pitchFamily="18" charset="0"/>
                <a:cs typeface="Times New Roman" panose="02020603050405020304" pitchFamily="18" charset="0"/>
              </a:rPr>
              <a:t>fertilizanților chimici și a lucrărilor specifice variantelor experimentale în sezonul de primăvară;</a:t>
            </a:r>
            <a:endParaRPr lang="en-US" sz="2000" dirty="0">
              <a:latin typeface="Times New Roman" panose="02020603050405020304" pitchFamily="18" charset="0"/>
              <a:cs typeface="Times New Roman" panose="02020603050405020304" pitchFamily="18" charset="0"/>
            </a:endParaRPr>
          </a:p>
          <a:p>
            <a:pPr lvl="0"/>
            <a:r>
              <a:rPr lang="ro-RO" sz="2000" dirty="0" smtClean="0">
                <a:latin typeface="Times New Roman" panose="02020603050405020304" pitchFamily="18" charset="0"/>
                <a:cs typeface="Times New Roman" panose="02020603050405020304" pitchFamily="18" charset="0"/>
              </a:rPr>
              <a:t>- Organizarea </a:t>
            </a:r>
            <a:r>
              <a:rPr lang="ro-RO" sz="2000" dirty="0">
                <a:latin typeface="Times New Roman" panose="02020603050405020304" pitchFamily="18" charset="0"/>
                <a:cs typeface="Times New Roman" panose="02020603050405020304" pitchFamily="18" charset="0"/>
              </a:rPr>
              <a:t>experiențelor privind producția cantitativă și calitativă de lapte a oilor din rasa Țigaie ruginie (constituire loturi, parametrii urmăriți, derulare experiență);</a:t>
            </a:r>
            <a:endParaRPr lang="en-US" sz="2000" dirty="0">
              <a:latin typeface="Times New Roman" panose="02020603050405020304" pitchFamily="18" charset="0"/>
              <a:cs typeface="Times New Roman" panose="02020603050405020304" pitchFamily="18" charset="0"/>
            </a:endParaRPr>
          </a:p>
          <a:p>
            <a:r>
              <a:rPr lang="ro-RO"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Studiul</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compoziției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floristice</a:t>
            </a:r>
            <a:r>
              <a:rPr lang="en-US" sz="2000" dirty="0">
                <a:latin typeface="Times New Roman" panose="02020603050405020304" pitchFamily="18" charset="0"/>
                <a:cs typeface="Times New Roman" panose="02020603050405020304" pitchFamily="18" charset="0"/>
              </a:rPr>
              <a:t> a </a:t>
            </a:r>
            <a:r>
              <a:rPr lang="en-US" sz="2000" dirty="0" err="1">
                <a:latin typeface="Times New Roman" panose="02020603050405020304" pitchFamily="18" charset="0"/>
                <a:cs typeface="Times New Roman" panose="02020603050405020304" pitchFamily="18" charset="0"/>
              </a:rPr>
              <a:t>pajiștilor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permanente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variante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experimentale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relevee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floristice</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valoare</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pastorală</a:t>
            </a:r>
            <a:r>
              <a:rPr lang="en-US" sz="2000"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620688"/>
            <a:ext cx="8712968" cy="543225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lgn="ctr" eaLnBrk="0" fontAlgn="base" hangingPunct="0">
              <a:spcBef>
                <a:spcPct val="0"/>
              </a:spcBef>
              <a:spcAft>
                <a:spcPct val="0"/>
              </a:spcAft>
            </a:pPr>
            <a:r>
              <a:rPr kumimoji="0" lang="ro-RO"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2.3. MATERIALUL BIOLOGIC STUDIAT ȘI METODE DE LUCRU</a:t>
            </a:r>
          </a:p>
          <a:p>
            <a:pPr lvl="0" algn="ctr" eaLnBrk="0" fontAlgn="base" hangingPunct="0">
              <a:spcBef>
                <a:spcPct val="0"/>
              </a:spcBef>
              <a:spcAft>
                <a:spcPct val="0"/>
              </a:spcAft>
            </a:pPr>
            <a:endParaRPr kumimoji="0" lang="en-US"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sz="500" b="0" i="0" u="none" strike="noStrike" cap="none" normalizeH="0" baseline="0" dirty="0" smtClean="0">
              <a:ln>
                <a:noFill/>
              </a:ln>
              <a:solidFill>
                <a:schemeClr val="tx1"/>
              </a:solidFill>
              <a:effectLst/>
              <a:latin typeface="Arial" pitchFamily="34" charset="0"/>
              <a:cs typeface="Arial" pitchFamily="34" charset="0"/>
            </a:endParaRPr>
          </a:p>
          <a:p>
            <a:pPr algn="just"/>
            <a:r>
              <a:rPr lang="ro-RO" b="1" dirty="0" smtClean="0">
                <a:latin typeface="Times New Roman" panose="02020603050405020304" pitchFamily="18" charset="0"/>
                <a:cs typeface="Times New Roman" panose="02020603050405020304" pitchFamily="18" charset="0"/>
              </a:rPr>
              <a:t>	</a:t>
            </a:r>
            <a:r>
              <a:rPr lang="ro-RO" dirty="0">
                <a:solidFill>
                  <a:schemeClr val="tx1"/>
                </a:solidFill>
                <a:latin typeface="Times New Roman" panose="02020603050405020304" pitchFamily="18" charset="0"/>
                <a:cs typeface="Times New Roman" panose="02020603050405020304" pitchFamily="18" charset="0"/>
              </a:rPr>
              <a:t>Metodele de lucru adoptate în faza a doua sunt cele specifice cercetărilor de acest gen. Pentru început a fost elaborat și diseminat către echipa de cercetare protocolul experimental pentru faza a doua și pe baza acestuia au fost stabilite atribuțiile fiecărui membru al echipei pentru îndeplinirea activităților.</a:t>
            </a:r>
            <a:endParaRPr lang="en-US" dirty="0">
              <a:solidFill>
                <a:schemeClr val="tx1"/>
              </a:solidFill>
              <a:latin typeface="Times New Roman" panose="02020603050405020304" pitchFamily="18" charset="0"/>
              <a:cs typeface="Times New Roman" panose="02020603050405020304" pitchFamily="18" charset="0"/>
            </a:endParaRPr>
          </a:p>
          <a:p>
            <a:pPr algn="just"/>
            <a:r>
              <a:rPr lang="ro-RO" dirty="0">
                <a:solidFill>
                  <a:schemeClr val="tx1"/>
                </a:solidFill>
                <a:latin typeface="Times New Roman" panose="02020603050405020304" pitchFamily="18" charset="0"/>
                <a:cs typeface="Times New Roman" panose="02020603050405020304" pitchFamily="18" charset="0"/>
              </a:rPr>
              <a:t>Faza II a demarat cu </a:t>
            </a:r>
            <a:r>
              <a:rPr lang="ro-RO" i="1" dirty="0">
                <a:solidFill>
                  <a:schemeClr val="tx1"/>
                </a:solidFill>
                <a:latin typeface="Times New Roman" panose="02020603050405020304" pitchFamily="18" charset="0"/>
                <a:cs typeface="Times New Roman" panose="02020603050405020304" pitchFamily="18" charset="0"/>
              </a:rPr>
              <a:t>efectuarea lucrărilor </a:t>
            </a:r>
            <a:r>
              <a:rPr lang="ro-RO" i="1" dirty="0" err="1">
                <a:solidFill>
                  <a:schemeClr val="tx1"/>
                </a:solidFill>
                <a:latin typeface="Times New Roman" panose="02020603050405020304" pitchFamily="18" charset="0"/>
                <a:cs typeface="Times New Roman" panose="02020603050405020304" pitchFamily="18" charset="0"/>
              </a:rPr>
              <a:t>agro</a:t>
            </a:r>
            <a:r>
              <a:rPr lang="ro-RO" i="1" dirty="0">
                <a:solidFill>
                  <a:schemeClr val="tx1"/>
                </a:solidFill>
                <a:latin typeface="Times New Roman" panose="02020603050405020304" pitchFamily="18" charset="0"/>
                <a:cs typeface="Times New Roman" panose="02020603050405020304" pitchFamily="18" charset="0"/>
              </a:rPr>
              <a:t>-ecologice de întreținere </a:t>
            </a:r>
            <a:r>
              <a:rPr lang="ro-RO" dirty="0">
                <a:solidFill>
                  <a:schemeClr val="tx1"/>
                </a:solidFill>
                <a:latin typeface="Times New Roman" panose="02020603050405020304" pitchFamily="18" charset="0"/>
                <a:cs typeface="Times New Roman" panose="02020603050405020304" pitchFamily="18" charset="0"/>
              </a:rPr>
              <a:t>a pajiștilor (îndepărtarea pietrelor, combaterea buruienilor etc.), pentru o mai bună punere în valoare a masei verzi de pe pășune. De asemenea, a fost finalizată fertilizarea parcelei 2 (administrarea îngrășămintelor chimice N80P50K50/hectar) și a fost efectuată supraînsămânțarea la parcela 4.  În final a fost realizat planul de fertilizare simplificat al parcelelor experimentale.</a:t>
            </a:r>
            <a:endParaRPr lang="en-US" dirty="0">
              <a:solidFill>
                <a:schemeClr val="tx1"/>
              </a:solidFill>
              <a:latin typeface="Times New Roman" panose="02020603050405020304" pitchFamily="18" charset="0"/>
              <a:cs typeface="Times New Roman" panose="02020603050405020304" pitchFamily="18" charset="0"/>
            </a:endParaRPr>
          </a:p>
          <a:p>
            <a:pPr algn="just"/>
            <a:r>
              <a:rPr lang="ro-RO" dirty="0">
                <a:solidFill>
                  <a:schemeClr val="tx1"/>
                </a:solidFill>
                <a:latin typeface="Times New Roman" panose="02020603050405020304" pitchFamily="18" charset="0"/>
                <a:cs typeface="Times New Roman" panose="02020603050405020304" pitchFamily="18" charset="0"/>
              </a:rPr>
              <a:t> Pentru </a:t>
            </a:r>
            <a:r>
              <a:rPr lang="ro-RO" i="1" dirty="0">
                <a:solidFill>
                  <a:schemeClr val="tx1"/>
                </a:solidFill>
                <a:latin typeface="Times New Roman" panose="02020603050405020304" pitchFamily="18" charset="0"/>
                <a:cs typeface="Times New Roman" panose="02020603050405020304" pitchFamily="18" charset="0"/>
              </a:rPr>
              <a:t>studiul vegetației</a:t>
            </a:r>
            <a:r>
              <a:rPr lang="ro-RO" dirty="0">
                <a:solidFill>
                  <a:schemeClr val="tx1"/>
                </a:solidFill>
                <a:latin typeface="Times New Roman" panose="02020603050405020304" pitchFamily="18" charset="0"/>
                <a:cs typeface="Times New Roman" panose="02020603050405020304" pitchFamily="18" charset="0"/>
              </a:rPr>
              <a:t> celor patru loturi de pajiști din cadrul experiențelor din anul 2024 </a:t>
            </a:r>
            <a:r>
              <a:rPr lang="ro-RO" dirty="0">
                <a:solidFill>
                  <a:schemeClr val="tx1"/>
                </a:solidFill>
                <a:latin typeface="Times New Roman" panose="02020603050405020304" pitchFamily="18" charset="0"/>
                <a:cs typeface="Times New Roman" panose="02020603050405020304" pitchFamily="18" charset="0"/>
              </a:rPr>
              <a:t>s-a determinat compoziția floristică prin </a:t>
            </a:r>
            <a:r>
              <a:rPr lang="ro-RO" dirty="0" smtClean="0">
                <a:solidFill>
                  <a:schemeClr val="tx1"/>
                </a:solidFill>
                <a:latin typeface="Times New Roman" panose="02020603050405020304" pitchFamily="18" charset="0"/>
                <a:cs typeface="Times New Roman" panose="02020603050405020304" pitchFamily="18" charset="0"/>
              </a:rPr>
              <a:t>metoda </a:t>
            </a:r>
            <a:r>
              <a:rPr lang="ro-RO" dirty="0">
                <a:solidFill>
                  <a:schemeClr val="tx1"/>
                </a:solidFill>
                <a:latin typeface="Times New Roman" panose="02020603050405020304" pitchFamily="18" charset="0"/>
                <a:cs typeface="Times New Roman" panose="02020603050405020304" pitchFamily="18" charset="0"/>
              </a:rPr>
              <a:t>geobotanică într-o suprafață de probă pătrată, numărul suprafețelor de probă fiind de 5 așa cum este stipulat în metodologia clasică pentru suprafețele de pajiște de până la 100 de hectare. </a:t>
            </a:r>
            <a:r>
              <a:rPr lang="ro-RO" dirty="0">
                <a:solidFill>
                  <a:schemeClr val="tx1"/>
                </a:solidFill>
                <a:latin typeface="Times New Roman" panose="02020603050405020304" pitchFamily="18" charset="0"/>
                <a:cs typeface="Times New Roman" panose="02020603050405020304" pitchFamily="18" charset="0"/>
              </a:rPr>
              <a:t>Prin echivalarea scării de apreciere </a:t>
            </a:r>
            <a:r>
              <a:rPr lang="ro-RO" dirty="0" err="1">
                <a:solidFill>
                  <a:schemeClr val="tx1"/>
                </a:solidFill>
                <a:latin typeface="Times New Roman" panose="02020603050405020304" pitchFamily="18" charset="0"/>
                <a:cs typeface="Times New Roman" panose="02020603050405020304" pitchFamily="18" charset="0"/>
              </a:rPr>
              <a:t>fitosociologice</a:t>
            </a:r>
            <a:r>
              <a:rPr lang="ro-RO" dirty="0">
                <a:solidFill>
                  <a:schemeClr val="tx1"/>
                </a:solidFill>
                <a:latin typeface="Times New Roman" panose="02020603050405020304" pitchFamily="18" charset="0"/>
                <a:cs typeface="Times New Roman" panose="02020603050405020304" pitchFamily="18" charset="0"/>
              </a:rPr>
              <a:t> în procente de participare se pot utiliza cu bune rezultate datele deja adunate, care se pot folosi astfel în continuare la aprecierea valorii pastorale a pajiștii respective. Valoarea pastorală este un indice sintetic de caracterizare a calității unei pajiști, determinată prin metode floristice de apreciere.</a:t>
            </a:r>
            <a:endParaRPr lang="en-US"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548680"/>
            <a:ext cx="8568952" cy="5909310"/>
          </a:xfrm>
          <a:prstGeom prst="rect">
            <a:avLst/>
          </a:prstGeom>
        </p:spPr>
        <p:txBody>
          <a:bodyPr wrap="square">
            <a:spAutoFit/>
          </a:bodyPr>
          <a:lstStyle/>
          <a:p>
            <a:pPr algn="just"/>
            <a:r>
              <a:rPr lang="ro-RO" i="1" dirty="0">
                <a:latin typeface="Times New Roman" panose="02020603050405020304" pitchFamily="18" charset="0"/>
                <a:cs typeface="Times New Roman" panose="02020603050405020304" pitchFamily="18" charset="0"/>
              </a:rPr>
              <a:t>Organizarea loturilor de animale</a:t>
            </a:r>
            <a:r>
              <a:rPr lang="ro-RO" dirty="0">
                <a:latin typeface="Times New Roman" panose="02020603050405020304" pitchFamily="18" charset="0"/>
                <a:cs typeface="Times New Roman" panose="02020603050405020304" pitchFamily="18" charset="0"/>
              </a:rPr>
              <a:t>. O importanță deosebită s-a acordat organizării cercetărilor cu caracter zootehnic pentru atingerea scopului principal al cercetărilor întreprinse în cadrul proiectului. În scopul realizării valorificării eficiente a ierbii (masei verzi), cercetările au fost organizate pe patru loturi de oi, respectiv un lot martor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trei loturi experimentale. La stabilirea mărimii loturilor s-a </a:t>
            </a:r>
            <a:r>
              <a:rPr lang="ro-RO" dirty="0" err="1">
                <a:latin typeface="Times New Roman" panose="02020603050405020304" pitchFamily="18" charset="0"/>
                <a:cs typeface="Times New Roman" panose="02020603050405020304" pitchFamily="18" charset="0"/>
              </a:rPr>
              <a:t>ţinut</a:t>
            </a:r>
            <a:r>
              <a:rPr lang="ro-RO" dirty="0">
                <a:latin typeface="Times New Roman" panose="02020603050405020304" pitchFamily="18" charset="0"/>
                <a:cs typeface="Times New Roman" panose="02020603050405020304" pitchFamily="18" charset="0"/>
              </a:rPr>
              <a:t> seama de producția de masă verde estimată a se obține de pe cele patru suprafețe de pajiști permanente, precum și de factorii următori: rasă, vârstă, stadiul </a:t>
            </a:r>
            <a:r>
              <a:rPr lang="ro-RO" dirty="0" err="1">
                <a:latin typeface="Times New Roman" panose="02020603050405020304" pitchFamily="18" charset="0"/>
                <a:cs typeface="Times New Roman" panose="02020603050405020304" pitchFamily="18" charset="0"/>
              </a:rPr>
              <a:t>lactaţiei</a:t>
            </a:r>
            <a:r>
              <a:rPr lang="ro-RO" dirty="0">
                <a:latin typeface="Times New Roman" panose="02020603050405020304" pitchFamily="18" charset="0"/>
                <a:cs typeface="Times New Roman" panose="02020603050405020304" pitchFamily="18" charset="0"/>
              </a:rPr>
              <a:t>, mediu de </a:t>
            </a:r>
            <a:r>
              <a:rPr lang="ro-RO" dirty="0" err="1">
                <a:latin typeface="Times New Roman" panose="02020603050405020304" pitchFamily="18" charset="0"/>
                <a:cs typeface="Times New Roman" panose="02020603050405020304" pitchFamily="18" charset="0"/>
              </a:rPr>
              <a:t>creştere</a:t>
            </a:r>
            <a:r>
              <a:rPr lang="ro-RO" dirty="0">
                <a:latin typeface="Times New Roman" panose="02020603050405020304" pitchFamily="18" charset="0"/>
                <a:cs typeface="Times New Roman" panose="02020603050405020304" pitchFamily="18" charset="0"/>
              </a:rPr>
              <a:t>, etc. În </a:t>
            </a:r>
            <a:r>
              <a:rPr lang="ro-RO" dirty="0" err="1">
                <a:latin typeface="Times New Roman" panose="02020603050405020304" pitchFamily="18" charset="0"/>
                <a:cs typeface="Times New Roman" panose="02020603050405020304" pitchFamily="18" charset="0"/>
              </a:rPr>
              <a:t>consecinţă</a:t>
            </a:r>
            <a:r>
              <a:rPr lang="ro-RO" dirty="0">
                <a:latin typeface="Times New Roman" panose="02020603050405020304" pitchFamily="18" charset="0"/>
                <a:cs typeface="Times New Roman" panose="02020603050405020304" pitchFamily="18" charset="0"/>
              </a:rPr>
              <a:t>, s-au stabilit </a:t>
            </a:r>
            <a:r>
              <a:rPr lang="ro-RO" dirty="0" err="1">
                <a:latin typeface="Times New Roman" panose="02020603050405020304" pitchFamily="18" charset="0"/>
                <a:cs typeface="Times New Roman" panose="02020603050405020304" pitchFamily="18" charset="0"/>
              </a:rPr>
              <a:t>stabilit</a:t>
            </a:r>
            <a:r>
              <a:rPr lang="ro-RO" dirty="0">
                <a:latin typeface="Times New Roman" panose="02020603050405020304" pitchFamily="18" charset="0"/>
                <a:cs typeface="Times New Roman" panose="02020603050405020304" pitchFamily="18" charset="0"/>
              </a:rPr>
              <a:t> patru loturi de animale, în număr de 10 capete oi pentru lotul martor și în număr de 15 capete oi pentru fiecare lot </a:t>
            </a:r>
            <a:r>
              <a:rPr lang="ro-RO" dirty="0" err="1">
                <a:latin typeface="Times New Roman" panose="02020603050405020304" pitchFamily="18" charset="0"/>
                <a:cs typeface="Times New Roman" panose="02020603050405020304" pitchFamily="18" charset="0"/>
              </a:rPr>
              <a:t>experimantal</a:t>
            </a:r>
            <a:r>
              <a:rPr lang="ro-RO" dirty="0">
                <a:latin typeface="Times New Roman" panose="02020603050405020304" pitchFamily="18" charset="0"/>
                <a:cs typeface="Times New Roman" panose="02020603050405020304" pitchFamily="18" charset="0"/>
              </a:rPr>
              <a:t>, eliminând </a:t>
            </a:r>
            <a:r>
              <a:rPr lang="ro-RO" dirty="0" err="1">
                <a:latin typeface="Times New Roman" panose="02020603050405020304" pitchFamily="18" charset="0"/>
                <a:cs typeface="Times New Roman" panose="02020603050405020304" pitchFamily="18" charset="0"/>
              </a:rPr>
              <a:t>toţi</a:t>
            </a:r>
            <a:r>
              <a:rPr lang="ro-RO" dirty="0">
                <a:latin typeface="Times New Roman" panose="02020603050405020304" pitchFamily="18" charset="0"/>
                <a:cs typeface="Times New Roman" panose="02020603050405020304" pitchFamily="18" charset="0"/>
              </a:rPr>
              <a:t> factorii de </a:t>
            </a:r>
            <a:r>
              <a:rPr lang="ro-RO" dirty="0" err="1">
                <a:latin typeface="Times New Roman" panose="02020603050405020304" pitchFamily="18" charset="0"/>
                <a:cs typeface="Times New Roman" panose="02020603050405020304" pitchFamily="18" charset="0"/>
              </a:rPr>
              <a:t>variaţie</a:t>
            </a:r>
            <a:r>
              <a:rPr lang="ro-RO" dirty="0">
                <a:latin typeface="Times New Roman" panose="02020603050405020304" pitchFamily="18" charset="0"/>
                <a:cs typeface="Times New Roman" panose="02020603050405020304" pitchFamily="18" charset="0"/>
              </a:rPr>
              <a:t>. Experiențele cu animale din anul 2024 au fost prevăzute a se derula pe o perioadă echivalentă duratei de pășunat specifice zonei.   </a:t>
            </a:r>
            <a:endParaRPr lang="en-US" dirty="0">
              <a:latin typeface="Times New Roman" panose="02020603050405020304" pitchFamily="18" charset="0"/>
              <a:cs typeface="Times New Roman" panose="02020603050405020304" pitchFamily="18" charset="0"/>
            </a:endParaRPr>
          </a:p>
          <a:p>
            <a:pPr algn="just"/>
            <a:r>
              <a:rPr lang="ro-RO" i="1" dirty="0" smtClean="0">
                <a:latin typeface="Times New Roman" panose="02020603050405020304" pitchFamily="18" charset="0"/>
                <a:cs typeface="Times New Roman" panose="02020603050405020304" pitchFamily="18" charset="0"/>
              </a:rPr>
              <a:t>Compoziția chimică brută </a:t>
            </a:r>
            <a:r>
              <a:rPr lang="ro-RO" dirty="0" smtClean="0">
                <a:latin typeface="Times New Roman" panose="02020603050405020304" pitchFamily="18" charset="0"/>
                <a:cs typeface="Times New Roman" panose="02020603050405020304" pitchFamily="18" charset="0"/>
              </a:rPr>
              <a:t>a </a:t>
            </a:r>
            <a:r>
              <a:rPr lang="ro-RO" dirty="0">
                <a:latin typeface="Times New Roman" panose="02020603050405020304" pitchFamily="18" charset="0"/>
                <a:cs typeface="Times New Roman" panose="02020603050405020304" pitchFamily="18" charset="0"/>
              </a:rPr>
              <a:t>plantelor de pe pășune. Compoziția chimică brută a plantelor a fost </a:t>
            </a:r>
            <a:r>
              <a:rPr lang="ro-RO" dirty="0" smtClean="0">
                <a:latin typeface="Times New Roman" panose="02020603050405020304" pitchFamily="18" charset="0"/>
                <a:cs typeface="Times New Roman" panose="02020603050405020304" pitchFamily="18" charset="0"/>
              </a:rPr>
              <a:t>efectuată </a:t>
            </a:r>
            <a:r>
              <a:rPr lang="ro-RO" dirty="0">
                <a:latin typeface="Times New Roman" panose="02020603050405020304" pitchFamily="18" charset="0"/>
                <a:cs typeface="Times New Roman" panose="02020603050405020304" pitchFamily="18" charset="0"/>
              </a:rPr>
              <a:t>în cadrul laboratorului de analize </a:t>
            </a:r>
            <a:r>
              <a:rPr lang="ro-RO" dirty="0" err="1">
                <a:latin typeface="Times New Roman" panose="02020603050405020304" pitchFamily="18" charset="0"/>
                <a:cs typeface="Times New Roman" panose="02020603050405020304" pitchFamily="18" charset="0"/>
              </a:rPr>
              <a:t>fizico</a:t>
            </a:r>
            <a:r>
              <a:rPr lang="ro-RO" dirty="0">
                <a:latin typeface="Times New Roman" panose="02020603050405020304" pitchFamily="18" charset="0"/>
                <a:cs typeface="Times New Roman" panose="02020603050405020304" pitchFamily="18" charset="0"/>
              </a:rPr>
              <a:t>-chimice și biochimice din cadrul IBNA Balotești. Laboratorul în care sunt realizate aceste analize este avizat ANSVSA și are o bogată experiență în elaborarea de standarde de analiză a nutrețurilor, de experimentare și adaptare a metodologiilor de analiză biochimică. Determinarea compoziției chimice brute a masei verzi a fost efectuată la fiecare lot de pășune în parte, fiind necesară pentru calcularea rațiilor de hrană la </a:t>
            </a:r>
            <a:r>
              <a:rPr lang="ro-RO" dirty="0" err="1">
                <a:latin typeface="Times New Roman" panose="02020603050405020304" pitchFamily="18" charset="0"/>
                <a:cs typeface="Times New Roman" panose="02020603050405020304" pitchFamily="18" charset="0"/>
              </a:rPr>
              <a:t>aniamlele</a:t>
            </a:r>
            <a:r>
              <a:rPr lang="ro-RO" dirty="0">
                <a:latin typeface="Times New Roman" panose="02020603050405020304" pitchFamily="18" charset="0"/>
                <a:cs typeface="Times New Roman" panose="02020603050405020304" pitchFamily="18" charset="0"/>
              </a:rPr>
              <a:t> din experiența </a:t>
            </a:r>
            <a:r>
              <a:rPr lang="ro-RO" dirty="0" err="1">
                <a:latin typeface="Times New Roman" panose="02020603050405020304" pitchFamily="18" charset="0"/>
                <a:cs typeface="Times New Roman" panose="02020603050405020304" pitchFamily="18" charset="0"/>
              </a:rPr>
              <a:t>oraganizată</a:t>
            </a:r>
            <a:r>
              <a:rPr lang="ro-RO" dirty="0">
                <a:latin typeface="Times New Roman" panose="02020603050405020304" pitchFamily="18" charset="0"/>
                <a:cs typeface="Times New Roman" panose="02020603050405020304" pitchFamily="18" charset="0"/>
              </a:rPr>
              <a:t> în anul 2024.</a:t>
            </a:r>
            <a:endParaRPr lang="en-US" dirty="0">
              <a:latin typeface="Times New Roman" panose="02020603050405020304" pitchFamily="18" charset="0"/>
              <a:cs typeface="Times New Roman" panose="02020603050405020304" pitchFamily="18" charset="0"/>
            </a:endParaRPr>
          </a:p>
          <a:p>
            <a:pPr algn="just"/>
            <a:r>
              <a:rPr lang="ro-RO" dirty="0" smtClean="0">
                <a:latin typeface="Times New Roman" panose="02020603050405020304" pitchFamily="18" charset="0"/>
                <a:cs typeface="Times New Roman" panose="02020603050405020304" pitchFamily="18" charset="0"/>
              </a:rPr>
              <a:t>        </a:t>
            </a:r>
            <a:r>
              <a:rPr lang="ro-RO" dirty="0" smtClean="0">
                <a:latin typeface="Times New Roman" panose="02020603050405020304" pitchFamily="18" charset="0"/>
                <a:cs typeface="Times New Roman" panose="02020603050405020304" pitchFamily="18" charset="0"/>
              </a:rPr>
              <a:t>Datele </a:t>
            </a:r>
            <a:r>
              <a:rPr lang="ro-RO" dirty="0">
                <a:latin typeface="Times New Roman" panose="02020603050405020304" pitchFamily="18" charset="0"/>
                <a:cs typeface="Times New Roman" panose="02020603050405020304" pitchFamily="18" charset="0"/>
              </a:rPr>
              <a:t>obținute în urma determinărilor efectuate au fost prelucrate conform </a:t>
            </a:r>
            <a:r>
              <a:rPr lang="ro-RO" dirty="0" smtClean="0">
                <a:latin typeface="Times New Roman" panose="02020603050405020304" pitchFamily="18" charset="0"/>
                <a:cs typeface="Times New Roman" panose="02020603050405020304" pitchFamily="18" charset="0"/>
              </a:rPr>
              <a:t>metodologiei </a:t>
            </a:r>
            <a:r>
              <a:rPr lang="ro-RO" dirty="0">
                <a:latin typeface="Times New Roman" panose="02020603050405020304" pitchFamily="18" charset="0"/>
                <a:cs typeface="Times New Roman" panose="02020603050405020304" pitchFamily="18" charset="0"/>
              </a:rPr>
              <a:t>clasice fiecărui tip de determinare, iar ulterior acestea au fost interpretate prin comparare cu datele din literatura de specialitate.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6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692696"/>
            <a:ext cx="8712968" cy="535531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 REZULTATE OBȚINUTE</a:t>
            </a:r>
            <a:endPar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ctr"/>
            <a:endPar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3.1. E</a:t>
            </a:r>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fectuarea lucrărilor </a:t>
            </a:r>
            <a:r>
              <a:rPr lang="ro-RO" b="1" dirty="0" err="1"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agro</a:t>
            </a:r>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-ecologice de întreținere a pajiștilor</a:t>
            </a:r>
          </a:p>
          <a:p>
            <a:pPr algn="just"/>
            <a:endParaRPr lang="ro-RO" dirty="0" smtClean="0">
              <a:solidFill>
                <a:schemeClr val="tx1"/>
              </a:solidFill>
              <a:latin typeface="Times New Roman" panose="02020603050405020304" pitchFamily="18" charset="0"/>
              <a:cs typeface="Times New Roman" panose="02020603050405020304" pitchFamily="18" charset="0"/>
            </a:endParaRPr>
          </a:p>
          <a:p>
            <a:pPr algn="just"/>
            <a:r>
              <a:rPr lang="ro-RO" dirty="0" smtClean="0">
                <a:solidFill>
                  <a:schemeClr val="tx1"/>
                </a:solidFill>
                <a:latin typeface="Times New Roman" panose="02020603050405020304" pitchFamily="18" charset="0"/>
                <a:cs typeface="Times New Roman" panose="02020603050405020304" pitchFamily="18" charset="0"/>
              </a:rPr>
              <a:t>Pentru </a:t>
            </a:r>
            <a:r>
              <a:rPr lang="ro-RO" dirty="0">
                <a:solidFill>
                  <a:schemeClr val="tx1"/>
                </a:solidFill>
                <a:latin typeface="Times New Roman" panose="02020603050405020304" pitchFamily="18" charset="0"/>
                <a:cs typeface="Times New Roman" panose="02020603050405020304" pitchFamily="18" charset="0"/>
              </a:rPr>
              <a:t>îmbunătățirea pajiștilor sub aspect cantitativ și calitativ sunt necesare măsuri urgente, printre care se pot enumera: raționalizarea pășunatului, extirparea plantelor toxice și a buruienilor, supraînsămânțări cu ierburi valoroase și adaptate zonei, fertilizări cu îngrășăminte organice și minerale, metode ameliorative </a:t>
            </a:r>
            <a:r>
              <a:rPr lang="ro-RO" dirty="0" err="1">
                <a:solidFill>
                  <a:schemeClr val="tx1"/>
                </a:solidFill>
                <a:latin typeface="Times New Roman" panose="02020603050405020304" pitchFamily="18" charset="0"/>
                <a:cs typeface="Times New Roman" panose="02020603050405020304" pitchFamily="18" charset="0"/>
              </a:rPr>
              <a:t>agrohidrotehnice</a:t>
            </a:r>
            <a:r>
              <a:rPr lang="ro-RO" dirty="0">
                <a:solidFill>
                  <a:schemeClr val="tx1"/>
                </a:solidFill>
                <a:latin typeface="Times New Roman" panose="02020603050405020304" pitchFamily="18" charset="0"/>
                <a:cs typeface="Times New Roman" panose="02020603050405020304" pitchFamily="18" charset="0"/>
              </a:rPr>
              <a:t> etc. </a:t>
            </a:r>
            <a:endParaRPr lang="ro-RO" dirty="0" smtClean="0">
              <a:solidFill>
                <a:schemeClr val="tx1"/>
              </a:solidFill>
              <a:latin typeface="Times New Roman" panose="02020603050405020304" pitchFamily="18" charset="0"/>
              <a:cs typeface="Times New Roman" panose="02020603050405020304" pitchFamily="18" charset="0"/>
            </a:endParaRPr>
          </a:p>
          <a:p>
            <a:pPr algn="just"/>
            <a:endParaRPr lang="ro-RO" dirty="0">
              <a:solidFill>
                <a:schemeClr val="tx1"/>
              </a:solidFill>
              <a:latin typeface="Times New Roman" panose="02020603050405020304" pitchFamily="18" charset="0"/>
              <a:cs typeface="Times New Roman" panose="02020603050405020304" pitchFamily="18" charset="0"/>
            </a:endParaRPr>
          </a:p>
          <a:p>
            <a:pPr algn="just"/>
            <a:r>
              <a:rPr lang="ro-RO" dirty="0" smtClean="0">
                <a:solidFill>
                  <a:schemeClr val="tx1"/>
                </a:solidFill>
                <a:latin typeface="Times New Roman" panose="02020603050405020304" pitchFamily="18" charset="0"/>
                <a:cs typeface="Times New Roman" panose="02020603050405020304" pitchFamily="18" charset="0"/>
              </a:rPr>
              <a:t>Aproape </a:t>
            </a:r>
            <a:r>
              <a:rPr lang="ro-RO" dirty="0">
                <a:solidFill>
                  <a:schemeClr val="tx1"/>
                </a:solidFill>
                <a:latin typeface="Times New Roman" panose="02020603050405020304" pitchFamily="18" charset="0"/>
                <a:cs typeface="Times New Roman" panose="02020603050405020304" pitchFamily="18" charset="0"/>
              </a:rPr>
              <a:t>toate aceste măsuri de remediere a pajiștilor degradate, menționate mai sus, sunt cuprinse în activitățile proiectului de față, iar în perspectivă  variantele cu rezultatele cele mai bune urmând a fi extinse în toate pajiștile din spațiul  podișului.  </a:t>
            </a:r>
            <a:endParaRPr lang="ro-RO" dirty="0" smtClean="0">
              <a:solidFill>
                <a:schemeClr val="tx1"/>
              </a:solidFill>
              <a:latin typeface="Times New Roman" panose="02020603050405020304" pitchFamily="18" charset="0"/>
              <a:cs typeface="Times New Roman" panose="02020603050405020304" pitchFamily="18" charset="0"/>
            </a:endParaRPr>
          </a:p>
          <a:p>
            <a:pPr algn="just"/>
            <a:r>
              <a:rPr lang="ro-RO" dirty="0" smtClean="0">
                <a:solidFill>
                  <a:schemeClr val="tx1"/>
                </a:solidFill>
                <a:latin typeface="Times New Roman" panose="02020603050405020304" pitchFamily="18" charset="0"/>
                <a:cs typeface="Times New Roman" panose="02020603050405020304" pitchFamily="18" charset="0"/>
              </a:rPr>
              <a:t> </a:t>
            </a:r>
          </a:p>
          <a:p>
            <a:pPr algn="just"/>
            <a:r>
              <a:rPr lang="ro-RO" dirty="0" smtClean="0">
                <a:solidFill>
                  <a:schemeClr val="tx1"/>
                </a:solidFill>
                <a:latin typeface="Times New Roman" panose="02020603050405020304" pitchFamily="18" charset="0"/>
                <a:cs typeface="Times New Roman" panose="02020603050405020304" pitchFamily="18" charset="0"/>
              </a:rPr>
              <a:t>În </a:t>
            </a:r>
            <a:r>
              <a:rPr lang="ro-RO" dirty="0">
                <a:solidFill>
                  <a:schemeClr val="tx1"/>
                </a:solidFill>
                <a:latin typeface="Times New Roman" panose="02020603050405020304" pitchFamily="18" charset="0"/>
                <a:cs typeface="Times New Roman" panose="02020603050405020304" pitchFamily="18" charset="0"/>
              </a:rPr>
              <a:t>cadrul suprafețelor de pajiști specifice loturilor experimentale 2, 3 și 4  au fost efectuate lucrări </a:t>
            </a:r>
            <a:r>
              <a:rPr lang="ro-RO" dirty="0" err="1">
                <a:solidFill>
                  <a:schemeClr val="tx1"/>
                </a:solidFill>
                <a:latin typeface="Times New Roman" panose="02020603050405020304" pitchFamily="18" charset="0"/>
                <a:cs typeface="Times New Roman" panose="02020603050405020304" pitchFamily="18" charset="0"/>
              </a:rPr>
              <a:t>agro</a:t>
            </a:r>
            <a:r>
              <a:rPr lang="ro-RO" dirty="0">
                <a:solidFill>
                  <a:schemeClr val="tx1"/>
                </a:solidFill>
                <a:latin typeface="Times New Roman" panose="02020603050405020304" pitchFamily="18" charset="0"/>
                <a:cs typeface="Times New Roman" panose="02020603050405020304" pitchFamily="18" charset="0"/>
              </a:rPr>
              <a:t>-ecologice de întreținere (adunarea pietrelor și combaterea buruienilor etc.), pentru o mai bună punere în valoare a masei verzi de pe pășune, precum și pentru refacerea parțială a pajiștii lotului 4 prin supraînsămânțare, care să faciliteze mecanizarea lucrărilor de întreținere și folosire a pajiștilor în anii următori</a:t>
            </a:r>
            <a:r>
              <a:rPr lang="ro-RO" dirty="0" smtClean="0">
                <a:solidFill>
                  <a:schemeClr val="tx1"/>
                </a:solidFill>
                <a:latin typeface="Times New Roman" panose="02020603050405020304" pitchFamily="18" charset="0"/>
                <a:cs typeface="Times New Roman" panose="02020603050405020304" pitchFamily="18" charset="0"/>
              </a:rPr>
              <a:t>.</a:t>
            </a:r>
          </a:p>
          <a:p>
            <a:pPr algn="just"/>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097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340768"/>
            <a:ext cx="8559972" cy="3693319"/>
          </a:xfrm>
          <a:prstGeom prst="rect">
            <a:avLst/>
          </a:prstGeom>
          <a:noFill/>
        </p:spPr>
        <p:txBody>
          <a:bodyPr wrap="square" rtlCol="0">
            <a:spAutoFit/>
          </a:bodyPr>
          <a:lstStyle/>
          <a:p>
            <a:pPr algn="just"/>
            <a:r>
              <a:rPr lang="ro-RO" dirty="0">
                <a:latin typeface="Times New Roman" panose="02020603050405020304" pitchFamily="18" charset="0"/>
                <a:cs typeface="Times New Roman" panose="02020603050405020304" pitchFamily="18" charset="0"/>
              </a:rPr>
              <a:t>Prin lucrările de </a:t>
            </a:r>
            <a:r>
              <a:rPr lang="ro-RO" dirty="0" err="1">
                <a:latin typeface="Times New Roman" panose="02020603050405020304" pitchFamily="18" charset="0"/>
                <a:cs typeface="Times New Roman" panose="02020603050405020304" pitchFamily="18" charset="0"/>
              </a:rPr>
              <a:t>curăţire</a:t>
            </a:r>
            <a:r>
              <a:rPr lang="ro-RO" dirty="0">
                <a:latin typeface="Times New Roman" panose="02020603050405020304" pitchFamily="18" charset="0"/>
                <a:cs typeface="Times New Roman" panose="02020603050405020304" pitchFamily="18" charset="0"/>
              </a:rPr>
              <a:t> se îndepărtează de pe </a:t>
            </a:r>
            <a:r>
              <a:rPr lang="ro-RO" dirty="0" err="1">
                <a:latin typeface="Times New Roman" panose="02020603050405020304" pitchFamily="18" charset="0"/>
                <a:cs typeface="Times New Roman" panose="02020603050405020304" pitchFamily="18" charset="0"/>
              </a:rPr>
              <a:t>pajişti</a:t>
            </a:r>
            <a:r>
              <a:rPr lang="ro-RO" dirty="0">
                <a:latin typeface="Times New Roman" panose="02020603050405020304" pitchFamily="18" charset="0"/>
                <a:cs typeface="Times New Roman" panose="02020603050405020304" pitchFamily="18" charset="0"/>
              </a:rPr>
              <a:t> pietrele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alte resturi vegetale și gunoaie aduse de ploi și vânt. În cazul de față adunarea pietrelor, a resturilor vegetale și a gunoaielor a  </a:t>
            </a:r>
            <a:r>
              <a:rPr lang="ro-RO" dirty="0" err="1">
                <a:latin typeface="Times New Roman" panose="02020603050405020304" pitchFamily="18" charset="0"/>
                <a:cs typeface="Times New Roman" panose="02020603050405020304" pitchFamily="18" charset="0"/>
              </a:rPr>
              <a:t>fostt</a:t>
            </a:r>
            <a:r>
              <a:rPr lang="ro-RO" dirty="0">
                <a:latin typeface="Times New Roman" panose="02020603050405020304" pitchFamily="18" charset="0"/>
                <a:cs typeface="Times New Roman" panose="02020603050405020304" pitchFamily="18" charset="0"/>
              </a:rPr>
              <a:t> executată manual cu unelte specifice</a:t>
            </a:r>
            <a:r>
              <a:rPr lang="ro-RO" dirty="0" smtClean="0">
                <a:latin typeface="Times New Roman" panose="02020603050405020304" pitchFamily="18" charset="0"/>
                <a:cs typeface="Times New Roman" panose="02020603050405020304" pitchFamily="18" charset="0"/>
              </a:rPr>
              <a:t>.</a:t>
            </a:r>
          </a:p>
          <a:p>
            <a:pPr algn="just"/>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În ce privește buruienile, principalele tipuri de buruieni întâlnite pe suprafețele de pajiști experimentale sunt ștevia care prin cantitatea mare de </a:t>
            </a:r>
            <a:r>
              <a:rPr lang="ro-RO" dirty="0" err="1">
                <a:latin typeface="Times New Roman" panose="02020603050405020304" pitchFamily="18" charset="0"/>
                <a:cs typeface="Times New Roman" panose="02020603050405020304" pitchFamily="18" charset="0"/>
              </a:rPr>
              <a:t>oxalaţi</a:t>
            </a:r>
            <a:r>
              <a:rPr lang="ro-RO" dirty="0">
                <a:latin typeface="Times New Roman" panose="02020603050405020304" pitchFamily="18" charset="0"/>
                <a:cs typeface="Times New Roman" panose="02020603050405020304" pitchFamily="18" charset="0"/>
              </a:rPr>
              <a:t> pe care o </a:t>
            </a:r>
            <a:r>
              <a:rPr lang="ro-RO" dirty="0" err="1">
                <a:latin typeface="Times New Roman" panose="02020603050405020304" pitchFamily="18" charset="0"/>
                <a:cs typeface="Times New Roman" panose="02020603050405020304" pitchFamily="18" charset="0"/>
              </a:rPr>
              <a:t>conţine</a:t>
            </a:r>
            <a:r>
              <a:rPr lang="ro-RO" dirty="0">
                <a:latin typeface="Times New Roman" panose="02020603050405020304" pitchFamily="18" charset="0"/>
                <a:cs typeface="Times New Roman" panose="02020603050405020304" pitchFamily="18" charset="0"/>
              </a:rPr>
              <a:t> poate provoca tulburări digestive animalelor, </a:t>
            </a:r>
            <a:r>
              <a:rPr lang="ro-RO" dirty="0" smtClean="0">
                <a:latin typeface="Times New Roman" panose="02020603050405020304" pitchFamily="18" charset="0"/>
                <a:cs typeface="Times New Roman" panose="02020603050405020304" pitchFamily="18" charset="0"/>
              </a:rPr>
              <a:t>ciulinii </a:t>
            </a:r>
            <a:r>
              <a:rPr lang="ro-RO" dirty="0">
                <a:latin typeface="Times New Roman" panose="02020603050405020304" pitchFamily="18" charset="0"/>
                <a:cs typeface="Times New Roman" panose="02020603050405020304" pitchFamily="18" charset="0"/>
              </a:rPr>
              <a:t>(care se prind de lâna oilor), </a:t>
            </a:r>
            <a:r>
              <a:rPr lang="ro-RO" dirty="0" smtClean="0">
                <a:latin typeface="Times New Roman" panose="02020603050405020304" pitchFamily="18" charset="0"/>
                <a:cs typeface="Times New Roman" panose="02020603050405020304" pitchFamily="18" charset="0"/>
              </a:rPr>
              <a:t>brusturii </a:t>
            </a:r>
            <a:r>
              <a:rPr lang="ro-RO" dirty="0">
                <a:latin typeface="Times New Roman" panose="02020603050405020304" pitchFamily="18" charset="0"/>
                <a:cs typeface="Times New Roman" panose="02020603050405020304" pitchFamily="18" charset="0"/>
              </a:rPr>
              <a:t>și </a:t>
            </a:r>
            <a:r>
              <a:rPr lang="ro-RO" dirty="0" smtClean="0">
                <a:latin typeface="Times New Roman" panose="02020603050405020304" pitchFamily="18" charset="0"/>
                <a:cs typeface="Times New Roman" panose="02020603050405020304" pitchFamily="18" charset="0"/>
              </a:rPr>
              <a:t>urzicile </a:t>
            </a:r>
          </a:p>
          <a:p>
            <a:pPr algn="just"/>
            <a:endParaRPr lang="ro-RO" dirty="0">
              <a:latin typeface="Times New Roman" panose="02020603050405020304" pitchFamily="18" charset="0"/>
              <a:cs typeface="Times New Roman" panose="02020603050405020304" pitchFamily="18" charset="0"/>
            </a:endParaRPr>
          </a:p>
          <a:p>
            <a:pPr algn="just"/>
            <a:r>
              <a:rPr lang="ro-RO" dirty="0" smtClean="0">
                <a:latin typeface="Times New Roman" panose="02020603050405020304" pitchFamily="18" charset="0"/>
                <a:cs typeface="Times New Roman" panose="02020603050405020304" pitchFamily="18" charset="0"/>
              </a:rPr>
              <a:t>Combaterea </a:t>
            </a:r>
            <a:r>
              <a:rPr lang="ro-RO" dirty="0">
                <a:latin typeface="Times New Roman" panose="02020603050405020304" pitchFamily="18" charset="0"/>
                <a:cs typeface="Times New Roman" panose="02020603050405020304" pitchFamily="18" charset="0"/>
              </a:rPr>
              <a:t>individuală este măsura cea mai eficientă, care necesită urmărirea atentă a </a:t>
            </a:r>
            <a:r>
              <a:rPr lang="ro-RO" dirty="0" err="1">
                <a:latin typeface="Times New Roman" panose="02020603050405020304" pitchFamily="18" charset="0"/>
                <a:cs typeface="Times New Roman" panose="02020603050405020304" pitchFamily="18" charset="0"/>
              </a:rPr>
              <a:t>compoziţiei</a:t>
            </a:r>
            <a:r>
              <a:rPr lang="ro-RO" dirty="0">
                <a:latin typeface="Times New Roman" panose="02020603050405020304" pitchFamily="18" charset="0"/>
                <a:cs typeface="Times New Roman" panose="02020603050405020304" pitchFamily="18" charset="0"/>
              </a:rPr>
              <a:t> botanice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intervenţia</a:t>
            </a:r>
            <a:r>
              <a:rPr lang="ro-RO" dirty="0">
                <a:latin typeface="Times New Roman" panose="02020603050405020304" pitchFamily="18" charset="0"/>
                <a:cs typeface="Times New Roman" panose="02020603050405020304" pitchFamily="18" charset="0"/>
              </a:rPr>
              <a:t> operativă în momentul în care se constată că buruienile încep să se instaleze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să domine în covorul ierbos al pajiștii. În cazul de față combaterea individuală s-a făcut manual folosind unelte simple ca sapa și coasa.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6025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568952" cy="6186309"/>
          </a:xfrm>
          <a:prstGeom prst="rect">
            <a:avLst/>
          </a:prstGeom>
        </p:spPr>
        <p:txBody>
          <a:bodyPr wrap="square">
            <a:spAutoFit/>
          </a:bodyPr>
          <a:lstStyle/>
          <a:p>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3.2.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a:t>
            </a:r>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plicarea fertilizanților chimici și a lucrărilor specifice variantelor experimentale în sezonul de primăvară</a:t>
            </a:r>
            <a:endParaRPr lang="en-US"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În </a:t>
            </a:r>
            <a:r>
              <a:rPr lang="ro-RO" dirty="0">
                <a:latin typeface="Times New Roman" panose="02020603050405020304" pitchFamily="18" charset="0"/>
                <a:cs typeface="Times New Roman" panose="02020603050405020304" pitchFamily="18" charset="0"/>
              </a:rPr>
              <a:t>vederea realizării obiectivelor și activităților propuse în cadrul proiectului au fost înființate 4 loturi de pășune în suprafață de 1,4 ha </a:t>
            </a:r>
            <a:r>
              <a:rPr lang="ro-RO" dirty="0" smtClean="0">
                <a:latin typeface="Times New Roman" panose="02020603050405020304" pitchFamily="18" charset="0"/>
                <a:cs typeface="Times New Roman" panose="02020603050405020304" pitchFamily="18" charset="0"/>
              </a:rPr>
              <a:t>fiecare, </a:t>
            </a:r>
            <a:r>
              <a:rPr lang="ro-RO" dirty="0">
                <a:latin typeface="Times New Roman" panose="02020603050405020304" pitchFamily="18" charset="0"/>
                <a:cs typeface="Times New Roman" panose="02020603050405020304" pitchFamily="18" charset="0"/>
              </a:rPr>
              <a:t>fiind </a:t>
            </a:r>
            <a:r>
              <a:rPr lang="ro-RO" dirty="0">
                <a:latin typeface="Times New Roman" panose="02020603050405020304" pitchFamily="18" charset="0"/>
                <a:cs typeface="Times New Roman" panose="02020603050405020304" pitchFamily="18" charset="0"/>
              </a:rPr>
              <a:t>diferite prin modul de fertilizare: </a:t>
            </a:r>
            <a:endParaRPr lang="ro-RO" dirty="0" smtClean="0">
              <a:latin typeface="Times New Roman" panose="02020603050405020304" pitchFamily="18" charset="0"/>
              <a:cs typeface="Times New Roman" panose="02020603050405020304" pitchFamily="18" charset="0"/>
            </a:endParaRPr>
          </a:p>
          <a:p>
            <a:r>
              <a:rPr lang="ro-RO" dirty="0">
                <a:latin typeface="Times New Roman" panose="02020603050405020304" pitchFamily="18" charset="0"/>
                <a:cs typeface="Times New Roman" panose="02020603050405020304" pitchFamily="18" charset="0"/>
              </a:rPr>
              <a:t>- Lot 1 – pășune nefertilizată (Martor); </a:t>
            </a:r>
            <a:endParaRPr lang="en-US" dirty="0">
              <a:latin typeface="Times New Roman" panose="02020603050405020304" pitchFamily="18" charset="0"/>
              <a:cs typeface="Times New Roman" panose="02020603050405020304" pitchFamily="18" charset="0"/>
            </a:endParaRPr>
          </a:p>
          <a:p>
            <a:r>
              <a:rPr lang="ro-RO" dirty="0">
                <a:latin typeface="Times New Roman" panose="02020603050405020304" pitchFamily="18" charset="0"/>
                <a:cs typeface="Times New Roman" panose="02020603050405020304" pitchFamily="18" charset="0"/>
              </a:rPr>
              <a:t>- Lot 2 (lot experimental) – pășune fertilizată cu îngrășăminte chimice (N80P50K50/hectar) + îngrășăminte organice (7,5 tone gunoi de grajd/ha); </a:t>
            </a:r>
            <a:endParaRPr lang="en-US" dirty="0">
              <a:latin typeface="Times New Roman" panose="02020603050405020304" pitchFamily="18" charset="0"/>
              <a:cs typeface="Times New Roman" panose="02020603050405020304" pitchFamily="18" charset="0"/>
            </a:endParaRPr>
          </a:p>
          <a:p>
            <a:r>
              <a:rPr lang="ro-RO" dirty="0">
                <a:latin typeface="Times New Roman" panose="02020603050405020304" pitchFamily="18" charset="0"/>
                <a:cs typeface="Times New Roman" panose="02020603050405020304" pitchFamily="18" charset="0"/>
              </a:rPr>
              <a:t>- Lot 3 (lot experimental) - pășune fertilizată cu îngrășăminte organice (25 tone gunoi de grajd/hectar); </a:t>
            </a:r>
            <a:endParaRPr lang="en-US" dirty="0">
              <a:latin typeface="Times New Roman" panose="02020603050405020304" pitchFamily="18" charset="0"/>
              <a:cs typeface="Times New Roman" panose="02020603050405020304" pitchFamily="18" charset="0"/>
            </a:endParaRPr>
          </a:p>
          <a:p>
            <a:r>
              <a:rPr lang="ro-RO" dirty="0">
                <a:latin typeface="Times New Roman" panose="02020603050405020304" pitchFamily="18" charset="0"/>
                <a:cs typeface="Times New Roman" panose="02020603050405020304" pitchFamily="18" charset="0"/>
              </a:rPr>
              <a:t>- Lot 4 (lot experimental) - pășune fertilizată cu îngrășăminte organice (15 tone gunoi de grajd/hectar) + supraînsămânțare. </a:t>
            </a:r>
            <a:endParaRPr lang="en-US" dirty="0">
              <a:latin typeface="Times New Roman" panose="02020603050405020304" pitchFamily="18" charset="0"/>
              <a:cs typeface="Times New Roman" panose="02020603050405020304" pitchFamily="18" charset="0"/>
            </a:endParaRPr>
          </a:p>
          <a:p>
            <a:pPr algn="just"/>
            <a:r>
              <a:rPr lang="ro-RO" dirty="0" smtClean="0">
                <a:latin typeface="Times New Roman" panose="02020603050405020304" pitchFamily="18" charset="0"/>
                <a:cs typeface="Times New Roman" panose="02020603050405020304" pitchFamily="18" charset="0"/>
              </a:rPr>
              <a:t>	Fertilizarea </a:t>
            </a:r>
            <a:r>
              <a:rPr lang="ro-RO" dirty="0">
                <a:latin typeface="Times New Roman" panose="02020603050405020304" pitchFamily="18" charset="0"/>
                <a:cs typeface="Times New Roman" panose="02020603050405020304" pitchFamily="18" charset="0"/>
              </a:rPr>
              <a:t>cu gunoi de grajd a fost efectuată în toamna anului 2023, fiind administrate cantitățile de gunoi prevăzute în protocolul </a:t>
            </a:r>
            <a:r>
              <a:rPr lang="ro-RO" dirty="0" smtClean="0">
                <a:latin typeface="Times New Roman" panose="02020603050405020304" pitchFamily="18" charset="0"/>
                <a:cs typeface="Times New Roman" panose="02020603050405020304" pitchFamily="18" charset="0"/>
              </a:rPr>
              <a:t>experimental. </a:t>
            </a:r>
            <a:r>
              <a:rPr lang="ro-RO" dirty="0">
                <a:latin typeface="Times New Roman" panose="02020603050405020304" pitchFamily="18" charset="0"/>
                <a:cs typeface="Times New Roman" panose="02020603050405020304" pitchFamily="18" charset="0"/>
              </a:rPr>
              <a:t>Loturile experimentale 3 și 4 au beneficiat și de o fertilizare cu fosfat simplu </a:t>
            </a:r>
            <a:r>
              <a:rPr lang="en-US" dirty="0">
                <a:latin typeface="Times New Roman" panose="02020603050405020304" pitchFamily="18" charset="0"/>
                <a:cs typeface="Times New Roman" panose="02020603050405020304" pitchFamily="18" charset="0"/>
              </a:rPr>
              <a:t>P2O5 </a:t>
            </a:r>
            <a:r>
              <a:rPr lang="en-US" dirty="0" err="1">
                <a:latin typeface="Times New Roman" panose="02020603050405020304" pitchFamily="18" charset="0"/>
                <a:cs typeface="Times New Roman" panose="02020603050405020304" pitchFamily="18" charset="0"/>
              </a:rPr>
              <a:t>în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cantitate</a:t>
            </a:r>
            <a:r>
              <a:rPr lang="en-US" dirty="0">
                <a:latin typeface="Times New Roman" panose="02020603050405020304" pitchFamily="18" charset="0"/>
                <a:cs typeface="Times New Roman" panose="02020603050405020304" pitchFamily="18" charset="0"/>
              </a:rPr>
              <a:t> de 30 kg la </a:t>
            </a:r>
            <a:r>
              <a:rPr lang="en-US" dirty="0" err="1">
                <a:latin typeface="Times New Roman" panose="02020603050405020304" pitchFamily="18" charset="0"/>
                <a:cs typeface="Times New Roman" panose="02020603050405020304" pitchFamily="18" charset="0"/>
              </a:rPr>
              <a:t>hectar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întrucât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gunoiul</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grajd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este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sărac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fosfor</a:t>
            </a:r>
            <a:r>
              <a:rPr lang="en-US" dirty="0">
                <a:latin typeface="Times New Roman" panose="02020603050405020304" pitchFamily="18" charset="0"/>
                <a:cs typeface="Times New Roman" panose="02020603050405020304" pitchFamily="18" charset="0"/>
              </a:rPr>
              <a:t>.</a:t>
            </a:r>
          </a:p>
          <a:p>
            <a:pPr algn="just"/>
            <a:r>
              <a:rPr lang="ro-RO"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În anul 2024 pentru fertilizarea pajiștii lotului 2 experimental a fost folosit un îngrășământ chimic complex de tip N15P15K15 plus uree, în cantități care să asigure cotele de participare la hectar. </a:t>
            </a:r>
            <a:r>
              <a:rPr lang="ro-RO" dirty="0">
                <a:latin typeface="Times New Roman" panose="02020603050405020304" pitchFamily="18" charset="0"/>
                <a:cs typeface="Times New Roman" panose="02020603050405020304" pitchFamily="18" charset="0"/>
              </a:rPr>
              <a:t>Astfel, conform calculelor, pentru suprafața de 1,4 ha au fost administrate 465,5 kg îngrășământ chimic complex de tip N15P15K15 plus 90,5 kg uree (conținut azot 46,2%), în cursul lunii aprilie a anului 2024 (11.04.2024</a:t>
            </a:r>
            <a:r>
              <a:rPr lang="ro-RO"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9075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3528" y="404664"/>
            <a:ext cx="8496944" cy="6120680"/>
          </a:xfrm>
          <a:prstGeom prst="rect">
            <a:avLst/>
          </a:prstGeom>
        </p:spPr>
      </p:pic>
    </p:spTree>
    <p:extLst>
      <p:ext uri="{BB962C8B-B14F-4D97-AF65-F5344CB8AC3E}">
        <p14:creationId xmlns:p14="http://schemas.microsoft.com/office/powerpoint/2010/main" val="4219391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1525" y="981075"/>
            <a:ext cx="7600950" cy="4895850"/>
          </a:xfrm>
          <a:prstGeom prst="rect">
            <a:avLst/>
          </a:prstGeom>
        </p:spPr>
      </p:pic>
    </p:spTree>
    <p:extLst>
      <p:ext uri="{BB962C8B-B14F-4D97-AF65-F5344CB8AC3E}">
        <p14:creationId xmlns:p14="http://schemas.microsoft.com/office/powerpoint/2010/main" val="3295872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5692" y="260648"/>
            <a:ext cx="8640960" cy="3139321"/>
          </a:xfrm>
          <a:prstGeom prst="rect">
            <a:avLst/>
          </a:prstGeom>
          <a:noFill/>
        </p:spPr>
        <p:txBody>
          <a:bodyPr wrap="square" rtlCol="0">
            <a:spAutoFit/>
          </a:bodyPr>
          <a:lstStyle/>
          <a:p>
            <a:pPr algn="just"/>
            <a:r>
              <a:rPr lang="ro-RO" dirty="0">
                <a:latin typeface="Times New Roman" panose="02020603050405020304" pitchFamily="18" charset="0"/>
                <a:cs typeface="Times New Roman" panose="02020603050405020304" pitchFamily="18" charset="0"/>
              </a:rPr>
              <a:t>La parcela 4 s-a realizat supraînsămânțarea parcelei cu un amestec de plante format din 70% graminee + 30% leguminoase. Operația de supraînsămânțare a fost realizată în cursul luni aprilie (11.04.2024) și a presupus </a:t>
            </a:r>
            <a:r>
              <a:rPr lang="ro-RO" dirty="0" err="1">
                <a:latin typeface="Times New Roman" panose="02020603050405020304" pitchFamily="18" charset="0"/>
                <a:cs typeface="Times New Roman" panose="02020603050405020304" pitchFamily="18" charset="0"/>
              </a:rPr>
              <a:t>pregãtirea</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superficialã</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uşoarã</a:t>
            </a:r>
            <a:r>
              <a:rPr lang="ro-RO" dirty="0">
                <a:latin typeface="Times New Roman" panose="02020603050405020304" pitchFamily="18" charset="0"/>
                <a:cs typeface="Times New Roman" panose="02020603050405020304" pitchFamily="18" charset="0"/>
              </a:rPr>
              <a:t> a terenului (utilizare grape cu discuri la adâncimea de cca. 2 cm), </a:t>
            </a:r>
            <a:r>
              <a:rPr lang="ro-RO" dirty="0" err="1">
                <a:latin typeface="Times New Roman" panose="02020603050405020304" pitchFamily="18" charset="0"/>
                <a:cs typeface="Times New Roman" panose="02020603050405020304" pitchFamily="18" charset="0"/>
              </a:rPr>
              <a:t>semãnatul</a:t>
            </a:r>
            <a:r>
              <a:rPr lang="ro-RO" dirty="0">
                <a:latin typeface="Times New Roman" panose="02020603050405020304" pitchFamily="18" charset="0"/>
                <a:cs typeface="Times New Roman" panose="02020603050405020304" pitchFamily="18" charset="0"/>
              </a:rPr>
              <a:t> gramineelor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leguminoaselor perene (utilizare mașină de semănat) și tăvălugirea suprafețelor supraînsămânțate (mecanizat). </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Amestecul de ierburi a fost format din graminee precum </a:t>
            </a:r>
            <a:r>
              <a:rPr lang="ro-RO" dirty="0" err="1">
                <a:latin typeface="Times New Roman" panose="02020603050405020304" pitchFamily="18" charset="0"/>
                <a:cs typeface="Times New Roman" panose="02020603050405020304" pitchFamily="18" charset="0"/>
              </a:rPr>
              <a:t>Lollium</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perenne</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raigras</a:t>
            </a:r>
            <a:r>
              <a:rPr lang="ro-RO" dirty="0">
                <a:latin typeface="Times New Roman" panose="02020603050405020304" pitchFamily="18" charset="0"/>
                <a:cs typeface="Times New Roman" panose="02020603050405020304" pitchFamily="18" charset="0"/>
              </a:rPr>
              <a:t> peren), </a:t>
            </a:r>
            <a:r>
              <a:rPr lang="ro-RO" dirty="0" err="1">
                <a:latin typeface="Times New Roman" panose="02020603050405020304" pitchFamily="18" charset="0"/>
                <a:cs typeface="Times New Roman" panose="02020603050405020304" pitchFamily="18" charset="0"/>
              </a:rPr>
              <a:t>Lollium</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multiflorum</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raigras</a:t>
            </a:r>
            <a:r>
              <a:rPr lang="ro-RO" dirty="0">
                <a:latin typeface="Times New Roman" panose="02020603050405020304" pitchFamily="18" charset="0"/>
                <a:cs typeface="Times New Roman" panose="02020603050405020304" pitchFamily="18" charset="0"/>
              </a:rPr>
              <a:t> aristat), </a:t>
            </a:r>
            <a:r>
              <a:rPr lang="ro-RO" dirty="0" err="1">
                <a:latin typeface="Times New Roman" panose="02020603050405020304" pitchFamily="18" charset="0"/>
                <a:cs typeface="Times New Roman" panose="02020603050405020304" pitchFamily="18" charset="0"/>
              </a:rPr>
              <a:t>Phleum</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pratense</a:t>
            </a:r>
            <a:r>
              <a:rPr lang="ro-RO" dirty="0">
                <a:latin typeface="Times New Roman" panose="02020603050405020304" pitchFamily="18" charset="0"/>
                <a:cs typeface="Times New Roman" panose="02020603050405020304" pitchFamily="18" charset="0"/>
              </a:rPr>
              <a:t> (timoftică), </a:t>
            </a:r>
            <a:r>
              <a:rPr lang="ro-RO" dirty="0" err="1">
                <a:latin typeface="Times New Roman" panose="02020603050405020304" pitchFamily="18" charset="0"/>
                <a:cs typeface="Times New Roman" panose="02020603050405020304" pitchFamily="18" charset="0"/>
              </a:rPr>
              <a:t>Festuca</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rubra</a:t>
            </a:r>
            <a:r>
              <a:rPr lang="ro-RO" dirty="0">
                <a:latin typeface="Times New Roman" panose="02020603050405020304" pitchFamily="18" charset="0"/>
                <a:cs typeface="Times New Roman" panose="02020603050405020304" pitchFamily="18" charset="0"/>
              </a:rPr>
              <a:t> (păiuș roșu), </a:t>
            </a:r>
            <a:r>
              <a:rPr lang="ro-RO" dirty="0" err="1">
                <a:latin typeface="Times New Roman" panose="02020603050405020304" pitchFamily="18" charset="0"/>
                <a:cs typeface="Times New Roman" panose="02020603050405020304" pitchFamily="18" charset="0"/>
              </a:rPr>
              <a:t>Festuca</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arundinacea</a:t>
            </a:r>
            <a:r>
              <a:rPr lang="ro-RO" dirty="0">
                <a:latin typeface="Times New Roman" panose="02020603050405020304" pitchFamily="18" charset="0"/>
                <a:cs typeface="Times New Roman" panose="02020603050405020304" pitchFamily="18" charset="0"/>
              </a:rPr>
              <a:t> (păiuș înalt) și leguminoase precum </a:t>
            </a:r>
            <a:r>
              <a:rPr lang="ro-RO" dirty="0" err="1">
                <a:latin typeface="Times New Roman" panose="02020603050405020304" pitchFamily="18" charset="0"/>
                <a:cs typeface="Times New Roman" panose="02020603050405020304" pitchFamily="18" charset="0"/>
              </a:rPr>
              <a:t>Trifloium</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repens</a:t>
            </a:r>
            <a:r>
              <a:rPr lang="ro-RO" dirty="0">
                <a:latin typeface="Times New Roman" panose="02020603050405020304" pitchFamily="18" charset="0"/>
                <a:cs typeface="Times New Roman" panose="02020603050405020304" pitchFamily="18" charset="0"/>
              </a:rPr>
              <a:t> (trifoi alb) și </a:t>
            </a:r>
            <a:r>
              <a:rPr lang="ro-RO" dirty="0" err="1">
                <a:latin typeface="Times New Roman" panose="02020603050405020304" pitchFamily="18" charset="0"/>
                <a:cs typeface="Times New Roman" panose="02020603050405020304" pitchFamily="18" charset="0"/>
              </a:rPr>
              <a:t>Onobrychis</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viciifolia</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Lupinella</a:t>
            </a:r>
            <a:r>
              <a:rPr lang="ro-RO" dirty="0">
                <a:latin typeface="Times New Roman" panose="02020603050405020304" pitchFamily="18" charset="0"/>
                <a:cs typeface="Times New Roman" panose="02020603050405020304" pitchFamily="18" charset="0"/>
              </a:rPr>
              <a:t> in </a:t>
            </a:r>
            <a:r>
              <a:rPr lang="ro-RO" dirty="0" err="1">
                <a:latin typeface="Times New Roman" panose="02020603050405020304" pitchFamily="18" charset="0"/>
                <a:cs typeface="Times New Roman" panose="02020603050405020304" pitchFamily="18" charset="0"/>
              </a:rPr>
              <a:t>guscio</a:t>
            </a:r>
            <a:r>
              <a:rPr lang="ro-RO" dirty="0">
                <a:latin typeface="Times New Roman" panose="02020603050405020304" pitchFamily="18" charset="0"/>
                <a:cs typeface="Times New Roman" panose="02020603050405020304" pitchFamily="18" charset="0"/>
              </a:rPr>
              <a:t> - sparceta), cu o normă de </a:t>
            </a:r>
            <a:r>
              <a:rPr lang="ro-RO" dirty="0" err="1">
                <a:latin typeface="Times New Roman" panose="02020603050405020304" pitchFamily="18" charset="0"/>
                <a:cs typeface="Times New Roman" panose="02020603050405020304" pitchFamily="18" charset="0"/>
              </a:rPr>
              <a:t>sămânţă</a:t>
            </a:r>
            <a:r>
              <a:rPr lang="ro-RO" dirty="0">
                <a:latin typeface="Times New Roman" panose="02020603050405020304" pitchFamily="18" charset="0"/>
                <a:cs typeface="Times New Roman" panose="02020603050405020304" pitchFamily="18" charset="0"/>
              </a:rPr>
              <a:t> de 25 kg amestec pentru întreaga suprafață a parcelei de 1,4 hectare. </a:t>
            </a:r>
            <a:endParaRPr lang="en-US"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759904" y="3505198"/>
            <a:ext cx="7772536" cy="3343647"/>
          </a:xfrm>
          <a:prstGeom prst="rect">
            <a:avLst/>
          </a:prstGeom>
        </p:spPr>
      </p:pic>
    </p:spTree>
    <p:extLst>
      <p:ext uri="{BB962C8B-B14F-4D97-AF65-F5344CB8AC3E}">
        <p14:creationId xmlns:p14="http://schemas.microsoft.com/office/powerpoint/2010/main" val="2867599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476672"/>
            <a:ext cx="8352928" cy="6186309"/>
          </a:xfrm>
          <a:prstGeom prst="rect">
            <a:avLst/>
          </a:prstGeom>
        </p:spPr>
        <p:txBody>
          <a:bodyPr wrap="square">
            <a:spAutoFit/>
          </a:bodyPr>
          <a:lstStyle/>
          <a:p>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3.2. O</a:t>
            </a:r>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rganizarea experiențelor privind producția cantitativă și calitativă de lapte a oilor din rasa Țigaie ruginie</a:t>
            </a:r>
          </a:p>
          <a:p>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p>
          <a:p>
            <a:pPr algn="just"/>
            <a:r>
              <a:rPr lang="ro-RO" dirty="0">
                <a:latin typeface="Times New Roman" panose="02020603050405020304" pitchFamily="18" charset="0"/>
                <a:cs typeface="Times New Roman" panose="02020603050405020304" pitchFamily="18" charset="0"/>
              </a:rPr>
              <a:t>Programul de cercetare în anul 2024 a debutat cu organizarea cercetărilor atât în domeniul pratologic cât și zootehnic. Ca urmare, o importanță deosebită s-a acordat organizării cercetărilor cu caracter zootehnic pentru atingerea scopului principal al cercetărilor întreprinse, fiind </a:t>
            </a:r>
            <a:r>
              <a:rPr lang="ro-RO" dirty="0" err="1">
                <a:latin typeface="Times New Roman" panose="02020603050405020304" pitchFamily="18" charset="0"/>
                <a:cs typeface="Times New Roman" panose="02020603050405020304" pitchFamily="18" charset="0"/>
              </a:rPr>
              <a:t>constituitre</a:t>
            </a:r>
            <a:r>
              <a:rPr lang="ro-RO" dirty="0">
                <a:latin typeface="Times New Roman" panose="02020603050405020304" pitchFamily="18" charset="0"/>
                <a:cs typeface="Times New Roman" panose="02020603050405020304" pitchFamily="18" charset="0"/>
              </a:rPr>
              <a:t> patru loturi de oi, respectiv un lot martor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trei loturi experimentale</a:t>
            </a:r>
            <a:r>
              <a:rPr lang="ro-RO" dirty="0" smtClean="0">
                <a:latin typeface="Times New Roman" panose="02020603050405020304" pitchFamily="18" charset="0"/>
                <a:cs typeface="Times New Roman" panose="02020603050405020304" pitchFamily="18" charset="0"/>
              </a:rPr>
              <a:t>.</a:t>
            </a:r>
          </a:p>
          <a:p>
            <a:pPr algn="just"/>
            <a:r>
              <a:rPr lang="ro-RO" dirty="0" smtClean="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La stabilirea mărimii loturilor s-a ținut seama de producția de masă verde estimată a se obține de pe cele patru suprafețe de pajiști permanente, precum și de factorii următori: rasă, vârstă, stadiul </a:t>
            </a:r>
            <a:r>
              <a:rPr lang="ro-RO" dirty="0" err="1">
                <a:latin typeface="Times New Roman" panose="02020603050405020304" pitchFamily="18" charset="0"/>
                <a:cs typeface="Times New Roman" panose="02020603050405020304" pitchFamily="18" charset="0"/>
              </a:rPr>
              <a:t>lactaţiei</a:t>
            </a:r>
            <a:r>
              <a:rPr lang="ro-RO" dirty="0">
                <a:latin typeface="Times New Roman" panose="02020603050405020304" pitchFamily="18" charset="0"/>
                <a:cs typeface="Times New Roman" panose="02020603050405020304" pitchFamily="18" charset="0"/>
              </a:rPr>
              <a:t>, mediu de </a:t>
            </a:r>
            <a:r>
              <a:rPr lang="ro-RO" dirty="0" err="1">
                <a:latin typeface="Times New Roman" panose="02020603050405020304" pitchFamily="18" charset="0"/>
                <a:cs typeface="Times New Roman" panose="02020603050405020304" pitchFamily="18" charset="0"/>
              </a:rPr>
              <a:t>creştere</a:t>
            </a:r>
            <a:r>
              <a:rPr lang="ro-RO" dirty="0">
                <a:latin typeface="Times New Roman" panose="02020603050405020304" pitchFamily="18" charset="0"/>
                <a:cs typeface="Times New Roman" panose="02020603050405020304" pitchFamily="18" charset="0"/>
              </a:rPr>
              <a:t>, etc. </a:t>
            </a:r>
            <a:endParaRPr lang="ro-RO" dirty="0" smtClean="0">
              <a:latin typeface="Times New Roman" panose="02020603050405020304" pitchFamily="18" charset="0"/>
              <a:cs typeface="Times New Roman" panose="02020603050405020304" pitchFamily="18" charset="0"/>
            </a:endParaRPr>
          </a:p>
          <a:p>
            <a:pPr algn="just"/>
            <a:r>
              <a:rPr lang="ro-RO" dirty="0" smtClean="0">
                <a:latin typeface="Times New Roman" panose="02020603050405020304" pitchFamily="18" charset="0"/>
                <a:cs typeface="Times New Roman" panose="02020603050405020304" pitchFamily="18" charset="0"/>
              </a:rPr>
              <a:t>În </a:t>
            </a:r>
            <a:r>
              <a:rPr lang="ro-RO" dirty="0" err="1">
                <a:latin typeface="Times New Roman" panose="02020603050405020304" pitchFamily="18" charset="0"/>
                <a:cs typeface="Times New Roman" panose="02020603050405020304" pitchFamily="18" charset="0"/>
              </a:rPr>
              <a:t>consecinţă</a:t>
            </a:r>
            <a:r>
              <a:rPr lang="ro-RO" dirty="0">
                <a:latin typeface="Times New Roman" panose="02020603050405020304" pitchFamily="18" charset="0"/>
                <a:cs typeface="Times New Roman" panose="02020603050405020304" pitchFamily="18" charset="0"/>
              </a:rPr>
              <a:t>, s-au stabilit </a:t>
            </a:r>
            <a:r>
              <a:rPr lang="ro-RO" dirty="0" err="1">
                <a:latin typeface="Times New Roman" panose="02020603050405020304" pitchFamily="18" charset="0"/>
                <a:cs typeface="Times New Roman" panose="02020603050405020304" pitchFamily="18" charset="0"/>
              </a:rPr>
              <a:t>stabilit</a:t>
            </a:r>
            <a:r>
              <a:rPr lang="ro-RO" dirty="0">
                <a:latin typeface="Times New Roman" panose="02020603050405020304" pitchFamily="18" charset="0"/>
                <a:cs typeface="Times New Roman" panose="02020603050405020304" pitchFamily="18" charset="0"/>
              </a:rPr>
              <a:t> patru loturi de animale, în număr de 10 capete oi pentru lotul martor și în număr de 15 capete oi pentru fiecare lot experimental, eliminând </a:t>
            </a:r>
            <a:r>
              <a:rPr lang="ro-RO" dirty="0" err="1">
                <a:latin typeface="Times New Roman" panose="02020603050405020304" pitchFamily="18" charset="0"/>
                <a:cs typeface="Times New Roman" panose="02020603050405020304" pitchFamily="18" charset="0"/>
              </a:rPr>
              <a:t>toţi</a:t>
            </a:r>
            <a:r>
              <a:rPr lang="ro-RO" dirty="0">
                <a:latin typeface="Times New Roman" panose="02020603050405020304" pitchFamily="18" charset="0"/>
                <a:cs typeface="Times New Roman" panose="02020603050405020304" pitchFamily="18" charset="0"/>
              </a:rPr>
              <a:t> factorii de </a:t>
            </a:r>
            <a:r>
              <a:rPr lang="ro-RO" dirty="0" err="1">
                <a:latin typeface="Times New Roman" panose="02020603050405020304" pitchFamily="18" charset="0"/>
                <a:cs typeface="Times New Roman" panose="02020603050405020304" pitchFamily="18" charset="0"/>
              </a:rPr>
              <a:t>variaţie</a:t>
            </a:r>
            <a:r>
              <a:rPr lang="ro-RO" dirty="0" smtClean="0">
                <a:latin typeface="Times New Roman" panose="02020603050405020304" pitchFamily="18" charset="0"/>
                <a:cs typeface="Times New Roman" panose="02020603050405020304" pitchFamily="18" charset="0"/>
              </a:rPr>
              <a:t>.</a:t>
            </a:r>
          </a:p>
          <a:p>
            <a:pPr algn="just"/>
            <a:r>
              <a:rPr lang="ro-RO" dirty="0" smtClean="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Toate loturile sunt constituite din oi ce </a:t>
            </a:r>
            <a:r>
              <a:rPr lang="ro-RO" dirty="0" err="1">
                <a:latin typeface="Times New Roman" panose="02020603050405020304" pitchFamily="18" charset="0"/>
                <a:cs typeface="Times New Roman" panose="02020603050405020304" pitchFamily="18" charset="0"/>
              </a:rPr>
              <a:t>aparţin</a:t>
            </a:r>
            <a:r>
              <a:rPr lang="ro-RO" dirty="0">
                <a:latin typeface="Times New Roman" panose="02020603050405020304" pitchFamily="18" charset="0"/>
                <a:cs typeface="Times New Roman" panose="02020603050405020304" pitchFamily="18" charset="0"/>
              </a:rPr>
              <a:t> rasei </a:t>
            </a:r>
            <a:r>
              <a:rPr lang="ro-RO" dirty="0" err="1">
                <a:latin typeface="Times New Roman" panose="02020603050405020304" pitchFamily="18" charset="0"/>
                <a:cs typeface="Times New Roman" panose="02020603050405020304" pitchFamily="18" charset="0"/>
              </a:rPr>
              <a:t>Ţigaie</a:t>
            </a:r>
            <a:r>
              <a:rPr lang="ro-RO" dirty="0">
                <a:latin typeface="Times New Roman" panose="02020603050405020304" pitchFamily="18" charset="0"/>
                <a:cs typeface="Times New Roman" panose="02020603050405020304" pitchFamily="18" charset="0"/>
              </a:rPr>
              <a:t>, varietatea ruginie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au aproximativ aceeași vârstă, respectiv 4 ani (lactația III).</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Data de început a experienței cu animalele a fost 01.06.2024, fiind întârziată cu o lună din următoarele motive obiective: livrarea îngrășămintelor chimice a fost blocată în portul Constanța fiind astfel imposibil de procurat, amestecul de plante utilizat pentru supraînsămânțare nu a putut fi procurat în timp util (foarte dificil de procurat cantitatea și structura amestecului de semințe), lipsa personalului de execuție (îngrijitori animale</a:t>
            </a:r>
            <a:r>
              <a:rPr lang="ro-RO" dirty="0" smtClean="0">
                <a:latin typeface="Times New Roman" panose="02020603050405020304" pitchFamily="18" charset="0"/>
                <a:cs typeface="Times New Roman" panose="02020603050405020304" pitchFamily="18" charset="0"/>
              </a:rPr>
              <a:t>). </a:t>
            </a:r>
            <a:endParaRPr lang="en-US"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82343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7584" y="404664"/>
            <a:ext cx="7416824" cy="6345138"/>
          </a:xfrm>
          <a:prstGeom prst="rect">
            <a:avLst/>
          </a:prstGeom>
        </p:spPr>
      </p:pic>
    </p:spTree>
    <p:extLst>
      <p:ext uri="{BB962C8B-B14F-4D97-AF65-F5344CB8AC3E}">
        <p14:creationId xmlns:p14="http://schemas.microsoft.com/office/powerpoint/2010/main" val="3412430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99592" y="116632"/>
            <a:ext cx="7056784" cy="6480720"/>
          </a:xfrm>
          <a:prstGeom prst="rect">
            <a:avLst/>
          </a:prstGeom>
        </p:spPr>
      </p:pic>
    </p:spTree>
    <p:extLst>
      <p:ext uri="{BB962C8B-B14F-4D97-AF65-F5344CB8AC3E}">
        <p14:creationId xmlns:p14="http://schemas.microsoft.com/office/powerpoint/2010/main" val="599013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3608" y="188640"/>
            <a:ext cx="7200800" cy="6497538"/>
          </a:xfrm>
          <a:prstGeom prst="rect">
            <a:avLst/>
          </a:prstGeom>
        </p:spPr>
      </p:pic>
    </p:spTree>
    <p:extLst>
      <p:ext uri="{BB962C8B-B14F-4D97-AF65-F5344CB8AC3E}">
        <p14:creationId xmlns:p14="http://schemas.microsoft.com/office/powerpoint/2010/main" val="2507608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7584" y="116632"/>
            <a:ext cx="7416824" cy="6525344"/>
          </a:xfrm>
          <a:prstGeom prst="rect">
            <a:avLst/>
          </a:prstGeom>
        </p:spPr>
      </p:pic>
    </p:spTree>
    <p:extLst>
      <p:ext uri="{BB962C8B-B14F-4D97-AF65-F5344CB8AC3E}">
        <p14:creationId xmlns:p14="http://schemas.microsoft.com/office/powerpoint/2010/main" val="1258070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83568" y="260648"/>
            <a:ext cx="7776864" cy="6295032"/>
          </a:xfrm>
          <a:prstGeom prst="rect">
            <a:avLst/>
          </a:prstGeom>
        </p:spPr>
      </p:pic>
    </p:spTree>
    <p:extLst>
      <p:ext uri="{BB962C8B-B14F-4D97-AF65-F5344CB8AC3E}">
        <p14:creationId xmlns:p14="http://schemas.microsoft.com/office/powerpoint/2010/main" val="3525047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3568" y="260648"/>
            <a:ext cx="7704856" cy="6336704"/>
          </a:xfrm>
          <a:prstGeom prst="rect">
            <a:avLst/>
          </a:prstGeom>
        </p:spPr>
      </p:pic>
    </p:spTree>
    <p:extLst>
      <p:ext uri="{BB962C8B-B14F-4D97-AF65-F5344CB8AC3E}">
        <p14:creationId xmlns:p14="http://schemas.microsoft.com/office/powerpoint/2010/main" val="1999335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755576" y="195262"/>
            <a:ext cx="7200800" cy="6467475"/>
          </a:xfrm>
          <a:prstGeom prst="rect">
            <a:avLst/>
          </a:prstGeom>
        </p:spPr>
      </p:pic>
    </p:spTree>
    <p:extLst>
      <p:ext uri="{BB962C8B-B14F-4D97-AF65-F5344CB8AC3E}">
        <p14:creationId xmlns:p14="http://schemas.microsoft.com/office/powerpoint/2010/main" val="3618046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692696"/>
            <a:ext cx="8712968" cy="5507662"/>
          </a:xfrm>
          <a:prstGeom prst="rect">
            <a:avLst/>
          </a:prstGeom>
        </p:spPr>
        <p:txBody>
          <a:bodyPr wrap="square">
            <a:spAutoFit/>
          </a:bodyPr>
          <a:lstStyle/>
          <a:p>
            <a:pPr indent="457200" algn="just">
              <a:lnSpc>
                <a:spcPct val="115000"/>
              </a:lnSpc>
              <a:spcAft>
                <a:spcPts val="0"/>
              </a:spcAft>
            </a:pP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Oile din cadrul experienței, atât din lotul martor cât </a:t>
            </a:r>
            <a:r>
              <a:rPr lang="ro-RO"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şi</a:t>
            </a: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din loturile experimentale, sunt </a:t>
            </a:r>
            <a:r>
              <a:rPr lang="ro-RO"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întreţinute</a:t>
            </a: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liber în boxe colective, rațiile de hrană fiind administrate la iesle. Astfel, ele sunt </a:t>
            </a:r>
            <a:r>
              <a:rPr lang="ro-RO"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întreţinute</a:t>
            </a: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în </a:t>
            </a:r>
            <a:r>
              <a:rPr lang="ro-RO"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permanenţă</a:t>
            </a: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liber, cu </a:t>
            </a:r>
            <a:r>
              <a:rPr lang="ro-RO"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excepţia</a:t>
            </a: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orelor de muls când sunt </a:t>
            </a:r>
            <a:r>
              <a:rPr lang="ro-RO"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direcţionate</a:t>
            </a: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către strungă (locul de muls). </a:t>
            </a: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Structura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raţiiilor</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este formată din cca. 96% suculente de vară (masă verde) și cca. 4% nutrețuri concentrate (porumb și grâu furajer). Rațiile zilnice de hrană sunt cântărite obligatoriu înainte de administrare pentru fiecare lot de animale. Rația furajeră este administrată în două tainuri, respectiv dimineața și seara. Dimineața, înainte de administrarea rației se cântăresc resturile rămase neconsumate.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Pe parcursul experienței, la toate loturile de animale se urmărește producția cantitativă și calitativă de lapte. Cantitatea </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 lapte pe cap de oaie se determină prin controlul lunar al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producţei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de lapte. În ce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priveşte</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calitatea laptelui </a:t>
            </a: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 procedează </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la o recoltare individuală a probelor de lapte (5 probe de lapte/lot martor și 7 probe/lot experimental, la fiecare control, recoltarea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facându</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 de la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aceleaşi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animale pe toată durata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experienţei</a:t>
            </a: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indent="457200" algn="just">
              <a:lnSpc>
                <a:spcPct val="115000"/>
              </a:lnSpc>
              <a:spcAft>
                <a:spcPts val="0"/>
              </a:spcAft>
            </a:pPr>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Probele de lapte sunt trimise </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apoi către laboratorul unității SCDCOC Secuieni unde se au în vedere următoarele determinări ale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calităţii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laptelui: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compoziţie</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chimică (apă,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substanţă</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uscată, proteină, grăsime, lactoză, săruri minerale);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însuşiri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fizice (densitate).</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0073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76672"/>
            <a:ext cx="8640960" cy="6095002"/>
          </a:xfrm>
          <a:prstGeom prst="rect">
            <a:avLst/>
          </a:prstGeom>
        </p:spPr>
        <p:txBody>
          <a:bodyPr wrap="square">
            <a:spAutoFit/>
          </a:bodyPr>
          <a:lstStyle/>
          <a:p>
            <a:pPr algn="just">
              <a:lnSpc>
                <a:spcPct val="115000"/>
              </a:lnSpc>
              <a:spcAft>
                <a:spcPts val="800"/>
              </a:spcAft>
            </a:pP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3.4.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Studiul compoziției floristice a pajiștilor permanente pe variante experimentale (relevee floristice, valoare pastorală</a:t>
            </a:r>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p>
          <a:p>
            <a:pPr algn="just"/>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Releveul </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sau ridicarea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fitocenologică</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este o metodă de bază în studiul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vegetaţiei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şi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constă într-un inventar floristic (structură calitativă) al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suprafeţei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de probă (al fitocenozei) completat cu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informaţii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de ordin cantitativ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abundenţă</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frecvenţă</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dominanţă</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topografic, geomorfologic, climatologic, etc. (Păcurar și Rotar, 2014).</a:t>
            </a:r>
            <a:endPar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Pe pășunea aleasă în cadrul experiențelor din cadrul proiectului  determinarea compoziției floristice s-a făcut prin metoda geobotanică într-o suprafață de probă pătrată, numărul suprafețelor de probă fiind de 5 în cazul analizei noastre. </a:t>
            </a:r>
            <a:endPar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După </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delimitarea suprafețelor de probă s-a trecut la identificarea speciilor de plante întâlnite în cadrul fiecărei suprafețe de probă fiind apoi înregistrate în fișa geobotanică pe grupe după criteriul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botanico</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-economic, respectiv graminee, leguminoase și alte familii botanice. În dreptul fiecărei specii s-au trecut principalele caracteristici și anume abundența,  dominanța, frecvența și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fenofaza</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Prin echivalarea scării de apreciere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fitosociologice</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în procente de participare, datele deja adunate au fost folosite în continuare pentru aprecierea valorii pastorale a pajiștii respective, aceasta fiind un indice sintetic de caracterizare a calității unei pajiști, determinată prin metode floristice de apreciere. Determinarea indicatorului de valoare pastorală se face prin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împărţirea</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la 5 a punctajului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obţinut</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din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înmulţirea</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PC x IC, iar acesta se apreciază astfel: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0-5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pajişte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degradată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5-15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foarte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slabă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15-25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slabă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25-50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mijlocie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50-75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bună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75-100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foarte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bună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414853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545" y="188641"/>
            <a:ext cx="3816424" cy="5832648"/>
          </a:xfrm>
          <a:prstGeom prst="rect">
            <a:avLst/>
          </a:prstGeom>
        </p:spPr>
      </p:pic>
      <p:pic>
        <p:nvPicPr>
          <p:cNvPr id="3" name="Picture 2"/>
          <p:cNvPicPr>
            <a:picLocks noChangeAspect="1"/>
          </p:cNvPicPr>
          <p:nvPr/>
        </p:nvPicPr>
        <p:blipFill>
          <a:blip r:embed="rId3"/>
          <a:stretch>
            <a:fillRect/>
          </a:stretch>
        </p:blipFill>
        <p:spPr>
          <a:xfrm>
            <a:off x="4499992" y="168075"/>
            <a:ext cx="3855888" cy="5853213"/>
          </a:xfrm>
          <a:prstGeom prst="rect">
            <a:avLst/>
          </a:prstGeom>
        </p:spPr>
      </p:pic>
      <p:pic>
        <p:nvPicPr>
          <p:cNvPr id="4" name="Picture 3"/>
          <p:cNvPicPr>
            <a:picLocks noChangeAspect="1"/>
          </p:cNvPicPr>
          <p:nvPr/>
        </p:nvPicPr>
        <p:blipFill>
          <a:blip r:embed="rId4"/>
          <a:stretch>
            <a:fillRect/>
          </a:stretch>
        </p:blipFill>
        <p:spPr>
          <a:xfrm>
            <a:off x="2123728" y="6093296"/>
            <a:ext cx="5400600" cy="485775"/>
          </a:xfrm>
          <a:prstGeom prst="rect">
            <a:avLst/>
          </a:prstGeom>
        </p:spPr>
      </p:pic>
    </p:spTree>
    <p:extLst>
      <p:ext uri="{BB962C8B-B14F-4D97-AF65-F5344CB8AC3E}">
        <p14:creationId xmlns:p14="http://schemas.microsoft.com/office/powerpoint/2010/main" val="39619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755576" y="188640"/>
            <a:ext cx="7704856" cy="6494537"/>
          </a:xfrm>
          <a:prstGeom prst="rect">
            <a:avLst/>
          </a:prstGeom>
        </p:spPr>
      </p:pic>
    </p:spTree>
    <p:extLst>
      <p:ext uri="{BB962C8B-B14F-4D97-AF65-F5344CB8AC3E}">
        <p14:creationId xmlns:p14="http://schemas.microsoft.com/office/powerpoint/2010/main" val="334442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755576" y="332656"/>
            <a:ext cx="7704854" cy="1368152"/>
          </a:xfrm>
          <a:prstGeom prst="rect">
            <a:avLst/>
          </a:prstGeom>
        </p:spPr>
      </p:pic>
      <p:pic>
        <p:nvPicPr>
          <p:cNvPr id="3" name="Picture 2"/>
          <p:cNvPicPr>
            <a:picLocks noChangeAspect="1"/>
          </p:cNvPicPr>
          <p:nvPr/>
        </p:nvPicPr>
        <p:blipFill>
          <a:blip r:embed="rId4"/>
          <a:stretch>
            <a:fillRect/>
          </a:stretch>
        </p:blipFill>
        <p:spPr>
          <a:xfrm>
            <a:off x="755576" y="1700808"/>
            <a:ext cx="7704855" cy="4824536"/>
          </a:xfrm>
          <a:prstGeom prst="rect">
            <a:avLst/>
          </a:prstGeom>
        </p:spPr>
      </p:pic>
    </p:spTree>
    <p:extLst>
      <p:ext uri="{BB962C8B-B14F-4D97-AF65-F5344CB8AC3E}">
        <p14:creationId xmlns:p14="http://schemas.microsoft.com/office/powerpoint/2010/main" val="1958650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39552" y="476672"/>
            <a:ext cx="8064896" cy="5904656"/>
          </a:xfrm>
          <a:prstGeom prst="rect">
            <a:avLst/>
          </a:prstGeom>
        </p:spPr>
      </p:pic>
    </p:spTree>
    <p:extLst>
      <p:ext uri="{BB962C8B-B14F-4D97-AF65-F5344CB8AC3E}">
        <p14:creationId xmlns:p14="http://schemas.microsoft.com/office/powerpoint/2010/main" val="132299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39552" y="404664"/>
            <a:ext cx="8064896" cy="5915173"/>
          </a:xfrm>
          <a:prstGeom prst="rect">
            <a:avLst/>
          </a:prstGeom>
        </p:spPr>
      </p:pic>
    </p:spTree>
    <p:extLst>
      <p:ext uri="{BB962C8B-B14F-4D97-AF65-F5344CB8AC3E}">
        <p14:creationId xmlns:p14="http://schemas.microsoft.com/office/powerpoint/2010/main" val="1498314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836712"/>
            <a:ext cx="8568952" cy="550920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ro-RO" sz="1600" b="1" dirty="0">
                <a:latin typeface="Times New Roman" panose="02020603050405020304" pitchFamily="18" charset="0"/>
                <a:cs typeface="Times New Roman" panose="02020603050405020304" pitchFamily="18" charset="0"/>
              </a:rPr>
              <a:t>În urma activităților efectuate pentru realizarea obiectivului acestei etape, se pot trage următoarele concluzii: </a:t>
            </a:r>
            <a:endParaRPr lang="ro-RO" sz="1600" b="1" dirty="0" smtClean="0">
              <a:latin typeface="Times New Roman" panose="02020603050405020304" pitchFamily="18" charset="0"/>
              <a:cs typeface="Times New Roman" panose="02020603050405020304" pitchFamily="18" charset="0"/>
            </a:endParaRPr>
          </a:p>
          <a:p>
            <a:pPr algn="just"/>
            <a:endParaRPr lang="en-US" sz="1600" b="1" dirty="0">
              <a:latin typeface="Times New Roman" panose="02020603050405020304" pitchFamily="18" charset="0"/>
              <a:cs typeface="Times New Roman" panose="02020603050405020304" pitchFamily="18" charset="0"/>
            </a:endParaRPr>
          </a:p>
          <a:p>
            <a:pPr algn="just"/>
            <a:r>
              <a:rPr lang="ro-RO" sz="1600" b="1" dirty="0">
                <a:latin typeface="Times New Roman" panose="02020603050405020304" pitchFamily="18" charset="0"/>
                <a:cs typeface="Times New Roman" panose="02020603050405020304" pitchFamily="18" charset="0"/>
              </a:rPr>
              <a:t>1. În cadrul suprafețelor de pajiști specifice loturilor experimentale 2, 3 și 4 au fost efectuate lucrări </a:t>
            </a:r>
            <a:r>
              <a:rPr lang="ro-RO" sz="1600" b="1" dirty="0" err="1">
                <a:latin typeface="Times New Roman" panose="02020603050405020304" pitchFamily="18" charset="0"/>
                <a:cs typeface="Times New Roman" panose="02020603050405020304" pitchFamily="18" charset="0"/>
              </a:rPr>
              <a:t>agro</a:t>
            </a:r>
            <a:r>
              <a:rPr lang="ro-RO" sz="1600" b="1" dirty="0">
                <a:latin typeface="Times New Roman" panose="02020603050405020304" pitchFamily="18" charset="0"/>
                <a:cs typeface="Times New Roman" panose="02020603050405020304" pitchFamily="18" charset="0"/>
              </a:rPr>
              <a:t>-ecologice de întreținere (adunarea pietrelor și combaterea buruienilor etc.), pentru o mai bună punere în valoare a masei verzi de pe pășune, precum și pentru refacerea parțială a pajiștii lotului 4 prin supraînsămânțare, care să faciliteze ulterior mecanizarea lucrărilor de întreținere și folosire a pajiștilor în anii următori.</a:t>
            </a:r>
            <a:endParaRPr lang="en-US" sz="1600" b="1" dirty="0">
              <a:latin typeface="Times New Roman" panose="02020603050405020304" pitchFamily="18" charset="0"/>
              <a:cs typeface="Times New Roman" panose="02020603050405020304" pitchFamily="18" charset="0"/>
            </a:endParaRPr>
          </a:p>
          <a:p>
            <a:pPr algn="just"/>
            <a:r>
              <a:rPr lang="ro-RO" sz="1600" b="1" dirty="0">
                <a:latin typeface="Times New Roman" panose="02020603050405020304" pitchFamily="18" charset="0"/>
                <a:cs typeface="Times New Roman" panose="02020603050405020304" pitchFamily="18" charset="0"/>
              </a:rPr>
              <a:t>2. Pentru fertilizarea pajiștii lotului 2 experimental (pășune fertilizată cu îngrășăminte chimice, N80P50K50/hectar + îngrășăminte organice, 7,5 tone gunoi de grajd/ha), a fost folosit în primăvara anului 2024 un îngrășământ chimic complex de tip N15P15K15 plus uree, în cantități care să asigure cotele de participare la hectar, fiind administrate 465,5 kg îngrășământ chimic complex de tip N15P15K15 plus 90,5 kg uree pentru fertilizarea suprafeței parcelare de 1,4 ha.</a:t>
            </a:r>
            <a:endParaRPr lang="en-US" sz="1600" b="1" dirty="0">
              <a:latin typeface="Times New Roman" panose="02020603050405020304" pitchFamily="18" charset="0"/>
              <a:cs typeface="Times New Roman" panose="02020603050405020304" pitchFamily="18" charset="0"/>
            </a:endParaRPr>
          </a:p>
          <a:p>
            <a:pPr algn="just"/>
            <a:r>
              <a:rPr lang="ro-RO" sz="1600" b="1" dirty="0">
                <a:latin typeface="Times New Roman" panose="02020603050405020304" pitchFamily="18" charset="0"/>
                <a:cs typeface="Times New Roman" panose="02020603050405020304" pitchFamily="18" charset="0"/>
              </a:rPr>
              <a:t>3. La parcela 4 s-a realizat supraînsămânțarea parcelei cu un amestec de plante format din 70% graminee + 30% leguminoase. Operația de supraînsămânțare a fost realizată în cursul lunii aprilie și a presupus </a:t>
            </a:r>
            <a:r>
              <a:rPr lang="ro-RO" sz="1600" b="1" dirty="0" err="1">
                <a:latin typeface="Times New Roman" panose="02020603050405020304" pitchFamily="18" charset="0"/>
                <a:cs typeface="Times New Roman" panose="02020603050405020304" pitchFamily="18" charset="0"/>
              </a:rPr>
              <a:t>pregãtirea</a:t>
            </a:r>
            <a:r>
              <a:rPr lang="ro-RO" sz="1600" b="1" dirty="0">
                <a:latin typeface="Times New Roman" panose="02020603050405020304" pitchFamily="18" charset="0"/>
                <a:cs typeface="Times New Roman" panose="02020603050405020304" pitchFamily="18" charset="0"/>
              </a:rPr>
              <a:t> </a:t>
            </a:r>
            <a:r>
              <a:rPr lang="ro-RO" sz="1600" b="1" dirty="0" err="1">
                <a:latin typeface="Times New Roman" panose="02020603050405020304" pitchFamily="18" charset="0"/>
                <a:cs typeface="Times New Roman" panose="02020603050405020304" pitchFamily="18" charset="0"/>
              </a:rPr>
              <a:t>superficialã</a:t>
            </a:r>
            <a:r>
              <a:rPr lang="ro-RO" sz="1600" b="1" dirty="0">
                <a:latin typeface="Times New Roman" panose="02020603050405020304" pitchFamily="18" charset="0"/>
                <a:cs typeface="Times New Roman" panose="02020603050405020304" pitchFamily="18" charset="0"/>
              </a:rPr>
              <a:t> </a:t>
            </a:r>
            <a:r>
              <a:rPr lang="ro-RO" sz="1600" b="1" dirty="0" err="1">
                <a:latin typeface="Times New Roman" panose="02020603050405020304" pitchFamily="18" charset="0"/>
                <a:cs typeface="Times New Roman" panose="02020603050405020304" pitchFamily="18" charset="0"/>
              </a:rPr>
              <a:t>uşoarã</a:t>
            </a:r>
            <a:r>
              <a:rPr lang="ro-RO" sz="1600" b="1" dirty="0">
                <a:latin typeface="Times New Roman" panose="02020603050405020304" pitchFamily="18" charset="0"/>
                <a:cs typeface="Times New Roman" panose="02020603050405020304" pitchFamily="18" charset="0"/>
              </a:rPr>
              <a:t> a terenului, </a:t>
            </a:r>
            <a:r>
              <a:rPr lang="ro-RO" sz="1600" b="1" dirty="0" err="1">
                <a:latin typeface="Times New Roman" panose="02020603050405020304" pitchFamily="18" charset="0"/>
                <a:cs typeface="Times New Roman" panose="02020603050405020304" pitchFamily="18" charset="0"/>
              </a:rPr>
              <a:t>semãnatul</a:t>
            </a:r>
            <a:r>
              <a:rPr lang="ro-RO" sz="1600" b="1" dirty="0">
                <a:latin typeface="Times New Roman" panose="02020603050405020304" pitchFamily="18" charset="0"/>
                <a:cs typeface="Times New Roman" panose="02020603050405020304" pitchFamily="18" charset="0"/>
              </a:rPr>
              <a:t> plantelor și tăvălugirea suprafețelor supraînsămânțate. </a:t>
            </a:r>
            <a:endParaRPr lang="en-US" sz="1600" b="1" dirty="0">
              <a:latin typeface="Times New Roman" panose="02020603050405020304" pitchFamily="18" charset="0"/>
              <a:cs typeface="Times New Roman" panose="02020603050405020304" pitchFamily="18" charset="0"/>
            </a:endParaRPr>
          </a:p>
          <a:p>
            <a:pPr algn="just"/>
            <a:r>
              <a:rPr lang="ro-RO" sz="1600" b="1" dirty="0">
                <a:latin typeface="Times New Roman" panose="02020603050405020304" pitchFamily="18" charset="0"/>
                <a:cs typeface="Times New Roman" panose="02020603050405020304" pitchFamily="18" charset="0"/>
              </a:rPr>
              <a:t>4. </a:t>
            </a:r>
            <a:r>
              <a:rPr lang="ro-RO" sz="1600" b="1" dirty="0">
                <a:latin typeface="Times New Roman" panose="02020603050405020304" pitchFamily="18" charset="0"/>
                <a:cs typeface="Times New Roman" panose="02020603050405020304" pitchFamily="18" charset="0"/>
              </a:rPr>
              <a:t>O importanță deosebită </a:t>
            </a:r>
            <a:r>
              <a:rPr lang="ro-RO" sz="1600" b="1" dirty="0" smtClean="0">
                <a:latin typeface="Times New Roman" panose="02020603050405020304" pitchFamily="18" charset="0"/>
                <a:cs typeface="Times New Roman" panose="02020603050405020304" pitchFamily="18" charset="0"/>
              </a:rPr>
              <a:t>în această fază s-a </a:t>
            </a:r>
            <a:r>
              <a:rPr lang="ro-RO" sz="1600" b="1" dirty="0">
                <a:latin typeface="Times New Roman" panose="02020603050405020304" pitchFamily="18" charset="0"/>
                <a:cs typeface="Times New Roman" panose="02020603050405020304" pitchFamily="18" charset="0"/>
              </a:rPr>
              <a:t>acordat organizării cercetărilor cu caracter zootehnic pentru atingerea scopului principal al cercetărilor întreprinse, fiind constituite patru loturi de oi, respectiv un lot martor </a:t>
            </a:r>
            <a:r>
              <a:rPr lang="ro-RO" sz="1600" b="1" dirty="0" err="1">
                <a:latin typeface="Times New Roman" panose="02020603050405020304" pitchFamily="18" charset="0"/>
                <a:cs typeface="Times New Roman" panose="02020603050405020304" pitchFamily="18" charset="0"/>
              </a:rPr>
              <a:t>şi</a:t>
            </a:r>
            <a:r>
              <a:rPr lang="ro-RO" sz="1600" b="1" dirty="0">
                <a:latin typeface="Times New Roman" panose="02020603050405020304" pitchFamily="18" charset="0"/>
                <a:cs typeface="Times New Roman" panose="02020603050405020304" pitchFamily="18" charset="0"/>
              </a:rPr>
              <a:t> trei loturi experimentale, conform suprafețelor de pășune din experiment, cu o mărime de 10 capete oi pentru lotul martor și de 15 capete oi pentru fiecare lot experimental.</a:t>
            </a:r>
            <a:endParaRPr lang="en-US" sz="1600" b="1" dirty="0">
              <a:latin typeface="Times New Roman" panose="02020603050405020304" pitchFamily="18" charset="0"/>
              <a:cs typeface="Times New Roman" panose="02020603050405020304" pitchFamily="18" charset="0"/>
            </a:endParaRPr>
          </a:p>
        </p:txBody>
      </p:sp>
      <p:sp>
        <p:nvSpPr>
          <p:cNvPr id="3" name="Rectangle 2"/>
          <p:cNvSpPr/>
          <p:nvPr/>
        </p:nvSpPr>
        <p:spPr>
          <a:xfrm>
            <a:off x="2735796" y="188640"/>
            <a:ext cx="3672408" cy="400110"/>
          </a:xfrm>
          <a:prstGeom prst="rect">
            <a:avLst/>
          </a:prstGeom>
        </p:spPr>
        <p:txBody>
          <a:bodyPr wrap="square">
            <a:spAutoFit/>
          </a:bodyPr>
          <a:lstStyle/>
          <a:p>
            <a:pPr algn="ctr">
              <a:spcAft>
                <a:spcPts val="0"/>
              </a:spcAft>
            </a:pPr>
            <a:r>
              <a:rPr lang="ro-RO" sz="2000" b="1" dirty="0" smtClean="0">
                <a:solidFill>
                  <a:srgbClr val="0070C0"/>
                </a:solidFill>
                <a:latin typeface="Times New Roman" panose="02020603050405020304" pitchFamily="18" charset="0"/>
                <a:cs typeface="Times New Roman" panose="02020603050405020304" pitchFamily="18" charset="0"/>
              </a:rPr>
              <a:t>CONCLUZII</a:t>
            </a:r>
            <a:endParaRPr lang="ro-RO" sz="20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4995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764704"/>
            <a:ext cx="8496944" cy="5262979"/>
          </a:xfrm>
          <a:prstGeom prst="rect">
            <a:avLst/>
          </a:prstGeom>
          <a:noFill/>
        </p:spPr>
        <p:txBody>
          <a:bodyPr wrap="square" rtlCol="0">
            <a:spAutoFit/>
          </a:bodyPr>
          <a:lstStyle/>
          <a:p>
            <a:pPr algn="just"/>
            <a:r>
              <a:rPr lang="ro-RO" sz="1600" b="1" dirty="0">
                <a:solidFill>
                  <a:schemeClr val="dk1"/>
                </a:solidFill>
                <a:latin typeface="Times New Roman" panose="02020603050405020304" pitchFamily="18" charset="0"/>
                <a:cs typeface="Times New Roman" panose="02020603050405020304" pitchFamily="18" charset="0"/>
              </a:rPr>
              <a:t>5. La stabilirea mărimii loturilor de animale s-a ținut seama de producția de masă verde estimată a se obține de pe cele patru suprafețe de pajiști permanente, precum și de factorii următori: rasă, vârstă, stadiul </a:t>
            </a:r>
            <a:r>
              <a:rPr lang="ro-RO" sz="1600" b="1" dirty="0" err="1">
                <a:solidFill>
                  <a:schemeClr val="dk1"/>
                </a:solidFill>
                <a:latin typeface="Times New Roman" panose="02020603050405020304" pitchFamily="18" charset="0"/>
                <a:cs typeface="Times New Roman" panose="02020603050405020304" pitchFamily="18" charset="0"/>
              </a:rPr>
              <a:t>lactaţiei</a:t>
            </a:r>
            <a:r>
              <a:rPr lang="ro-RO" sz="1600" b="1" dirty="0">
                <a:solidFill>
                  <a:schemeClr val="dk1"/>
                </a:solidFill>
                <a:latin typeface="Times New Roman" panose="02020603050405020304" pitchFamily="18" charset="0"/>
                <a:cs typeface="Times New Roman" panose="02020603050405020304" pitchFamily="18" charset="0"/>
              </a:rPr>
              <a:t>, mediu de </a:t>
            </a:r>
            <a:r>
              <a:rPr lang="ro-RO" sz="1600" b="1" dirty="0" err="1">
                <a:solidFill>
                  <a:schemeClr val="dk1"/>
                </a:solidFill>
                <a:latin typeface="Times New Roman" panose="02020603050405020304" pitchFamily="18" charset="0"/>
                <a:cs typeface="Times New Roman" panose="02020603050405020304" pitchFamily="18" charset="0"/>
              </a:rPr>
              <a:t>creştere</a:t>
            </a:r>
            <a:r>
              <a:rPr lang="ro-RO" sz="1600" b="1" dirty="0">
                <a:solidFill>
                  <a:schemeClr val="dk1"/>
                </a:solidFill>
                <a:latin typeface="Times New Roman" panose="02020603050405020304" pitchFamily="18" charset="0"/>
                <a:cs typeface="Times New Roman" panose="02020603050405020304" pitchFamily="18" charset="0"/>
              </a:rPr>
              <a:t>, etc. Toate loturile sunt constituite din oi ce </a:t>
            </a:r>
            <a:r>
              <a:rPr lang="ro-RO" sz="1600" b="1" dirty="0" err="1">
                <a:solidFill>
                  <a:schemeClr val="dk1"/>
                </a:solidFill>
                <a:latin typeface="Times New Roman" panose="02020603050405020304" pitchFamily="18" charset="0"/>
                <a:cs typeface="Times New Roman" panose="02020603050405020304" pitchFamily="18" charset="0"/>
              </a:rPr>
              <a:t>aparţin</a:t>
            </a:r>
            <a:r>
              <a:rPr lang="ro-RO" sz="1600" b="1" dirty="0">
                <a:solidFill>
                  <a:schemeClr val="dk1"/>
                </a:solidFill>
                <a:latin typeface="Times New Roman" panose="02020603050405020304" pitchFamily="18" charset="0"/>
                <a:cs typeface="Times New Roman" panose="02020603050405020304" pitchFamily="18" charset="0"/>
              </a:rPr>
              <a:t> rasei </a:t>
            </a:r>
            <a:r>
              <a:rPr lang="ro-RO" sz="1600" b="1" dirty="0" err="1">
                <a:solidFill>
                  <a:schemeClr val="dk1"/>
                </a:solidFill>
                <a:latin typeface="Times New Roman" panose="02020603050405020304" pitchFamily="18" charset="0"/>
                <a:cs typeface="Times New Roman" panose="02020603050405020304" pitchFamily="18" charset="0"/>
              </a:rPr>
              <a:t>Ţigaie</a:t>
            </a:r>
            <a:r>
              <a:rPr lang="ro-RO" sz="1600" b="1" dirty="0">
                <a:solidFill>
                  <a:schemeClr val="dk1"/>
                </a:solidFill>
                <a:latin typeface="Times New Roman" panose="02020603050405020304" pitchFamily="18" charset="0"/>
                <a:cs typeface="Times New Roman" panose="02020603050405020304" pitchFamily="18" charset="0"/>
              </a:rPr>
              <a:t>, varietatea ruginie </a:t>
            </a:r>
            <a:r>
              <a:rPr lang="ro-RO" sz="1600" b="1" dirty="0" err="1">
                <a:solidFill>
                  <a:schemeClr val="dk1"/>
                </a:solidFill>
                <a:latin typeface="Times New Roman" panose="02020603050405020304" pitchFamily="18" charset="0"/>
                <a:cs typeface="Times New Roman" panose="02020603050405020304" pitchFamily="18" charset="0"/>
              </a:rPr>
              <a:t>şi</a:t>
            </a:r>
            <a:r>
              <a:rPr lang="ro-RO" sz="1600" b="1" dirty="0">
                <a:solidFill>
                  <a:schemeClr val="dk1"/>
                </a:solidFill>
                <a:latin typeface="Times New Roman" panose="02020603050405020304" pitchFamily="18" charset="0"/>
                <a:cs typeface="Times New Roman" panose="02020603050405020304" pitchFamily="18" charset="0"/>
              </a:rPr>
              <a:t> au aproximativ aceeași vârstă, respectiv 4 ani (lactația III), eliminând astfel rasa </a:t>
            </a:r>
            <a:r>
              <a:rPr lang="ro-RO" sz="1600" b="1" dirty="0" err="1">
                <a:solidFill>
                  <a:schemeClr val="dk1"/>
                </a:solidFill>
                <a:latin typeface="Times New Roman" panose="02020603050405020304" pitchFamily="18" charset="0"/>
                <a:cs typeface="Times New Roman" panose="02020603050405020304" pitchFamily="18" charset="0"/>
              </a:rPr>
              <a:t>şi</a:t>
            </a:r>
            <a:r>
              <a:rPr lang="ro-RO" sz="1600" b="1" dirty="0">
                <a:solidFill>
                  <a:schemeClr val="dk1"/>
                </a:solidFill>
                <a:latin typeface="Times New Roman" panose="02020603050405020304" pitchFamily="18" charset="0"/>
                <a:cs typeface="Times New Roman" panose="02020603050405020304" pitchFamily="18" charset="0"/>
              </a:rPr>
              <a:t> vârsta ca factori de variație.</a:t>
            </a:r>
            <a:endParaRPr lang="en-US" sz="1600" b="1" dirty="0">
              <a:solidFill>
                <a:schemeClr val="dk1"/>
              </a:solidFill>
              <a:latin typeface="Times New Roman" panose="02020603050405020304" pitchFamily="18" charset="0"/>
              <a:cs typeface="Times New Roman" panose="02020603050405020304" pitchFamily="18" charset="0"/>
            </a:endParaRPr>
          </a:p>
          <a:p>
            <a:pPr algn="just"/>
            <a:r>
              <a:rPr lang="ro-RO" sz="1600" b="1" dirty="0">
                <a:solidFill>
                  <a:schemeClr val="dk1"/>
                </a:solidFill>
                <a:latin typeface="Times New Roman" panose="02020603050405020304" pitchFamily="18" charset="0"/>
                <a:cs typeface="Times New Roman" panose="02020603050405020304" pitchFamily="18" charset="0"/>
              </a:rPr>
              <a:t>6. Data de început a experienței cu animalele a fost 01.06.2024, fiind motivată obiectiv în primul rând de lipsa personalului de execuție (îngrijitori animale), întârzierea fertilizării parcelei 2 cu îngrășăminte chimice întrucât livrarea îngrășămintelor a fost blocată în portul Constanța și nu în ultimul rând de faptul că amestecul de plante utilizat pentru supraînsămânțare la parcela 4 nu a putut fi procurat în timp util (foarte dificil de procurat, fapt ce a întârziat operația de </a:t>
            </a:r>
            <a:r>
              <a:rPr lang="ro-RO" sz="1600" b="1" dirty="0" err="1">
                <a:solidFill>
                  <a:schemeClr val="dk1"/>
                </a:solidFill>
                <a:latin typeface="Times New Roman" panose="02020603050405020304" pitchFamily="18" charset="0"/>
                <a:cs typeface="Times New Roman" panose="02020603050405020304" pitchFamily="18" charset="0"/>
              </a:rPr>
              <a:t>supraînsâmânțare</a:t>
            </a:r>
            <a:r>
              <a:rPr lang="ro-RO" sz="1600" b="1" dirty="0">
                <a:solidFill>
                  <a:schemeClr val="dk1"/>
                </a:solidFill>
                <a:latin typeface="Times New Roman" panose="02020603050405020304" pitchFamily="18" charset="0"/>
                <a:cs typeface="Times New Roman" panose="02020603050405020304" pitchFamily="18" charset="0"/>
              </a:rPr>
              <a:t>). </a:t>
            </a:r>
            <a:endParaRPr lang="en-US" sz="1600" b="1" dirty="0">
              <a:solidFill>
                <a:schemeClr val="dk1"/>
              </a:solidFill>
              <a:latin typeface="Times New Roman" panose="02020603050405020304" pitchFamily="18" charset="0"/>
              <a:cs typeface="Times New Roman" panose="02020603050405020304" pitchFamily="18" charset="0"/>
            </a:endParaRPr>
          </a:p>
          <a:p>
            <a:pPr algn="just"/>
            <a:r>
              <a:rPr lang="ro-RO" sz="1600" b="1" dirty="0">
                <a:solidFill>
                  <a:schemeClr val="dk1"/>
                </a:solidFill>
                <a:latin typeface="Times New Roman" panose="02020603050405020304" pitchFamily="18" charset="0"/>
                <a:cs typeface="Times New Roman" panose="02020603050405020304" pitchFamily="18" charset="0"/>
              </a:rPr>
              <a:t>7. Oile din cadrul experienței, atât din lotul martor cât </a:t>
            </a:r>
            <a:r>
              <a:rPr lang="ro-RO" sz="1600" b="1" dirty="0" err="1">
                <a:solidFill>
                  <a:schemeClr val="dk1"/>
                </a:solidFill>
                <a:latin typeface="Times New Roman" panose="02020603050405020304" pitchFamily="18" charset="0"/>
                <a:cs typeface="Times New Roman" panose="02020603050405020304" pitchFamily="18" charset="0"/>
              </a:rPr>
              <a:t>şi</a:t>
            </a:r>
            <a:r>
              <a:rPr lang="ro-RO" sz="1600" b="1" dirty="0">
                <a:solidFill>
                  <a:schemeClr val="dk1"/>
                </a:solidFill>
                <a:latin typeface="Times New Roman" panose="02020603050405020304" pitchFamily="18" charset="0"/>
                <a:cs typeface="Times New Roman" panose="02020603050405020304" pitchFamily="18" charset="0"/>
              </a:rPr>
              <a:t> din loturile experimentale, sunt </a:t>
            </a:r>
            <a:r>
              <a:rPr lang="ro-RO" sz="1600" b="1" dirty="0" err="1">
                <a:solidFill>
                  <a:schemeClr val="dk1"/>
                </a:solidFill>
                <a:latin typeface="Times New Roman" panose="02020603050405020304" pitchFamily="18" charset="0"/>
                <a:cs typeface="Times New Roman" panose="02020603050405020304" pitchFamily="18" charset="0"/>
              </a:rPr>
              <a:t>întreţinute</a:t>
            </a:r>
            <a:r>
              <a:rPr lang="ro-RO" sz="1600" b="1" dirty="0">
                <a:solidFill>
                  <a:schemeClr val="dk1"/>
                </a:solidFill>
                <a:latin typeface="Times New Roman" panose="02020603050405020304" pitchFamily="18" charset="0"/>
                <a:cs typeface="Times New Roman" panose="02020603050405020304" pitchFamily="18" charset="0"/>
              </a:rPr>
              <a:t> liber în boxe colective pe parcursul experienței, rațiile de hrană fiind administrate la iesle. Astfel, ele sunt </a:t>
            </a:r>
            <a:r>
              <a:rPr lang="ro-RO" sz="1600" b="1" dirty="0" err="1">
                <a:solidFill>
                  <a:schemeClr val="dk1"/>
                </a:solidFill>
                <a:latin typeface="Times New Roman" panose="02020603050405020304" pitchFamily="18" charset="0"/>
                <a:cs typeface="Times New Roman" panose="02020603050405020304" pitchFamily="18" charset="0"/>
              </a:rPr>
              <a:t>întreţinute</a:t>
            </a:r>
            <a:r>
              <a:rPr lang="ro-RO" sz="1600" b="1" dirty="0">
                <a:solidFill>
                  <a:schemeClr val="dk1"/>
                </a:solidFill>
                <a:latin typeface="Times New Roman" panose="02020603050405020304" pitchFamily="18" charset="0"/>
                <a:cs typeface="Times New Roman" panose="02020603050405020304" pitchFamily="18" charset="0"/>
              </a:rPr>
              <a:t> în </a:t>
            </a:r>
            <a:r>
              <a:rPr lang="ro-RO" sz="1600" b="1" dirty="0" err="1">
                <a:solidFill>
                  <a:schemeClr val="dk1"/>
                </a:solidFill>
                <a:latin typeface="Times New Roman" panose="02020603050405020304" pitchFamily="18" charset="0"/>
                <a:cs typeface="Times New Roman" panose="02020603050405020304" pitchFamily="18" charset="0"/>
              </a:rPr>
              <a:t>permanenţă</a:t>
            </a:r>
            <a:r>
              <a:rPr lang="ro-RO" sz="1600" b="1" dirty="0">
                <a:solidFill>
                  <a:schemeClr val="dk1"/>
                </a:solidFill>
                <a:latin typeface="Times New Roman" panose="02020603050405020304" pitchFamily="18" charset="0"/>
                <a:cs typeface="Times New Roman" panose="02020603050405020304" pitchFamily="18" charset="0"/>
              </a:rPr>
              <a:t> liber, cu </a:t>
            </a:r>
            <a:r>
              <a:rPr lang="ro-RO" sz="1600" b="1" dirty="0" err="1">
                <a:solidFill>
                  <a:schemeClr val="dk1"/>
                </a:solidFill>
                <a:latin typeface="Times New Roman" panose="02020603050405020304" pitchFamily="18" charset="0"/>
                <a:cs typeface="Times New Roman" panose="02020603050405020304" pitchFamily="18" charset="0"/>
              </a:rPr>
              <a:t>excepţia</a:t>
            </a:r>
            <a:r>
              <a:rPr lang="ro-RO" sz="1600" b="1" dirty="0">
                <a:solidFill>
                  <a:schemeClr val="dk1"/>
                </a:solidFill>
                <a:latin typeface="Times New Roman" panose="02020603050405020304" pitchFamily="18" charset="0"/>
                <a:cs typeface="Times New Roman" panose="02020603050405020304" pitchFamily="18" charset="0"/>
              </a:rPr>
              <a:t> orelor de muls când sunt </a:t>
            </a:r>
            <a:r>
              <a:rPr lang="ro-RO" sz="1600" b="1" dirty="0" err="1">
                <a:solidFill>
                  <a:schemeClr val="dk1"/>
                </a:solidFill>
                <a:latin typeface="Times New Roman" panose="02020603050405020304" pitchFamily="18" charset="0"/>
                <a:cs typeface="Times New Roman" panose="02020603050405020304" pitchFamily="18" charset="0"/>
              </a:rPr>
              <a:t>direcţionate</a:t>
            </a:r>
            <a:r>
              <a:rPr lang="ro-RO" sz="1600" b="1" dirty="0">
                <a:solidFill>
                  <a:schemeClr val="dk1"/>
                </a:solidFill>
                <a:latin typeface="Times New Roman" panose="02020603050405020304" pitchFamily="18" charset="0"/>
                <a:cs typeface="Times New Roman" panose="02020603050405020304" pitchFamily="18" charset="0"/>
              </a:rPr>
              <a:t> către strungă (boxa de muls). </a:t>
            </a:r>
            <a:endParaRPr lang="en-US" sz="1600" b="1" dirty="0">
              <a:solidFill>
                <a:schemeClr val="dk1"/>
              </a:solidFill>
              <a:latin typeface="Times New Roman" panose="02020603050405020304" pitchFamily="18" charset="0"/>
              <a:cs typeface="Times New Roman" panose="02020603050405020304" pitchFamily="18" charset="0"/>
            </a:endParaRPr>
          </a:p>
          <a:p>
            <a:pPr algn="just"/>
            <a:r>
              <a:rPr lang="ro-RO" sz="1600" b="1" dirty="0">
                <a:solidFill>
                  <a:schemeClr val="dk1"/>
                </a:solidFill>
                <a:latin typeface="Times New Roman" panose="02020603050405020304" pitchFamily="18" charset="0"/>
                <a:cs typeface="Times New Roman" panose="02020603050405020304" pitchFamily="18" charset="0"/>
              </a:rPr>
              <a:t>8. </a:t>
            </a:r>
            <a:r>
              <a:rPr lang="ro-RO" sz="1600" b="1" dirty="0" err="1">
                <a:solidFill>
                  <a:schemeClr val="dk1"/>
                </a:solidFill>
                <a:latin typeface="Times New Roman" panose="02020603050405020304" pitchFamily="18" charset="0"/>
                <a:cs typeface="Times New Roman" panose="02020603050405020304" pitchFamily="18" charset="0"/>
              </a:rPr>
              <a:t>Raţiile</a:t>
            </a:r>
            <a:r>
              <a:rPr lang="ro-RO" sz="1600" b="1" dirty="0">
                <a:solidFill>
                  <a:schemeClr val="dk1"/>
                </a:solidFill>
                <a:latin typeface="Times New Roman" panose="02020603050405020304" pitchFamily="18" charset="0"/>
                <a:cs typeface="Times New Roman" panose="02020603050405020304" pitchFamily="18" charset="0"/>
              </a:rPr>
              <a:t> stabilite a fi administrate animalelor pe parcursul </a:t>
            </a:r>
            <a:r>
              <a:rPr lang="ro-RO" sz="1600" b="1" dirty="0" err="1">
                <a:solidFill>
                  <a:schemeClr val="dk1"/>
                </a:solidFill>
                <a:latin typeface="Times New Roman" panose="02020603050405020304" pitchFamily="18" charset="0"/>
                <a:cs typeface="Times New Roman" panose="02020603050405020304" pitchFamily="18" charset="0"/>
              </a:rPr>
              <a:t>experienţei</a:t>
            </a:r>
            <a:r>
              <a:rPr lang="ro-RO" sz="1600" b="1" dirty="0">
                <a:solidFill>
                  <a:schemeClr val="dk1"/>
                </a:solidFill>
                <a:latin typeface="Times New Roman" panose="02020603050405020304" pitchFamily="18" charset="0"/>
                <a:cs typeface="Times New Roman" panose="02020603050405020304" pitchFamily="18" charset="0"/>
              </a:rPr>
              <a:t> au fost constituite în prima parte a vegetației din 7,0 kg de masă verde pentru lotul martor 6,7 kg la loturile experimentale, în timp ce cantitatea de concentrate este identică pentru toate cele patru loturi (0,3 kg – amestec de porumb și grâu furajer), rațiile </a:t>
            </a:r>
            <a:r>
              <a:rPr lang="ro-RO" sz="1600" b="1" dirty="0" err="1">
                <a:solidFill>
                  <a:schemeClr val="dk1"/>
                </a:solidFill>
                <a:latin typeface="Times New Roman" panose="02020603050405020304" pitchFamily="18" charset="0"/>
                <a:cs typeface="Times New Roman" panose="02020603050405020304" pitchFamily="18" charset="0"/>
              </a:rPr>
              <a:t>diferenţiindu</a:t>
            </a:r>
            <a:r>
              <a:rPr lang="ro-RO" sz="1600" b="1" dirty="0">
                <a:solidFill>
                  <a:schemeClr val="dk1"/>
                </a:solidFill>
                <a:latin typeface="Times New Roman" panose="02020603050405020304" pitchFamily="18" charset="0"/>
                <a:cs typeface="Times New Roman" panose="02020603050405020304" pitchFamily="18" charset="0"/>
              </a:rPr>
              <a:t>-se astfel numai prin cantitatea de masă verde și </a:t>
            </a:r>
            <a:r>
              <a:rPr lang="ro-RO" sz="1600" b="1" dirty="0" err="1">
                <a:solidFill>
                  <a:schemeClr val="dk1"/>
                </a:solidFill>
                <a:latin typeface="Times New Roman" panose="02020603050405020304" pitchFamily="18" charset="0"/>
                <a:cs typeface="Times New Roman" panose="02020603050405020304" pitchFamily="18" charset="0"/>
              </a:rPr>
              <a:t>provenienţa</a:t>
            </a:r>
            <a:r>
              <a:rPr lang="ro-RO" sz="1600" b="1" dirty="0">
                <a:solidFill>
                  <a:schemeClr val="dk1"/>
                </a:solidFill>
                <a:latin typeface="Times New Roman" panose="02020603050405020304" pitchFamily="18" charset="0"/>
                <a:cs typeface="Times New Roman" panose="02020603050405020304" pitchFamily="18" charset="0"/>
              </a:rPr>
              <a:t> </a:t>
            </a:r>
            <a:r>
              <a:rPr lang="ro-RO" sz="1600" b="1" dirty="0" err="1">
                <a:solidFill>
                  <a:schemeClr val="dk1"/>
                </a:solidFill>
                <a:latin typeface="Times New Roman" panose="02020603050405020304" pitchFamily="18" charset="0"/>
                <a:cs typeface="Times New Roman" panose="02020603050405020304" pitchFamily="18" charset="0"/>
              </a:rPr>
              <a:t>nutreţului</a:t>
            </a:r>
            <a:r>
              <a:rPr lang="ro-RO" sz="1600" b="1" dirty="0">
                <a:solidFill>
                  <a:schemeClr val="dk1"/>
                </a:solidFill>
                <a:latin typeface="Times New Roman" panose="02020603050405020304" pitchFamily="18" charset="0"/>
                <a:cs typeface="Times New Roman" panose="02020603050405020304" pitchFamily="18" charset="0"/>
              </a:rPr>
              <a:t> verde (fiecare lot de animale primește masă verde cosită și administrată la iesle din parcela specifică lotului). </a:t>
            </a:r>
            <a:endParaRPr lang="en-US" sz="1600" b="1" dirty="0">
              <a:solidFill>
                <a:schemeClr val="dk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2273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568952" cy="6247864"/>
          </a:xfrm>
          <a:prstGeom prst="rect">
            <a:avLst/>
          </a:prstGeom>
          <a:noFill/>
        </p:spPr>
        <p:txBody>
          <a:bodyPr wrap="square" rtlCol="0">
            <a:spAutoFit/>
          </a:bodyPr>
          <a:lstStyle/>
          <a:p>
            <a:pPr algn="just"/>
            <a:r>
              <a:rPr lang="ro-RO" sz="1600" b="1" dirty="0">
                <a:solidFill>
                  <a:schemeClr val="dk1"/>
                </a:solidFill>
                <a:latin typeface="Times New Roman" panose="02020603050405020304" pitchFamily="18" charset="0"/>
                <a:cs typeface="Times New Roman" panose="02020603050405020304" pitchFamily="18" charset="0"/>
              </a:rPr>
              <a:t>9. La lotul martor de pajiște indicatorul valoare pastorală (VP), calculat pentru studiul vegetației pajiștii, a avut valoarea de 21,72 după prima metodă de calcul (valoarea indicilor de valoare furajeră între 1 și 5), pajiștea fiind astfel încadrată la categoria slabă (valori VP categoria slabă: 15-25), iar după metoda a doua de calcul (valoarea indicilor de valoare furajeră între 1 și 9) indicatorul valoare pastorală (VP) a avut valoarea de 39,26, pajiștea fiind încadrată la categoria mediocră (valori VP categoria mediocră: 25-40).  </a:t>
            </a:r>
            <a:endParaRPr lang="en-US" sz="1600" b="1" dirty="0">
              <a:solidFill>
                <a:schemeClr val="dk1"/>
              </a:solidFill>
              <a:latin typeface="Times New Roman" panose="02020603050405020304" pitchFamily="18" charset="0"/>
              <a:cs typeface="Times New Roman" panose="02020603050405020304" pitchFamily="18" charset="0"/>
            </a:endParaRPr>
          </a:p>
          <a:p>
            <a:pPr algn="just"/>
            <a:r>
              <a:rPr lang="ro-RO" sz="1600" b="1" dirty="0">
                <a:solidFill>
                  <a:schemeClr val="dk1"/>
                </a:solidFill>
                <a:latin typeface="Times New Roman" panose="02020603050405020304" pitchFamily="18" charset="0"/>
                <a:cs typeface="Times New Roman" panose="02020603050405020304" pitchFamily="18" charset="0"/>
              </a:rPr>
              <a:t>10. În cazul suprafeței de pajiște specifice lotului 2 indicatorul valoare pastorală (VP) a avut valoarea de 45,84, pajiștea fiind încadrată la categoria mijlocie (valori VP categoria mijlocie: 25-50). Se constată astfel o îmbunătățire semnificativă a valorii pastorale la lotul 2 comparativ cu lotul martor (o creștere de 2,11 ori), fapt ce arată influența benefică a modului de fertilizare și a lucrărilor </a:t>
            </a:r>
            <a:r>
              <a:rPr lang="ro-RO" sz="1600" b="1" dirty="0" err="1">
                <a:solidFill>
                  <a:schemeClr val="dk1"/>
                </a:solidFill>
                <a:latin typeface="Times New Roman" panose="02020603050405020304" pitchFamily="18" charset="0"/>
                <a:cs typeface="Times New Roman" panose="02020603050405020304" pitchFamily="18" charset="0"/>
              </a:rPr>
              <a:t>agro</a:t>
            </a:r>
            <a:r>
              <a:rPr lang="ro-RO" sz="1600" b="1" dirty="0">
                <a:solidFill>
                  <a:schemeClr val="dk1"/>
                </a:solidFill>
                <a:latin typeface="Times New Roman" panose="02020603050405020304" pitchFamily="18" charset="0"/>
                <a:cs typeface="Times New Roman" panose="02020603050405020304" pitchFamily="18" charset="0"/>
              </a:rPr>
              <a:t>-ecologice de întreținere efectuate.</a:t>
            </a:r>
            <a:endParaRPr lang="en-US" sz="1600" b="1" dirty="0">
              <a:solidFill>
                <a:schemeClr val="dk1"/>
              </a:solidFill>
              <a:latin typeface="Times New Roman" panose="02020603050405020304" pitchFamily="18" charset="0"/>
              <a:cs typeface="Times New Roman" panose="02020603050405020304" pitchFamily="18" charset="0"/>
            </a:endParaRPr>
          </a:p>
          <a:p>
            <a:pPr algn="just"/>
            <a:r>
              <a:rPr lang="ro-RO" sz="1600" b="1" dirty="0">
                <a:solidFill>
                  <a:schemeClr val="dk1"/>
                </a:solidFill>
                <a:latin typeface="Times New Roman" panose="02020603050405020304" pitchFamily="18" charset="0"/>
                <a:cs typeface="Times New Roman" panose="02020603050405020304" pitchFamily="18" charset="0"/>
              </a:rPr>
              <a:t>11. La lotul 3 de pajiște indicatorul valoare pastorală (VP) a avut valoarea de 54,03, pajiștea fiind încadrată la categoria bună (valori VP categoria bună: 50-75), </a:t>
            </a:r>
            <a:r>
              <a:rPr lang="ro-RO" sz="1600" b="1" dirty="0" err="1">
                <a:solidFill>
                  <a:schemeClr val="dk1"/>
                </a:solidFill>
                <a:latin typeface="Times New Roman" panose="02020603050405020304" pitchFamily="18" charset="0"/>
                <a:cs typeface="Times New Roman" panose="02020603050405020304" pitchFamily="18" charset="0"/>
              </a:rPr>
              <a:t>constatîndu</a:t>
            </a:r>
            <a:r>
              <a:rPr lang="ro-RO" sz="1600" b="1" dirty="0">
                <a:solidFill>
                  <a:schemeClr val="dk1"/>
                </a:solidFill>
                <a:latin typeface="Times New Roman" panose="02020603050405020304" pitchFamily="18" charset="0"/>
                <a:cs typeface="Times New Roman" panose="02020603050405020304" pitchFamily="18" charset="0"/>
              </a:rPr>
              <a:t>-se astfel că  fertilizarea numai pe baza îngrășămintelor organice (gunoi de grajd), a adus o ameliorare semnificativă a valorii pastorale comparativ cu lotul martor (creștere de 2,48 ori) și chiar superioară comparativ cu valoarea pastorală calculată pentru lotul 2 experimental.  </a:t>
            </a:r>
            <a:endParaRPr lang="en-US" sz="1600" b="1" dirty="0">
              <a:solidFill>
                <a:schemeClr val="dk1"/>
              </a:solidFill>
              <a:latin typeface="Times New Roman" panose="02020603050405020304" pitchFamily="18" charset="0"/>
              <a:cs typeface="Times New Roman" panose="02020603050405020304" pitchFamily="18" charset="0"/>
            </a:endParaRPr>
          </a:p>
          <a:p>
            <a:pPr algn="just"/>
            <a:r>
              <a:rPr lang="ro-RO" sz="1600" b="1" dirty="0">
                <a:solidFill>
                  <a:schemeClr val="dk1"/>
                </a:solidFill>
                <a:latin typeface="Times New Roman" panose="02020603050405020304" pitchFamily="18" charset="0"/>
                <a:cs typeface="Times New Roman" panose="02020603050405020304" pitchFamily="18" charset="0"/>
              </a:rPr>
              <a:t>12. Indicatorul valoare pastorală (VP) a avut valoarea de 87,76 în cazul lotului 4, pajiștea fiind încadrată la categoria foarte bună (valori VP categoria foarte bună: 75-100). </a:t>
            </a:r>
            <a:r>
              <a:rPr lang="ro-RO" sz="1600" b="1" dirty="0">
                <a:solidFill>
                  <a:schemeClr val="dk1"/>
                </a:solidFill>
                <a:latin typeface="Times New Roman" panose="02020603050405020304" pitchFamily="18" charset="0"/>
                <a:cs typeface="Times New Roman" panose="02020603050405020304" pitchFamily="18" charset="0"/>
              </a:rPr>
              <a:t>La acest lot gramineele și leguminoasele au avut cea mai mare participare în covorul ierbos dintre toate loturile (98,13%), iar categoria plante din alte familii botanice a scăzut la doar 1,87%. </a:t>
            </a:r>
            <a:r>
              <a:rPr lang="ro-RO" sz="1600" b="1" dirty="0" smtClean="0">
                <a:solidFill>
                  <a:schemeClr val="dk1"/>
                </a:solidFill>
                <a:latin typeface="Times New Roman" panose="02020603050405020304" pitchFamily="18" charset="0"/>
                <a:cs typeface="Times New Roman" panose="02020603050405020304" pitchFamily="18" charset="0"/>
              </a:rPr>
              <a:t>Se constată că fertilizarea </a:t>
            </a:r>
            <a:r>
              <a:rPr lang="ro-RO" sz="1600" b="1" dirty="0">
                <a:solidFill>
                  <a:schemeClr val="dk1"/>
                </a:solidFill>
                <a:latin typeface="Times New Roman" panose="02020603050405020304" pitchFamily="18" charset="0"/>
                <a:cs typeface="Times New Roman" panose="02020603050405020304" pitchFamily="18" charset="0"/>
              </a:rPr>
              <a:t>numai pe baza îngrășămintelor organice (gunoi de grajd), alături de supraînsămânțarea efectuată cu specii valoroase de graminee și </a:t>
            </a:r>
            <a:r>
              <a:rPr lang="ro-RO" sz="1600" b="1" dirty="0" err="1">
                <a:solidFill>
                  <a:schemeClr val="dk1"/>
                </a:solidFill>
                <a:latin typeface="Times New Roman" panose="02020603050405020304" pitchFamily="18" charset="0"/>
                <a:cs typeface="Times New Roman" panose="02020603050405020304" pitchFamily="18" charset="0"/>
              </a:rPr>
              <a:t>leguminase</a:t>
            </a:r>
            <a:r>
              <a:rPr lang="ro-RO" sz="1600" b="1" dirty="0">
                <a:solidFill>
                  <a:schemeClr val="dk1"/>
                </a:solidFill>
                <a:latin typeface="Times New Roman" panose="02020603050405020304" pitchFamily="18" charset="0"/>
                <a:cs typeface="Times New Roman" panose="02020603050405020304" pitchFamily="18" charset="0"/>
              </a:rPr>
              <a:t>, a condus la o ameliorare foarte semnificativă a compoziției floristice și implicit a calității pajiștii comparativ cu lotul martor și chiar net superioară comparativ cu valoarea pastorală calculată pentru celelalte două loturi experimentale.</a:t>
            </a:r>
            <a:endParaRPr lang="en-US" sz="1600" b="1" dirty="0">
              <a:solidFill>
                <a:schemeClr val="dk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22125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1214</TotalTime>
  <Words>2817</Words>
  <Application>Microsoft Office PowerPoint</Application>
  <PresentationFormat>On-screen Show (4:3)</PresentationFormat>
  <Paragraphs>118</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Raducuta Ion</cp:lastModifiedBy>
  <cp:revision>131</cp:revision>
  <dcterms:created xsi:type="dcterms:W3CDTF">2019-11-05T21:23:16Z</dcterms:created>
  <dcterms:modified xsi:type="dcterms:W3CDTF">2024-07-24T10:41:52Z</dcterms:modified>
</cp:coreProperties>
</file>