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Lst>
  <p:sldIdLst>
    <p:sldId id="256" r:id="rId2"/>
    <p:sldId id="257" r:id="rId3"/>
    <p:sldId id="258" r:id="rId4"/>
    <p:sldId id="259" r:id="rId5"/>
    <p:sldId id="329" r:id="rId6"/>
    <p:sldId id="261" r:id="rId7"/>
    <p:sldId id="262" r:id="rId8"/>
    <p:sldId id="328" r:id="rId9"/>
    <p:sldId id="308" r:id="rId10"/>
    <p:sldId id="330" r:id="rId11"/>
    <p:sldId id="331" r:id="rId12"/>
    <p:sldId id="332" r:id="rId13"/>
    <p:sldId id="333" r:id="rId14"/>
    <p:sldId id="334" r:id="rId15"/>
    <p:sldId id="335" r:id="rId16"/>
    <p:sldId id="336" r:id="rId17"/>
    <p:sldId id="337" r:id="rId18"/>
    <p:sldId id="341" r:id="rId19"/>
    <p:sldId id="338" r:id="rId20"/>
    <p:sldId id="339" r:id="rId21"/>
    <p:sldId id="340" r:id="rId22"/>
    <p:sldId id="352" r:id="rId23"/>
    <p:sldId id="342" r:id="rId24"/>
    <p:sldId id="353" r:id="rId25"/>
    <p:sldId id="343" r:id="rId26"/>
    <p:sldId id="344" r:id="rId27"/>
    <p:sldId id="345" r:id="rId28"/>
    <p:sldId id="347" r:id="rId29"/>
    <p:sldId id="346" r:id="rId30"/>
    <p:sldId id="326" r:id="rId31"/>
    <p:sldId id="348" r:id="rId32"/>
    <p:sldId id="351" r:id="rId33"/>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73" autoAdjust="0"/>
  </p:normalViewPr>
  <p:slideViewPr>
    <p:cSldViewPr>
      <p:cViewPr varScale="1">
        <p:scale>
          <a:sx n="105" d="100"/>
          <a:sy n="105" d="100"/>
        </p:scale>
        <p:origin x="179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15.11.2023</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989443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15.11.2023</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3668896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15.11.2023</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2612982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5BC83E-F170-4319-A11D-9E0E958E8259}" type="datetimeFigureOut">
              <a:rPr lang="ro-RO" smtClean="0"/>
              <a:pPr/>
              <a:t>15.11.2023</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360375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5BC83E-F170-4319-A11D-9E0E958E8259}" type="datetimeFigureOut">
              <a:rPr lang="ro-RO" smtClean="0"/>
              <a:pPr/>
              <a:t>15.11.2023</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793514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5BC83E-F170-4319-A11D-9E0E958E8259}" type="datetimeFigureOut">
              <a:rPr lang="ro-RO" smtClean="0"/>
              <a:pPr/>
              <a:t>15.11.2023</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3380444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BC83E-F170-4319-A11D-9E0E958E8259}" type="datetimeFigureOut">
              <a:rPr lang="ro-RO" smtClean="0"/>
              <a:pPr/>
              <a:t>15.11.2023</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165674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15.11.2023</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75716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15.11.2023</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968508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15.11.2023</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844717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15.11.2023</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107164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15.11.2023</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653442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15.11.2023</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27203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15.11.2023</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504927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15.11.2023</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562260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15.11.2023</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971797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95BC83E-F170-4319-A11D-9E0E958E8259}" type="datetimeFigureOut">
              <a:rPr lang="ro-RO" smtClean="0"/>
              <a:pPr/>
              <a:t>15.11.2023</a:t>
            </a:fld>
            <a:endParaRPr lang="ro-RO"/>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o-RO"/>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870667BC-1F01-4E72-80F7-85950967E824}" type="slidenum">
              <a:rPr lang="ro-RO" smtClean="0"/>
              <a:pPr/>
              <a:t>‹#›</a:t>
            </a:fld>
            <a:endParaRPr lang="ro-RO"/>
          </a:p>
        </p:txBody>
      </p:sp>
    </p:spTree>
    <p:extLst>
      <p:ext uri="{BB962C8B-B14F-4D97-AF65-F5344CB8AC3E}">
        <p14:creationId xmlns:p14="http://schemas.microsoft.com/office/powerpoint/2010/main" val="128640046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madr.ro/docs/cercetare/Anunt-licitatie.doc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43461"/>
            <a:ext cx="9144000" cy="6771084"/>
          </a:xfrm>
          <a:prstGeom prst="rect">
            <a:avLst/>
          </a:prstGeom>
          <a:solidFill>
            <a:srgbClr val="0070C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1" i="0" u="sng" strike="noStrike" cap="none" normalizeH="0" baseline="0" dirty="0">
                <a:ln>
                  <a:noFill/>
                </a:ln>
                <a:solidFill>
                  <a:srgbClr val="00B0F0"/>
                </a:solidFill>
                <a:effectLst/>
                <a:latin typeface="Arial" pitchFamily="34" charset="0"/>
                <a:ea typeface="Calibri" pitchFamily="34" charset="0"/>
                <a:cs typeface="Arial" pitchFamily="34" charset="0"/>
              </a:rPr>
              <a:t> </a:t>
            </a:r>
            <a:r>
              <a:rPr kumimoji="0" lang="ro-RO" sz="2800" b="1" i="0" strike="noStrike" normalizeH="0" baseline="0" dirty="0">
                <a:solidFill>
                  <a:srgbClr val="FFFF00"/>
                </a:solidFill>
                <a:latin typeface="Times New Roman" panose="02020603050405020304" pitchFamily="18" charset="0"/>
                <a:ea typeface="Calibri" pitchFamily="34" charset="0"/>
                <a:cs typeface="Times New Roman" panose="02020603050405020304" pitchFamily="18" charset="0"/>
                <a:hlinkClick r:id="rId2"/>
              </a:rPr>
              <a:t>PLANUL SECTORIAL PENTRU CERCETARE-DEZVOLTARE DIN DOMENIUL AGRICOL ȘI DE DEZVOLTARE RURALĂ AL MINISTERULUI AGRICULTURII ȘI DEZVOLTĂRII RURALE, PE ANII 2023-2026, "AGRICULTURĂ ȘI DEZVOLTARE RURALĂ - ADER 2026“</a:t>
            </a:r>
            <a:endParaRPr kumimoji="0" lang="en-US" sz="2800" b="1" i="0" strike="noStrike" normalizeH="0" baseline="0" dirty="0">
              <a:solidFill>
                <a:srgbClr val="FFFF00"/>
              </a:solidFill>
              <a:latin typeface="Times New Roman" panose="02020603050405020304" pitchFamily="18" charset="0"/>
              <a:ea typeface="Calibri"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a:ln>
                <a:noFill/>
              </a:ln>
              <a:solidFill>
                <a:srgbClr val="00B0F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1" i="0" u="none" strike="noStrike" cap="none" normalizeH="0" baseline="0" dirty="0">
                <a:ln>
                  <a:noFill/>
                </a:ln>
                <a:solidFill>
                  <a:srgbClr val="FFFF00"/>
                </a:solidFill>
                <a:effectLst/>
                <a:latin typeface="Times New Roman" pitchFamily="18" charset="0"/>
                <a:ea typeface="Calibri" pitchFamily="34" charset="0"/>
                <a:cs typeface="Times New Roman" pitchFamily="18" charset="0"/>
              </a:rPr>
              <a:t>Cod proiect: ADER 15.2.3.</a:t>
            </a:r>
            <a:endParaRPr kumimoji="0" lang="ro-RO" sz="3200" b="1" i="0" u="none" strike="noStrike" cap="none" normalizeH="0" baseline="0" dirty="0">
              <a:ln>
                <a:noFill/>
              </a:ln>
              <a:solidFill>
                <a:srgbClr val="FFFF00"/>
              </a:solidFill>
              <a:effectLst/>
              <a:latin typeface="Arial" pitchFamily="34" charset="0"/>
              <a:cs typeface="Arial" pitchFamily="34" charset="0"/>
            </a:endParaRPr>
          </a:p>
          <a:p>
            <a:pPr algn="ctr"/>
            <a:r>
              <a:rPr lang="en-US" sz="2800" b="1" dirty="0" err="1">
                <a:solidFill>
                  <a:srgbClr val="FFFF00"/>
                </a:solidFill>
                <a:latin typeface="Times New Roman" panose="02020603050405020304" pitchFamily="18" charset="0"/>
                <a:cs typeface="Times New Roman" panose="02020603050405020304" pitchFamily="18" charset="0"/>
              </a:rPr>
              <a:t>Cercetări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privind</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îmbunătățirea</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cantitativă</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și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calitativă</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producției</a:t>
            </a:r>
            <a:r>
              <a:rPr lang="en-US" sz="2800" b="1" dirty="0">
                <a:solidFill>
                  <a:srgbClr val="FFFF00"/>
                </a:solidFill>
                <a:latin typeface="Times New Roman" panose="02020603050405020304" pitchFamily="18" charset="0"/>
                <a:cs typeface="Times New Roman" panose="02020603050405020304" pitchFamily="18" charset="0"/>
              </a:rPr>
              <a:t> de </a:t>
            </a:r>
            <a:r>
              <a:rPr lang="en-US" sz="2800" b="1" dirty="0" err="1">
                <a:solidFill>
                  <a:srgbClr val="FFFF00"/>
                </a:solidFill>
                <a:latin typeface="Times New Roman" panose="02020603050405020304" pitchFamily="18" charset="0"/>
                <a:cs typeface="Times New Roman" panose="02020603050405020304" pitchFamily="18" charset="0"/>
              </a:rPr>
              <a:t>furaje</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și</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eficienței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economice</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pajiștilor</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permanente</a:t>
            </a:r>
            <a:r>
              <a:rPr lang="en-US" sz="2800" b="1" dirty="0">
                <a:solidFill>
                  <a:srgbClr val="FFFF00"/>
                </a:solidFill>
                <a:latin typeface="Times New Roman" panose="02020603050405020304" pitchFamily="18" charset="0"/>
                <a:cs typeface="Times New Roman" panose="02020603050405020304" pitchFamily="18" charset="0"/>
              </a:rPr>
              <a:t> din zona de </a:t>
            </a:r>
            <a:r>
              <a:rPr lang="en-US" sz="2800" b="1" dirty="0" err="1">
                <a:solidFill>
                  <a:srgbClr val="FFFF00"/>
                </a:solidFill>
                <a:latin typeface="Times New Roman" panose="02020603050405020304" pitchFamily="18" charset="0"/>
                <a:cs typeface="Times New Roman" panose="02020603050405020304" pitchFamily="18" charset="0"/>
              </a:rPr>
              <a:t>Podiș</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Moldovei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și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utilizarea</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acestora</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prin</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pășunatul</a:t>
            </a:r>
            <a:r>
              <a:rPr lang="en-US" sz="2800" b="1" dirty="0">
                <a:solidFill>
                  <a:srgbClr val="FFFF00"/>
                </a:solidFill>
                <a:latin typeface="Times New Roman" panose="02020603050405020304" pitchFamily="18" charset="0"/>
                <a:cs typeface="Times New Roman" panose="02020603050405020304" pitchFamily="18" charset="0"/>
              </a:rPr>
              <a:t> cu ovine</a:t>
            </a:r>
          </a:p>
          <a:p>
            <a:r>
              <a:rPr lang="ro-RO" dirty="0"/>
              <a:t> </a:t>
            </a:r>
            <a:endParaRPr lang="en-US" dirty="0"/>
          </a:p>
          <a:p>
            <a:pPr marL="0" marR="0" lvl="0" indent="0" algn="ctr" defTabSz="914400" rtl="0" eaLnBrk="0" fontAlgn="base" latinLnBrk="0" hangingPunct="0">
              <a:lnSpc>
                <a:spcPct val="100000"/>
              </a:lnSpc>
              <a:spcBef>
                <a:spcPct val="0"/>
              </a:spcBef>
              <a:spcAft>
                <a:spcPct val="0"/>
              </a:spcAft>
              <a:buClrTx/>
              <a:buSzTx/>
              <a:buFontTx/>
              <a:buNone/>
              <a:tabLst/>
            </a:pPr>
            <a:r>
              <a:rPr lang="ro-RO" sz="2000" b="1" dirty="0">
                <a:solidFill>
                  <a:srgbClr val="FFFF00"/>
                </a:solidFill>
                <a:latin typeface="Times New Roman" pitchFamily="18" charset="0"/>
                <a:cs typeface="Times New Roman" pitchFamily="18" charset="0"/>
              </a:rPr>
              <a:t>Octombrie</a:t>
            </a:r>
            <a:r>
              <a:rPr kumimoji="0" lang="ro-RO" sz="2000" b="1" i="0" u="none" strike="noStrike" cap="none" normalizeH="0" baseline="0" dirty="0">
                <a:ln>
                  <a:noFill/>
                </a:ln>
                <a:solidFill>
                  <a:srgbClr val="FFFF00"/>
                </a:solidFill>
                <a:effectLst/>
                <a:latin typeface="Times New Roman" pitchFamily="18" charset="0"/>
                <a:cs typeface="Times New Roman" pitchFamily="18" charset="0"/>
              </a:rPr>
              <a:t> </a:t>
            </a:r>
            <a:r>
              <a:rPr kumimoji="0" lang="en-US" sz="2000" b="1" i="0" u="none" strike="noStrike" cap="none" normalizeH="0" baseline="0" dirty="0">
                <a:ln>
                  <a:noFill/>
                </a:ln>
                <a:solidFill>
                  <a:srgbClr val="FFFF00"/>
                </a:solidFill>
                <a:effectLst/>
                <a:latin typeface="Times New Roman" pitchFamily="18" charset="0"/>
                <a:cs typeface="Times New Roman" pitchFamily="18" charset="0"/>
              </a:rPr>
              <a:t>20</a:t>
            </a:r>
            <a:r>
              <a:rPr kumimoji="0" lang="ro-RO" sz="2000" b="1" i="0" u="none" strike="noStrike" cap="none" normalizeH="0" baseline="0" dirty="0">
                <a:ln>
                  <a:noFill/>
                </a:ln>
                <a:solidFill>
                  <a:srgbClr val="FFFF00"/>
                </a:solidFill>
                <a:effectLst/>
                <a:latin typeface="Times New Roman" pitchFamily="18" charset="0"/>
                <a:cs typeface="Times New Roman" pitchFamily="18" charset="0"/>
              </a:rPr>
              <a:t>23</a:t>
            </a:r>
            <a:endParaRPr kumimoji="0" lang="ro-RO" sz="2000" b="1" i="0" u="none" strike="noStrike" cap="none" normalizeH="0" baseline="0" dirty="0">
              <a:ln>
                <a:noFill/>
              </a:ln>
              <a:solidFill>
                <a:srgbClr val="FFFF00"/>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179512" y="1751617"/>
            <a:ext cx="8784976" cy="3354765"/>
          </a:xfrm>
          <a:prstGeom prst="rect">
            <a:avLst/>
          </a:prstGeom>
          <a:solidFill>
            <a:srgbClr val="00B0F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ro-RO" sz="2800" b="1" dirty="0">
                <a:solidFill>
                  <a:srgbClr val="000000"/>
                </a:solidFill>
                <a:latin typeface="Times New Roman" pitchFamily="18" charset="0"/>
                <a:ea typeface="Calibri" pitchFamily="34" charset="0"/>
                <a:cs typeface="Times New Roman" pitchFamily="18" charset="0"/>
              </a:rPr>
              <a:t>FAZA I</a:t>
            </a:r>
          </a:p>
          <a:p>
            <a:pPr lvl="0" algn="ctr" fontAlgn="base">
              <a:spcBef>
                <a:spcPct val="0"/>
              </a:spcBef>
              <a:spcAft>
                <a:spcPct val="0"/>
              </a:spcAft>
            </a:pPr>
            <a:endParaRPr lang="ro-RO" sz="2800" b="1" dirty="0">
              <a:solidFill>
                <a:srgbClr val="000000"/>
              </a:solidFill>
              <a:latin typeface="Times New Roman" pitchFamily="18" charset="0"/>
              <a:ea typeface="Calibri" pitchFamily="34" charset="0"/>
              <a:cs typeface="Times New Roman" pitchFamily="18" charset="0"/>
            </a:endParaRPr>
          </a:p>
          <a:p>
            <a:pPr algn="ctr"/>
            <a:r>
              <a:rPr lang="ro-RO" sz="3200" dirty="0">
                <a:latin typeface="Times New Roman" panose="02020603050405020304" pitchFamily="18" charset="0"/>
                <a:cs typeface="Times New Roman" panose="02020603050405020304" pitchFamily="18" charset="0"/>
              </a:rPr>
              <a:t>Studiul condițiilor naturale ale zonei de realizare a proiectului, stabilirea variantelor experimentale, identificarea zonei de pajiști permanente și instalarea dispozitivului experimental</a:t>
            </a:r>
            <a:endParaRPr lang="en-US" sz="3200" dirty="0">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51520" y="646530"/>
            <a:ext cx="8712968" cy="5416868"/>
          </a:xfrm>
          <a:prstGeom prst="rect">
            <a:avLst/>
          </a:prstGeom>
          <a:solidFill>
            <a:srgbClr val="00B0F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lnSpc>
                <a:spcPct val="150000"/>
              </a:lnSpc>
            </a:pPr>
            <a:r>
              <a:rPr lang="ro-RO" sz="2400" b="1" dirty="0">
                <a:solidFill>
                  <a:srgbClr val="FFFF00"/>
                </a:solidFill>
                <a:latin typeface="Times New Roman" pitchFamily="18" charset="0"/>
                <a:ea typeface="Calibri" pitchFamily="34" charset="0"/>
                <a:cs typeface="Times New Roman" pitchFamily="18" charset="0"/>
              </a:rPr>
              <a:t>Activități asociate obiectivului acestei etape</a:t>
            </a:r>
          </a:p>
          <a:p>
            <a:pPr lvl="0" algn="ctr">
              <a:lnSpc>
                <a:spcPct val="150000"/>
              </a:lnSpc>
            </a:pPr>
            <a:endParaRPr lang="vi-VN" sz="2000" dirty="0">
              <a:solidFill>
                <a:srgbClr val="000000"/>
              </a:solidFill>
              <a:latin typeface="Times New Roman" pitchFamily="18" charset="0"/>
              <a:ea typeface="Calibri" pitchFamily="34" charset="0"/>
              <a:cs typeface="Times New Roman" pitchFamily="18" charset="0"/>
            </a:endParaRPr>
          </a:p>
          <a:p>
            <a:pPr algn="just">
              <a:lnSpc>
                <a:spcPct val="150000"/>
              </a:lnSpc>
            </a:pPr>
            <a:r>
              <a:rPr lang="ro-RO" sz="2000" b="1" dirty="0">
                <a:latin typeface="Times New Roman" pitchFamily="18" charset="0"/>
                <a:ea typeface="Calibri" pitchFamily="34" charset="0"/>
                <a:cs typeface="Times New Roman" pitchFamily="18" charset="0"/>
              </a:rPr>
              <a:t>Activitate 1.1 Studiul condițiilor naturale ale zonei de realizare a proiectului</a:t>
            </a:r>
            <a:endParaRPr lang="en-US" sz="2000" b="1" dirty="0">
              <a:latin typeface="Times New Roman" pitchFamily="18" charset="0"/>
              <a:ea typeface="Calibri" pitchFamily="34" charset="0"/>
              <a:cs typeface="Times New Roman" pitchFamily="18" charset="0"/>
            </a:endParaRPr>
          </a:p>
          <a:p>
            <a:pPr algn="just">
              <a:lnSpc>
                <a:spcPct val="150000"/>
              </a:lnSpc>
            </a:pPr>
            <a:r>
              <a:rPr lang="ro-RO" sz="2000" b="1" dirty="0">
                <a:latin typeface="Times New Roman" pitchFamily="18" charset="0"/>
                <a:ea typeface="Calibri" pitchFamily="34" charset="0"/>
                <a:cs typeface="Times New Roman" pitchFamily="18" charset="0"/>
              </a:rPr>
              <a:t>Activitate 1.2 Stabilirea variantelor experimentale și identificarea zonei de pajiști permanente pentru realizarea proiectului</a:t>
            </a:r>
            <a:endParaRPr lang="en-US" sz="2000" b="1" dirty="0">
              <a:latin typeface="Times New Roman" pitchFamily="18" charset="0"/>
              <a:ea typeface="Calibri" pitchFamily="34" charset="0"/>
              <a:cs typeface="Times New Roman" pitchFamily="18" charset="0"/>
            </a:endParaRPr>
          </a:p>
          <a:p>
            <a:pPr algn="just">
              <a:lnSpc>
                <a:spcPct val="150000"/>
              </a:lnSpc>
            </a:pPr>
            <a:r>
              <a:rPr lang="ro-RO" sz="2000" b="1" dirty="0">
                <a:latin typeface="Times New Roman" pitchFamily="18" charset="0"/>
                <a:ea typeface="Calibri" pitchFamily="34" charset="0"/>
                <a:cs typeface="Times New Roman" pitchFamily="18" charset="0"/>
              </a:rPr>
              <a:t>Activitate 1.3 Instalarea dispozitivului experimental - delimitarea și împrejmuirea câmpurilor experimentale și aplicarea fertilizanților chimici și organici la variantele experimentale în sezonul de toamnă</a:t>
            </a:r>
            <a:endParaRPr lang="en-US" sz="2000" b="1" dirty="0">
              <a:latin typeface="Times New Roman" pitchFamily="18" charset="0"/>
              <a:ea typeface="Calibri" pitchFamily="34" charset="0"/>
              <a:cs typeface="Times New Roman" pitchFamily="18" charset="0"/>
            </a:endParaRPr>
          </a:p>
          <a:p>
            <a:pPr algn="just">
              <a:lnSpc>
                <a:spcPct val="150000"/>
              </a:lnSpc>
            </a:pPr>
            <a:r>
              <a:rPr lang="ro-RO" sz="2000" b="1" dirty="0">
                <a:latin typeface="Times New Roman" pitchFamily="18" charset="0"/>
                <a:ea typeface="Calibri" pitchFamily="34" charset="0"/>
                <a:cs typeface="Times New Roman" pitchFamily="18" charset="0"/>
              </a:rPr>
              <a:t>Activitate 1.4 Prelevare și analiză probe de sol și material vegetal pe variante experimentale</a:t>
            </a:r>
            <a:endParaRPr lang="en-US" sz="2000" b="1" dirty="0">
              <a:latin typeface="Times New Roman"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b="1" dirty="0">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o-RO" sz="20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251520" y="507452"/>
            <a:ext cx="8712968" cy="5940088"/>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algn="ctr">
              <a:lnSpc>
                <a:spcPct val="150000"/>
              </a:lnSpc>
              <a:spcAft>
                <a:spcPts val="0"/>
              </a:spcAft>
            </a:pPr>
            <a:r>
              <a:rPr kumimoji="0" lang="ro-RO"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CUPRINS</a:t>
            </a:r>
          </a:p>
          <a:p>
            <a:pPr algn="ctr">
              <a:lnSpc>
                <a:spcPct val="150000"/>
              </a:lnSpc>
              <a:spcAft>
                <a:spcPts val="0"/>
              </a:spcAft>
            </a:pPr>
            <a:endParaRPr kumimoji="0" lang="ro-RO"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endParaRPr>
          </a:p>
          <a:p>
            <a:pPr algn="just"/>
            <a:r>
              <a:rPr lang="ro-RO" sz="2000" b="1" dirty="0">
                <a:latin typeface="Times New Roman" panose="02020603050405020304" pitchFamily="18" charset="0"/>
                <a:cs typeface="Times New Roman" panose="02020603050405020304" pitchFamily="18" charset="0"/>
              </a:rPr>
              <a:t>1. IMPORTANȚA CERCETĂRILOR</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2. SCOPUL CERCETĂRILOR, MATERIALUL BIOLOGIC STUDIAT ȘI METODE DE LUCRU</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2.1. Scopul cercetărilor</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2.2. Obiective</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2.3. Materialul biologic studiat și metodă de lucru</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3. REZULTATE OBȚINUTE</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3.1. Studiul condițiilor naturale ale zonei de realizare a proiectului</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3.2. Stabilirea variantelor experimentale și identificarea zonei de pajiști permanente pentru realizarea proiectului</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3.3. Delimitarea și împrejmuirea câmpurilor experimentale și aplicarea fertilizanților la variantele experimentale în sezonul de toamnă</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3.4. Prelevarea și analiza probelor de sol și material vegetal din zona de realizare a proiectului</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CONCLUZII</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BIBLIOGRAFIE</a:t>
            </a:r>
            <a:endParaRPr lang="en-US" sz="20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83768" y="116632"/>
            <a:ext cx="4488027" cy="400110"/>
          </a:xfrm>
          <a:prstGeom prst="rect">
            <a:avLst/>
          </a:prstGeom>
        </p:spPr>
        <p:txBody>
          <a:bodyPr wrap="square">
            <a:spAutoFit/>
          </a:bodyPr>
          <a:lstStyle/>
          <a:p>
            <a:pPr algn="just"/>
            <a:r>
              <a:rPr lang="ro-RO" sz="2000" b="1" dirty="0">
                <a:solidFill>
                  <a:srgbClr val="0070C0"/>
                </a:solidFill>
                <a:latin typeface="Times New Roman" pitchFamily="18" charset="0"/>
                <a:ea typeface="Calibri" pitchFamily="34" charset="0"/>
                <a:cs typeface="Times New Roman" pitchFamily="18" charset="0"/>
              </a:rPr>
              <a:t>1. IMPORTANȚA</a:t>
            </a:r>
            <a:r>
              <a:rPr lang="ro-RO" b="1" dirty="0">
                <a:latin typeface="Times New Roman" panose="02020603050405020304" pitchFamily="18" charset="0"/>
                <a:cs typeface="Times New Roman" panose="02020603050405020304" pitchFamily="18" charset="0"/>
              </a:rPr>
              <a:t> </a:t>
            </a:r>
            <a:r>
              <a:rPr lang="ro-RO" sz="2000" b="1" dirty="0">
                <a:solidFill>
                  <a:srgbClr val="0070C0"/>
                </a:solidFill>
                <a:latin typeface="Times New Roman" pitchFamily="18" charset="0"/>
                <a:ea typeface="Calibri" pitchFamily="34" charset="0"/>
                <a:cs typeface="Times New Roman" pitchFamily="18" charset="0"/>
              </a:rPr>
              <a:t>CERCETĂRILOR</a:t>
            </a:r>
            <a:endParaRPr lang="en-US" sz="2000" b="1" dirty="0">
              <a:solidFill>
                <a:srgbClr val="0070C0"/>
              </a:solidFill>
              <a:latin typeface="Times New Roman" pitchFamily="18" charset="0"/>
              <a:ea typeface="Calibri" pitchFamily="34" charset="0"/>
              <a:cs typeface="Times New Roman" pitchFamily="18" charset="0"/>
            </a:endParaRPr>
          </a:p>
        </p:txBody>
      </p:sp>
      <p:sp>
        <p:nvSpPr>
          <p:cNvPr id="3" name="TextBox 2"/>
          <p:cNvSpPr txBox="1"/>
          <p:nvPr/>
        </p:nvSpPr>
        <p:spPr>
          <a:xfrm>
            <a:off x="323528" y="544420"/>
            <a:ext cx="8640960" cy="6186309"/>
          </a:xfrm>
          <a:prstGeom prst="rect">
            <a:avLst/>
          </a:prstGeom>
          <a:noFill/>
        </p:spPr>
        <p:txBody>
          <a:bodyPr wrap="square" rtlCol="0">
            <a:spAutoFit/>
          </a:bodyPr>
          <a:lstStyle/>
          <a:p>
            <a:pPr algn="just"/>
            <a:r>
              <a:rPr lang="ro-RO" b="1" dirty="0">
                <a:latin typeface="Times New Roman" panose="02020603050405020304" pitchFamily="18" charset="0"/>
                <a:cs typeface="Times New Roman" panose="02020603050405020304" pitchFamily="18" charset="0"/>
              </a:rPr>
              <a:t>	În ultimele decenii, în multe țări ale UE (Belgia, Olanda, Luxemburg, Franța, Germania, Italia, Cehia, etc.), suprafața de pășuni permanente a suferit pierderi semnificative (30-50%), iar schimbarea utilizării terenurilor continuă să-i amenințe extinderea. Concomitent, în țările dezvoltate agricol din UE a crescut intensitatea managementului pajiștilor permanente, materializată prin densitate crescândă a efectivelor de animale la unitatea de suprafață, aporturi mai mari de </a:t>
            </a:r>
            <a:r>
              <a:rPr lang="ro-RO" b="1" dirty="0" err="1">
                <a:latin typeface="Times New Roman" panose="02020603050405020304" pitchFamily="18" charset="0"/>
                <a:cs typeface="Times New Roman" panose="02020603050405020304" pitchFamily="18" charset="0"/>
              </a:rPr>
              <a:t>nutrienți</a:t>
            </a:r>
            <a:r>
              <a:rPr lang="ro-RO" b="1" dirty="0">
                <a:latin typeface="Times New Roman" panose="02020603050405020304" pitchFamily="18" charset="0"/>
                <a:cs typeface="Times New Roman" panose="02020603050405020304" pitchFamily="18" charset="0"/>
              </a:rPr>
              <a:t>, frecvență de recoltare mai mare, drenaje, irigări, </a:t>
            </a:r>
            <a:r>
              <a:rPr lang="ro-RO" b="1" dirty="0" err="1">
                <a:latin typeface="Times New Roman" panose="02020603050405020304" pitchFamily="18" charset="0"/>
                <a:cs typeface="Times New Roman" panose="02020603050405020304" pitchFamily="18" charset="0"/>
              </a:rPr>
              <a:t>reînsămânțare</a:t>
            </a:r>
            <a:r>
              <a:rPr lang="ro-RO" b="1" dirty="0">
                <a:latin typeface="Times New Roman" panose="02020603050405020304" pitchFamily="18" charset="0"/>
                <a:cs typeface="Times New Roman" panose="02020603050405020304" pitchFamily="18" charset="0"/>
              </a:rPr>
              <a:t> și supraînsămânțare, combaterea buruienilor cu erbicide, etc. </a:t>
            </a:r>
          </a:p>
          <a:p>
            <a:pPr algn="just"/>
            <a:r>
              <a:rPr lang="ro-RO" b="1" dirty="0">
                <a:latin typeface="Times New Roman" panose="02020603050405020304" pitchFamily="18" charset="0"/>
                <a:cs typeface="Times New Roman" panose="02020603050405020304" pitchFamily="18" charset="0"/>
              </a:rPr>
              <a:t>	O atenție deosebită pe plan mondial în domeniul pratologic se acordă în prezent investigării și evaluării strategiilor de gestionare sustenabilă a pășunilor bazate pe sănătatea solului și </a:t>
            </a:r>
            <a:r>
              <a:rPr lang="ro-RO" b="1" dirty="0" err="1">
                <a:latin typeface="Times New Roman" panose="02020603050405020304" pitchFamily="18" charset="0"/>
                <a:cs typeface="Times New Roman" panose="02020603050405020304" pitchFamily="18" charset="0"/>
              </a:rPr>
              <a:t>microbiom</a:t>
            </a:r>
            <a:r>
              <a:rPr lang="ro-RO" b="1" dirty="0">
                <a:latin typeface="Times New Roman" panose="02020603050405020304" pitchFamily="18" charset="0"/>
                <a:cs typeface="Times New Roman" panose="02020603050405020304" pitchFamily="18" charset="0"/>
              </a:rPr>
              <a:t>, sechestrarea carbonului, producția pășunii, performanța animalelor și costul de producție și modul prin care acestea afectează producția durabilă de lapte și carne obținută de la animale. </a:t>
            </a:r>
          </a:p>
          <a:p>
            <a:pPr algn="just"/>
            <a:r>
              <a:rPr lang="ro-RO" b="1" dirty="0">
                <a:latin typeface="Times New Roman" panose="02020603050405020304" pitchFamily="18" charset="0"/>
                <a:cs typeface="Times New Roman" panose="02020603050405020304" pitchFamily="18" charset="0"/>
              </a:rPr>
              <a:t>	În prezent, pe plan național cercetarea din domeniu este îndreptată către punerea în valoare a patrimoniului pastoral prin diminuarea sau eliminarea procesului de degradare a pajiștilor, aplicarea unor soluții tehnologice eficiente pentru sporirea </a:t>
            </a:r>
            <a:r>
              <a:rPr lang="ro-RO" b="1" dirty="0" err="1">
                <a:latin typeface="Times New Roman" panose="02020603050405020304" pitchFamily="18" charset="0"/>
                <a:cs typeface="Times New Roman" panose="02020603050405020304" pitchFamily="18" charset="0"/>
              </a:rPr>
              <a:t>producţiei</a:t>
            </a:r>
            <a:r>
              <a:rPr lang="ro-RO" b="1" dirty="0">
                <a:latin typeface="Times New Roman" panose="02020603050405020304" pitchFamily="18" charset="0"/>
                <a:cs typeface="Times New Roman" panose="02020603050405020304" pitchFamily="18" charset="0"/>
              </a:rPr>
              <a:t> totale de furaje </a:t>
            </a:r>
            <a:r>
              <a:rPr lang="ro-RO" b="1" dirty="0" err="1">
                <a:latin typeface="Times New Roman" panose="02020603050405020304" pitchFamily="18" charset="0"/>
                <a:cs typeface="Times New Roman" panose="02020603050405020304" pitchFamily="18" charset="0"/>
              </a:rPr>
              <a:t>şi</a:t>
            </a:r>
            <a:r>
              <a:rPr lang="ro-RO" b="1" dirty="0">
                <a:latin typeface="Times New Roman" panose="02020603050405020304" pitchFamily="18" charset="0"/>
                <a:cs typeface="Times New Roman" panose="02020603050405020304" pitchFamily="18" charset="0"/>
              </a:rPr>
              <a:t> a </a:t>
            </a:r>
            <a:r>
              <a:rPr lang="ro-RO" b="1" dirty="0" err="1">
                <a:latin typeface="Times New Roman" panose="02020603050405020304" pitchFamily="18" charset="0"/>
                <a:cs typeface="Times New Roman" panose="02020603050405020304" pitchFamily="18" charset="0"/>
              </a:rPr>
              <a:t>calităţii</a:t>
            </a:r>
            <a:r>
              <a:rPr lang="ro-RO" b="1" dirty="0">
                <a:latin typeface="Times New Roman" panose="02020603050405020304" pitchFamily="18" charset="0"/>
                <a:cs typeface="Times New Roman" panose="02020603050405020304" pitchFamily="18" charset="0"/>
              </a:rPr>
              <a:t> acestora, cu o conversie optimă în produse animaliere (lapte, carne), în </a:t>
            </a:r>
            <a:r>
              <a:rPr lang="ro-RO" b="1" dirty="0" err="1">
                <a:latin typeface="Times New Roman" panose="02020603050405020304" pitchFamily="18" charset="0"/>
                <a:cs typeface="Times New Roman" panose="02020603050405020304" pitchFamily="18" charset="0"/>
              </a:rPr>
              <a:t>concordanţă</a:t>
            </a:r>
            <a:r>
              <a:rPr lang="ro-RO" b="1" dirty="0">
                <a:latin typeface="Times New Roman" panose="02020603050405020304" pitchFamily="18" charset="0"/>
                <a:cs typeface="Times New Roman" panose="02020603050405020304" pitchFamily="18" charset="0"/>
              </a:rPr>
              <a:t> cu o bună practică agricolă, conservarea </a:t>
            </a:r>
            <a:r>
              <a:rPr lang="ro-RO" b="1" dirty="0" err="1">
                <a:latin typeface="Times New Roman" panose="02020603050405020304" pitchFamily="18" charset="0"/>
                <a:cs typeface="Times New Roman" panose="02020603050405020304" pitchFamily="18" charset="0"/>
              </a:rPr>
              <a:t>biodiversităţii</a:t>
            </a:r>
            <a:r>
              <a:rPr lang="ro-RO" b="1" dirty="0">
                <a:latin typeface="Times New Roman" panose="02020603050405020304" pitchFamily="18" charset="0"/>
                <a:cs typeface="Times New Roman" panose="02020603050405020304" pitchFamily="18" charset="0"/>
              </a:rPr>
              <a:t> </a:t>
            </a:r>
            <a:r>
              <a:rPr lang="ro-RO" b="1" dirty="0" err="1">
                <a:latin typeface="Times New Roman" panose="02020603050405020304" pitchFamily="18" charset="0"/>
                <a:cs typeface="Times New Roman" panose="02020603050405020304" pitchFamily="18" charset="0"/>
              </a:rPr>
              <a:t>şi</a:t>
            </a:r>
            <a:r>
              <a:rPr lang="ro-RO" b="1" dirty="0">
                <a:latin typeface="Times New Roman" panose="02020603050405020304" pitchFamily="18" charset="0"/>
                <a:cs typeface="Times New Roman" panose="02020603050405020304" pitchFamily="18" charset="0"/>
              </a:rPr>
              <a:t> </a:t>
            </a:r>
            <a:r>
              <a:rPr lang="ro-RO" b="1" dirty="0" err="1">
                <a:latin typeface="Times New Roman" panose="02020603050405020304" pitchFamily="18" charset="0"/>
                <a:cs typeface="Times New Roman" panose="02020603050405020304" pitchFamily="18" charset="0"/>
              </a:rPr>
              <a:t>protectia</a:t>
            </a:r>
            <a:r>
              <a:rPr lang="ro-RO" b="1" dirty="0">
                <a:latin typeface="Times New Roman" panose="02020603050405020304" pitchFamily="18" charset="0"/>
                <a:cs typeface="Times New Roman" panose="02020603050405020304" pitchFamily="18" charset="0"/>
              </a:rPr>
              <a:t> mediului.</a:t>
            </a:r>
          </a:p>
          <a:p>
            <a:pPr algn="just"/>
            <a:r>
              <a:rPr lang="ro-RO" b="1" dirty="0">
                <a:latin typeface="Times New Roman" panose="02020603050405020304" pitchFamily="18" charset="0"/>
                <a:cs typeface="Times New Roman" panose="02020603050405020304" pitchFamily="18" charset="0"/>
              </a:rPr>
              <a:t>	Conform direcțiilor de cercetare și situației existente în domeniul pratologiei pe plan mondial, european și național se poate constata că tema proiectului nostru de cercetare este de actualitate și se înscrie în aceste tendințe de cercetare.   </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3061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323528" y="735088"/>
            <a:ext cx="8496944" cy="5262979"/>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2. SCOPUL CERCETĂRILOR, MATERIALUL BIOLOGIC STUDIAT ȘI METODĂ DE LUCRU</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000"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2.1. SCOPUL CERCETĂRILOR</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800" b="1" i="0" u="none" strike="noStrike" cap="none" normalizeH="0" baseline="0" dirty="0">
              <a:ln>
                <a:noFill/>
              </a:ln>
              <a:solidFill>
                <a:schemeClr val="tx1"/>
              </a:solidFill>
              <a:effectLst/>
              <a:latin typeface="Arial" pitchFamily="34" charset="0"/>
              <a:cs typeface="Arial" pitchFamily="34" charset="0"/>
            </a:endParaRPr>
          </a:p>
          <a:p>
            <a:pPr algn="just"/>
            <a:r>
              <a:rPr kumimoji="0" lang="ro-RO" sz="20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lang="ro-RO" sz="2000" b="1" dirty="0">
                <a:latin typeface="Times New Roman" panose="02020603050405020304" pitchFamily="18" charset="0"/>
                <a:cs typeface="Times New Roman" panose="02020603050405020304" pitchFamily="18" charset="0"/>
              </a:rPr>
              <a:t>Scopul principal al cercetărilor din cadrul acestui proiect constă în elaborarea soluțiilor de îmbunătățire și de valorificare eficientă și sustenabilă a pajiștilor permanente din zona Podișului Moldovei cu ovinele.</a:t>
            </a:r>
            <a:endParaRPr lang="vi-VN" sz="2000" b="1" dirty="0">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2.2. OBIECTIVE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800" b="1" i="0" u="none" strike="noStrike" cap="none" normalizeH="0" baseline="0" dirty="0">
              <a:ln>
                <a:noFill/>
              </a:ln>
              <a:solidFill>
                <a:schemeClr val="tx1"/>
              </a:solidFill>
              <a:effectLst/>
              <a:latin typeface="Arial" pitchFamily="34" charset="0"/>
              <a:cs typeface="Arial" pitchFamily="34" charset="0"/>
            </a:endParaRPr>
          </a:p>
          <a:p>
            <a:pPr algn="just"/>
            <a:r>
              <a:rPr lang="ro-RO" sz="2000" b="1" dirty="0">
                <a:latin typeface="Times New Roman" pitchFamily="18" charset="0"/>
                <a:cs typeface="Times New Roman" pitchFamily="18" charset="0"/>
              </a:rPr>
              <a:t>	Pentru atingerea scopului principal al cercetărilor pentru această primă fază a proiectului au fost fixate următoarele obiective:</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 Studiul condițiilor naturale ale zonei de realizare a proiectului;</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 Stabilirea variantelor experimentale;</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 Identificarea zonei de pajiști permanente unde vor fi efectuate experiențele; </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 Instalarea dispozitivului experimental.</a:t>
            </a:r>
            <a:endParaRPr lang="en-US" sz="20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04664"/>
            <a:ext cx="8712968" cy="6263253"/>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lvl="0" algn="ctr" eaLnBrk="0" fontAlgn="base" hangingPunct="0">
              <a:spcBef>
                <a:spcPct val="0"/>
              </a:spcBef>
              <a:spcAft>
                <a:spcPct val="0"/>
              </a:spcAft>
            </a:pPr>
            <a:r>
              <a:rPr kumimoji="0" lang="ro-RO"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2.3. MATERIALUL BIOLOGIC STUDIAT ȘI METODE DE LUCRU</a:t>
            </a:r>
          </a:p>
          <a:p>
            <a:pPr lvl="0" algn="ctr" eaLnBrk="0" fontAlgn="base" hangingPunct="0">
              <a:spcBef>
                <a:spcPct val="0"/>
              </a:spcBef>
              <a:spcAft>
                <a:spcPct val="0"/>
              </a:spcAft>
            </a:pPr>
            <a:endParaRPr kumimoji="0" lang="en-US"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endParaRPr kumimoji="0" lang="ro-RO" sz="500" b="0" i="0" u="none" strike="noStrike" cap="none" normalizeH="0" baseline="0" dirty="0">
              <a:ln>
                <a:noFill/>
              </a:ln>
              <a:solidFill>
                <a:schemeClr val="tx1"/>
              </a:solidFill>
              <a:effectLst/>
              <a:latin typeface="Arial" pitchFamily="34" charset="0"/>
              <a:cs typeface="Arial" pitchFamily="34" charset="0"/>
            </a:endParaRPr>
          </a:p>
          <a:p>
            <a:pPr algn="just"/>
            <a:r>
              <a:rPr lang="ro-RO" b="1" dirty="0">
                <a:latin typeface="Times New Roman" panose="02020603050405020304" pitchFamily="18" charset="0"/>
                <a:cs typeface="Times New Roman" panose="02020603050405020304" pitchFamily="18" charset="0"/>
              </a:rPr>
              <a:t>	Metodele de lucru adoptate în cercetare sunt cele specifice cercetărilor de acest gen. A fost elaborat și diseminat către echipa de cercetare protocolul experimental pentru fiecare fază în parte și pe baza acestuia au fost stabilite atribuțiile fiecărui membru al echipei pentru îndeplinirea activităților.</a:t>
            </a:r>
            <a:endParaRPr lang="en-US"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	Pentru realizarea </a:t>
            </a:r>
            <a:r>
              <a:rPr lang="ro-RO" b="1" i="1" dirty="0">
                <a:latin typeface="Times New Roman" panose="02020603050405020304" pitchFamily="18" charset="0"/>
                <a:cs typeface="Times New Roman" panose="02020603050405020304" pitchFamily="18" charset="0"/>
              </a:rPr>
              <a:t>studiului  condițiilor naturale ale zonei de realizarea a proiectului</a:t>
            </a:r>
            <a:r>
              <a:rPr lang="ro-RO" b="1" dirty="0">
                <a:latin typeface="Times New Roman" panose="02020603050405020304" pitchFamily="18" charset="0"/>
                <a:cs typeface="Times New Roman" panose="02020603050405020304" pitchFamily="18" charset="0"/>
              </a:rPr>
              <a:t> au fost studiate materiale bibliografice precum: analiza </a:t>
            </a:r>
            <a:r>
              <a:rPr lang="ro-RO" b="1" dirty="0" err="1">
                <a:latin typeface="Times New Roman" panose="02020603050405020304" pitchFamily="18" charset="0"/>
                <a:cs typeface="Times New Roman" panose="02020603050405020304" pitchFamily="18" charset="0"/>
              </a:rPr>
              <a:t>socio</a:t>
            </a:r>
            <a:r>
              <a:rPr lang="ro-RO" b="1" dirty="0">
                <a:latin typeface="Times New Roman" panose="02020603050405020304" pitchFamily="18" charset="0"/>
                <a:cs typeface="Times New Roman" panose="02020603050405020304" pitchFamily="18" charset="0"/>
              </a:rPr>
              <a:t>-economică a Regiunii Nord-Est a României,  cărți de specialitate privind descrierea Podișului Moldovei, reprezentate fie de manuale de specialitate, monografii,  broșuri de specialitate sau lucrări prezentate la diferite simpozioane naționale și internaționale, precum și situații statistice efectuate de Institutul Național de Statistică (INS).</a:t>
            </a:r>
          </a:p>
          <a:p>
            <a:pPr algn="just"/>
            <a:r>
              <a:rPr lang="ro-RO" b="1" i="1" dirty="0">
                <a:latin typeface="Times New Roman" panose="02020603050405020304" pitchFamily="18" charset="0"/>
                <a:cs typeface="Times New Roman" panose="02020603050405020304" pitchFamily="18" charset="0"/>
              </a:rPr>
              <a:t>	Studiul vegetației pajiștii perm</a:t>
            </a:r>
            <a:r>
              <a:rPr lang="ro-RO" b="1" dirty="0">
                <a:latin typeface="Times New Roman" panose="02020603050405020304" pitchFamily="18" charset="0"/>
                <a:cs typeface="Times New Roman" panose="02020603050405020304" pitchFamily="18" charset="0"/>
              </a:rPr>
              <a:t>anente a constat în întocmirea unui  releveu floristic sau ridicarea </a:t>
            </a:r>
            <a:r>
              <a:rPr lang="ro-RO" b="1" dirty="0" err="1">
                <a:latin typeface="Times New Roman" panose="02020603050405020304" pitchFamily="18" charset="0"/>
                <a:cs typeface="Times New Roman" panose="02020603050405020304" pitchFamily="18" charset="0"/>
              </a:rPr>
              <a:t>fitocenologică</a:t>
            </a:r>
            <a:r>
              <a:rPr lang="ro-RO" b="1" dirty="0">
                <a:latin typeface="Times New Roman" panose="02020603050405020304" pitchFamily="18" charset="0"/>
                <a:cs typeface="Times New Roman" panose="02020603050405020304" pitchFamily="18" charset="0"/>
              </a:rPr>
              <a:t>, care este o metodă de bază în studiul </a:t>
            </a:r>
            <a:r>
              <a:rPr lang="ro-RO" b="1" dirty="0" err="1">
                <a:latin typeface="Times New Roman" panose="02020603050405020304" pitchFamily="18" charset="0"/>
                <a:cs typeface="Times New Roman" panose="02020603050405020304" pitchFamily="18" charset="0"/>
              </a:rPr>
              <a:t>vegetaţiei</a:t>
            </a:r>
            <a:r>
              <a:rPr lang="ro-RO" b="1" dirty="0">
                <a:latin typeface="Times New Roman" panose="02020603050405020304" pitchFamily="18" charset="0"/>
                <a:cs typeface="Times New Roman" panose="02020603050405020304" pitchFamily="18" charset="0"/>
              </a:rPr>
              <a:t> </a:t>
            </a:r>
            <a:r>
              <a:rPr lang="ro-RO" b="1" dirty="0" err="1">
                <a:latin typeface="Times New Roman" panose="02020603050405020304" pitchFamily="18" charset="0"/>
                <a:cs typeface="Times New Roman" panose="02020603050405020304" pitchFamily="18" charset="0"/>
              </a:rPr>
              <a:t>şi</a:t>
            </a:r>
            <a:r>
              <a:rPr lang="ro-RO" b="1" dirty="0">
                <a:latin typeface="Times New Roman" panose="02020603050405020304" pitchFamily="18" charset="0"/>
                <a:cs typeface="Times New Roman" panose="02020603050405020304" pitchFamily="18" charset="0"/>
              </a:rPr>
              <a:t> constă într-un inventar floristic (structură calitativă) al </a:t>
            </a:r>
            <a:r>
              <a:rPr lang="ro-RO" b="1" dirty="0" err="1">
                <a:latin typeface="Times New Roman" panose="02020603050405020304" pitchFamily="18" charset="0"/>
                <a:cs typeface="Times New Roman" panose="02020603050405020304" pitchFamily="18" charset="0"/>
              </a:rPr>
              <a:t>suprafeţei</a:t>
            </a:r>
            <a:r>
              <a:rPr lang="ro-RO" b="1" dirty="0">
                <a:latin typeface="Times New Roman" panose="02020603050405020304" pitchFamily="18" charset="0"/>
                <a:cs typeface="Times New Roman" panose="02020603050405020304" pitchFamily="18" charset="0"/>
              </a:rPr>
              <a:t> de probă (al fitocenozei) completat cu </a:t>
            </a:r>
            <a:r>
              <a:rPr lang="ro-RO" b="1" dirty="0" err="1">
                <a:latin typeface="Times New Roman" panose="02020603050405020304" pitchFamily="18" charset="0"/>
                <a:cs typeface="Times New Roman" panose="02020603050405020304" pitchFamily="18" charset="0"/>
              </a:rPr>
              <a:t>informaţii</a:t>
            </a:r>
            <a:r>
              <a:rPr lang="ro-RO" b="1" dirty="0">
                <a:latin typeface="Times New Roman" panose="02020603050405020304" pitchFamily="18" charset="0"/>
                <a:cs typeface="Times New Roman" panose="02020603050405020304" pitchFamily="18" charset="0"/>
              </a:rPr>
              <a:t> de ordin cantitativ (</a:t>
            </a:r>
            <a:r>
              <a:rPr lang="ro-RO" b="1" dirty="0" err="1">
                <a:latin typeface="Times New Roman" panose="02020603050405020304" pitchFamily="18" charset="0"/>
                <a:cs typeface="Times New Roman" panose="02020603050405020304" pitchFamily="18" charset="0"/>
              </a:rPr>
              <a:t>abundenţă</a:t>
            </a:r>
            <a:r>
              <a:rPr lang="ro-RO" b="1" dirty="0">
                <a:latin typeface="Times New Roman" panose="02020603050405020304" pitchFamily="18" charset="0"/>
                <a:cs typeface="Times New Roman" panose="02020603050405020304" pitchFamily="18" charset="0"/>
              </a:rPr>
              <a:t>, </a:t>
            </a:r>
            <a:r>
              <a:rPr lang="ro-RO" b="1" dirty="0" err="1">
                <a:latin typeface="Times New Roman" panose="02020603050405020304" pitchFamily="18" charset="0"/>
                <a:cs typeface="Times New Roman" panose="02020603050405020304" pitchFamily="18" charset="0"/>
              </a:rPr>
              <a:t>frecvenţă</a:t>
            </a:r>
            <a:r>
              <a:rPr lang="ro-RO" b="1" dirty="0">
                <a:latin typeface="Times New Roman" panose="02020603050405020304" pitchFamily="18" charset="0"/>
                <a:cs typeface="Times New Roman" panose="02020603050405020304" pitchFamily="18" charset="0"/>
              </a:rPr>
              <a:t>, </a:t>
            </a:r>
            <a:r>
              <a:rPr lang="ro-RO" b="1" dirty="0" err="1">
                <a:latin typeface="Times New Roman" panose="02020603050405020304" pitchFamily="18" charset="0"/>
                <a:cs typeface="Times New Roman" panose="02020603050405020304" pitchFamily="18" charset="0"/>
              </a:rPr>
              <a:t>dominanţă</a:t>
            </a:r>
            <a:r>
              <a:rPr lang="ro-RO" b="1" dirty="0">
                <a:latin typeface="Times New Roman" panose="02020603050405020304" pitchFamily="18" charset="0"/>
                <a:cs typeface="Times New Roman" panose="02020603050405020304" pitchFamily="18" charset="0"/>
              </a:rPr>
              <a:t>), topografic, geomorfologic, climatologic etc. </a:t>
            </a:r>
          </a:p>
          <a:p>
            <a:pPr algn="just"/>
            <a:r>
              <a:rPr lang="ro-RO" b="1" dirty="0">
                <a:latin typeface="Times New Roman" panose="02020603050405020304" pitchFamily="18" charset="0"/>
                <a:cs typeface="Times New Roman" panose="02020603050405020304" pitchFamily="18" charset="0"/>
              </a:rPr>
              <a:t>	Prin echivalarea scării de apreciere </a:t>
            </a:r>
            <a:r>
              <a:rPr lang="ro-RO" b="1" dirty="0" err="1">
                <a:latin typeface="Times New Roman" panose="02020603050405020304" pitchFamily="18" charset="0"/>
                <a:cs typeface="Times New Roman" panose="02020603050405020304" pitchFamily="18" charset="0"/>
              </a:rPr>
              <a:t>fitosociologice</a:t>
            </a:r>
            <a:r>
              <a:rPr lang="ro-RO" b="1" dirty="0">
                <a:latin typeface="Times New Roman" panose="02020603050405020304" pitchFamily="18" charset="0"/>
                <a:cs typeface="Times New Roman" panose="02020603050405020304" pitchFamily="18" charset="0"/>
              </a:rPr>
              <a:t> în procente de participare se pot utiliza cu bune rezultate datele deja adunate, care se pot folosi astfel în continuare la aprecierea </a:t>
            </a:r>
            <a:r>
              <a:rPr lang="ro-RO" b="1" i="1" dirty="0">
                <a:latin typeface="Times New Roman" panose="02020603050405020304" pitchFamily="18" charset="0"/>
                <a:cs typeface="Times New Roman" panose="02020603050405020304" pitchFamily="18" charset="0"/>
              </a:rPr>
              <a:t>valorii pastorale a pajiștii </a:t>
            </a:r>
            <a:r>
              <a:rPr lang="ro-RO" b="1" dirty="0">
                <a:latin typeface="Times New Roman" panose="02020603050405020304" pitchFamily="18" charset="0"/>
                <a:cs typeface="Times New Roman" panose="02020603050405020304" pitchFamily="18" charset="0"/>
              </a:rPr>
              <a:t>respective. </a:t>
            </a:r>
            <a:r>
              <a:rPr lang="ro-RO" b="1" i="1" dirty="0">
                <a:latin typeface="Times New Roman" panose="02020603050405020304" pitchFamily="18" charset="0"/>
                <a:cs typeface="Times New Roman" panose="02020603050405020304" pitchFamily="18" charset="0"/>
              </a:rPr>
              <a:t>Valoarea pastorală </a:t>
            </a:r>
            <a:r>
              <a:rPr lang="ro-RO" b="1" dirty="0">
                <a:latin typeface="Times New Roman" panose="02020603050405020304" pitchFamily="18" charset="0"/>
                <a:cs typeface="Times New Roman" panose="02020603050405020304" pitchFamily="18" charset="0"/>
              </a:rPr>
              <a:t>este un indice sintetic de caracterizare a calității unei pajiști, determinată prin metode floristice de apreciere. </a:t>
            </a:r>
            <a:endParaRPr lang="en-US"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332656"/>
            <a:ext cx="8568952" cy="6186309"/>
          </a:xfrm>
          <a:prstGeom prst="rect">
            <a:avLst/>
          </a:prstGeom>
        </p:spPr>
        <p:txBody>
          <a:bodyPr wrap="square">
            <a:spAutoFit/>
          </a:bodyPr>
          <a:lstStyle/>
          <a:p>
            <a:pPr indent="450215" algn="just">
              <a:spcAft>
                <a:spcPts val="0"/>
              </a:spcAft>
            </a:pPr>
            <a:r>
              <a:rPr lang="ro-RO" b="1" i="1" dirty="0">
                <a:latin typeface="Times New Roman" panose="02020603050405020304" pitchFamily="18" charset="0"/>
                <a:cs typeface="Times New Roman" panose="02020603050405020304" pitchFamily="18" charset="0"/>
              </a:rPr>
              <a:t>Compoziția chimică brută a plantelor </a:t>
            </a:r>
            <a:r>
              <a:rPr lang="ro-RO" b="1" dirty="0">
                <a:latin typeface="Times New Roman" panose="02020603050405020304" pitchFamily="18" charset="0"/>
                <a:cs typeface="Times New Roman" panose="02020603050405020304" pitchFamily="18" charset="0"/>
              </a:rPr>
              <a:t>a fost efectuată în cadrul laboratorului de analize </a:t>
            </a:r>
            <a:r>
              <a:rPr lang="ro-RO" b="1" dirty="0" err="1">
                <a:latin typeface="Times New Roman" panose="02020603050405020304" pitchFamily="18" charset="0"/>
                <a:cs typeface="Times New Roman" panose="02020603050405020304" pitchFamily="18" charset="0"/>
              </a:rPr>
              <a:t>fizico</a:t>
            </a:r>
            <a:r>
              <a:rPr lang="ro-RO" b="1" dirty="0">
                <a:latin typeface="Times New Roman" panose="02020603050405020304" pitchFamily="18" charset="0"/>
                <a:cs typeface="Times New Roman" panose="02020603050405020304" pitchFamily="18" charset="0"/>
              </a:rPr>
              <a:t>-chimice și biochimice din cadrul IBNA Balotești. Laboratorul în care sunt realizate aceste analize este avizat ANSVSA și are o bogată experiență în elaborarea de standarde de analiză a nutrețurilor, de experimentare și adaptare a metodologiilor de analiză biochimică. Compoziția chimică brută a constat în determinarea substanței uscate, proteina brută, grăsimea brută, celuloza brută și cenușa brută, conform metodelor de analiză specifice fiecărui tip de determinare și stasului respectiv. </a:t>
            </a:r>
          </a:p>
          <a:p>
            <a:pPr indent="450215" algn="just"/>
            <a:r>
              <a:rPr lang="ro-RO" b="1" i="1" dirty="0">
                <a:latin typeface="Times New Roman" panose="02020603050405020304" pitchFamily="18" charset="0"/>
                <a:cs typeface="Times New Roman" panose="02020603050405020304" pitchFamily="18" charset="0"/>
              </a:rPr>
              <a:t>Studiul agrochimic al solului</a:t>
            </a:r>
            <a:r>
              <a:rPr lang="ro-RO" b="1" dirty="0">
                <a:latin typeface="Times New Roman" panose="02020603050405020304" pitchFamily="18" charset="0"/>
                <a:cs typeface="Times New Roman" panose="02020603050405020304" pitchFamily="18" charset="0"/>
              </a:rPr>
              <a:t>. Un studiu agrochimic impune </a:t>
            </a:r>
            <a:r>
              <a:rPr lang="ro-RO" b="1" dirty="0" err="1">
                <a:latin typeface="Times New Roman" panose="02020603050405020304" pitchFamily="18" charset="0"/>
                <a:cs typeface="Times New Roman" panose="02020603050405020304" pitchFamily="18" charset="0"/>
              </a:rPr>
              <a:t>activităţile</a:t>
            </a:r>
            <a:r>
              <a:rPr lang="ro-RO" b="1" dirty="0">
                <a:latin typeface="Times New Roman" panose="02020603050405020304" pitchFamily="18" charset="0"/>
                <a:cs typeface="Times New Roman" panose="02020603050405020304" pitchFamily="18" charset="0"/>
              </a:rPr>
              <a:t> de recoltare și analiză a probelor de sol conform </a:t>
            </a:r>
            <a:r>
              <a:rPr lang="ro-RO" b="1" dirty="0" err="1">
                <a:latin typeface="Times New Roman" panose="02020603050405020304" pitchFamily="18" charset="0"/>
                <a:cs typeface="Times New Roman" panose="02020603050405020304" pitchFamily="18" charset="0"/>
              </a:rPr>
              <a:t>instrucţiunilor</a:t>
            </a:r>
            <a:r>
              <a:rPr lang="ro-RO" b="1" dirty="0">
                <a:latin typeface="Times New Roman" panose="02020603050405020304" pitchFamily="18" charset="0"/>
                <a:cs typeface="Times New Roman" panose="02020603050405020304" pitchFamily="18" charset="0"/>
              </a:rPr>
              <a:t> de elaborare a studiilor agrochimice. Recoltarea probelor de sol și analiza acestora a fost efectuată de Oficiul de studii pedologice si agrochimice Bacău (OSPA Bacău, 2023). </a:t>
            </a:r>
          </a:p>
          <a:p>
            <a:pPr indent="450215" algn="just"/>
            <a:r>
              <a:rPr lang="ro-RO" b="1" dirty="0">
                <a:latin typeface="Times New Roman" panose="02020603050405020304" pitchFamily="18" charset="0"/>
                <a:cs typeface="Times New Roman" panose="02020603050405020304" pitchFamily="18" charset="0"/>
              </a:rPr>
              <a:t>În general, pentru probele agrochimice se efectuează următoarele analize: </a:t>
            </a:r>
            <a:r>
              <a:rPr lang="ro-RO" b="1" dirty="0" err="1">
                <a:latin typeface="Times New Roman" panose="02020603050405020304" pitchFamily="18" charset="0"/>
                <a:cs typeface="Times New Roman" panose="02020603050405020304" pitchFamily="18" charset="0"/>
              </a:rPr>
              <a:t>reacţia</a:t>
            </a:r>
            <a:r>
              <a:rPr lang="ro-RO" b="1" dirty="0">
                <a:latin typeface="Times New Roman" panose="02020603050405020304" pitchFamily="18" charset="0"/>
                <a:cs typeface="Times New Roman" panose="02020603050405020304" pitchFamily="18" charset="0"/>
              </a:rPr>
              <a:t> solului (pH) </a:t>
            </a:r>
            <a:r>
              <a:rPr lang="ro-RO" b="1" dirty="0" err="1">
                <a:latin typeface="Times New Roman" panose="02020603050405020304" pitchFamily="18" charset="0"/>
                <a:cs typeface="Times New Roman" panose="02020603050405020304" pitchFamily="18" charset="0"/>
              </a:rPr>
              <a:t>şi</a:t>
            </a:r>
            <a:r>
              <a:rPr lang="ro-RO" b="1" dirty="0">
                <a:latin typeface="Times New Roman" panose="02020603050405020304" pitchFamily="18" charset="0"/>
                <a:cs typeface="Times New Roman" panose="02020603050405020304" pitchFamily="18" charset="0"/>
              </a:rPr>
              <a:t> după caz în </a:t>
            </a:r>
            <a:r>
              <a:rPr lang="ro-RO" b="1" dirty="0" err="1">
                <a:latin typeface="Times New Roman" panose="02020603050405020304" pitchFamily="18" charset="0"/>
                <a:cs typeface="Times New Roman" panose="02020603050405020304" pitchFamily="18" charset="0"/>
              </a:rPr>
              <a:t>funcţie</a:t>
            </a:r>
            <a:r>
              <a:rPr lang="ro-RO" b="1" dirty="0">
                <a:latin typeface="Times New Roman" panose="02020603050405020304" pitchFamily="18" charset="0"/>
                <a:cs typeface="Times New Roman" panose="02020603050405020304" pitchFamily="18" charset="0"/>
              </a:rPr>
              <a:t> de valoarea pH </a:t>
            </a:r>
            <a:r>
              <a:rPr lang="ro-RO" b="1" dirty="0" err="1">
                <a:latin typeface="Times New Roman" panose="02020603050405020304" pitchFamily="18" charset="0"/>
                <a:cs typeface="Times New Roman" panose="02020603050405020304" pitchFamily="18" charset="0"/>
              </a:rPr>
              <a:t>şi</a:t>
            </a:r>
            <a:r>
              <a:rPr lang="ro-RO" b="1" dirty="0">
                <a:latin typeface="Times New Roman" panose="02020603050405020304" pitchFamily="18" charset="0"/>
                <a:cs typeface="Times New Roman" panose="02020603050405020304" pitchFamily="18" charset="0"/>
              </a:rPr>
              <a:t> tipul de sol, aciditatea hidrolitică (Ah), suma bazelor schimbabile (SB), sodiul schimbabil (</a:t>
            </a:r>
            <a:r>
              <a:rPr lang="ro-RO" b="1" dirty="0" err="1">
                <a:latin typeface="Times New Roman" panose="02020603050405020304" pitchFamily="18" charset="0"/>
                <a:cs typeface="Times New Roman" panose="02020603050405020304" pitchFamily="18" charset="0"/>
              </a:rPr>
              <a:t>Nasch</a:t>
            </a:r>
            <a:r>
              <a:rPr lang="ro-RO" b="1" dirty="0">
                <a:latin typeface="Times New Roman" panose="02020603050405020304" pitchFamily="18" charset="0"/>
                <a:cs typeface="Times New Roman" panose="02020603050405020304" pitchFamily="18" charset="0"/>
              </a:rPr>
              <a:t>), humus (</a:t>
            </a:r>
            <a:r>
              <a:rPr lang="ro-RO" b="1" dirty="0" err="1">
                <a:latin typeface="Times New Roman" panose="02020603050405020304" pitchFamily="18" charset="0"/>
                <a:cs typeface="Times New Roman" panose="02020603050405020304" pitchFamily="18" charset="0"/>
              </a:rPr>
              <a:t>Corganic</a:t>
            </a:r>
            <a:r>
              <a:rPr lang="ro-RO" b="1" dirty="0">
                <a:latin typeface="Times New Roman" panose="02020603050405020304" pitchFamily="18" charset="0"/>
                <a:cs typeface="Times New Roman" panose="02020603050405020304" pitchFamily="18" charset="0"/>
              </a:rPr>
              <a:t>), </a:t>
            </a:r>
            <a:r>
              <a:rPr lang="ro-RO" b="1" dirty="0" err="1">
                <a:latin typeface="Times New Roman" panose="02020603050405020304" pitchFamily="18" charset="0"/>
                <a:cs typeface="Times New Roman" panose="02020603050405020304" pitchFamily="18" charset="0"/>
              </a:rPr>
              <a:t>conţinutul</a:t>
            </a:r>
            <a:r>
              <a:rPr lang="ro-RO" b="1" dirty="0">
                <a:latin typeface="Times New Roman" panose="02020603050405020304" pitchFamily="18" charset="0"/>
                <a:cs typeface="Times New Roman" panose="02020603050405020304" pitchFamily="18" charset="0"/>
              </a:rPr>
              <a:t> de fosfor mobil [P(ai)], </a:t>
            </a:r>
            <a:r>
              <a:rPr lang="ro-RO" b="1" dirty="0" err="1">
                <a:latin typeface="Times New Roman" panose="02020603050405020304" pitchFamily="18" charset="0"/>
                <a:cs typeface="Times New Roman" panose="02020603050405020304" pitchFamily="18" charset="0"/>
              </a:rPr>
              <a:t>conţinutul</a:t>
            </a:r>
            <a:r>
              <a:rPr lang="ro-RO" b="1" dirty="0">
                <a:latin typeface="Times New Roman" panose="02020603050405020304" pitchFamily="18" charset="0"/>
                <a:cs typeface="Times New Roman" panose="02020603050405020304" pitchFamily="18" charset="0"/>
              </a:rPr>
              <a:t> de potasiu mobil [K(ai)]; pe baza indicilor agrochimici se calculează gradul de </a:t>
            </a:r>
            <a:r>
              <a:rPr lang="ro-RO" b="1" dirty="0" err="1">
                <a:latin typeface="Times New Roman" panose="02020603050405020304" pitchFamily="18" charset="0"/>
                <a:cs typeface="Times New Roman" panose="02020603050405020304" pitchFamily="18" charset="0"/>
              </a:rPr>
              <a:t>saturaţie</a:t>
            </a:r>
            <a:r>
              <a:rPr lang="ro-RO" b="1" dirty="0">
                <a:latin typeface="Times New Roman" panose="02020603050405020304" pitchFamily="18" charset="0"/>
                <a:cs typeface="Times New Roman" panose="02020603050405020304" pitchFamily="18" charset="0"/>
              </a:rPr>
              <a:t> cu baze în </a:t>
            </a:r>
            <a:r>
              <a:rPr lang="ro-RO" b="1" dirty="0" err="1">
                <a:latin typeface="Times New Roman" panose="02020603050405020304" pitchFamily="18" charset="0"/>
                <a:cs typeface="Times New Roman" panose="02020603050405020304" pitchFamily="18" charset="0"/>
              </a:rPr>
              <a:t>funcţie</a:t>
            </a:r>
            <a:r>
              <a:rPr lang="ro-RO" b="1" dirty="0">
                <a:latin typeface="Times New Roman" panose="02020603050405020304" pitchFamily="18" charset="0"/>
                <a:cs typeface="Times New Roman" panose="02020603050405020304" pitchFamily="18" charset="0"/>
              </a:rPr>
              <a:t> de Ah (V(Ah)] </a:t>
            </a:r>
            <a:r>
              <a:rPr lang="ro-RO" b="1" dirty="0" err="1">
                <a:latin typeface="Times New Roman" panose="02020603050405020304" pitchFamily="18" charset="0"/>
                <a:cs typeface="Times New Roman" panose="02020603050405020304" pitchFamily="18" charset="0"/>
              </a:rPr>
              <a:t>şi</a:t>
            </a:r>
            <a:r>
              <a:rPr lang="ro-RO" b="1" dirty="0">
                <a:latin typeface="Times New Roman" panose="02020603050405020304" pitchFamily="18" charset="0"/>
                <a:cs typeface="Times New Roman" panose="02020603050405020304" pitchFamily="18" charset="0"/>
              </a:rPr>
              <a:t> indicele de azot (IN) care reprezintă asigurarea </a:t>
            </a:r>
            <a:r>
              <a:rPr lang="ro-RO" b="1" dirty="0" err="1">
                <a:latin typeface="Times New Roman" panose="02020603050405020304" pitchFamily="18" charset="0"/>
                <a:cs typeface="Times New Roman" panose="02020603050405020304" pitchFamily="18" charset="0"/>
              </a:rPr>
              <a:t>potenţială</a:t>
            </a:r>
            <a:r>
              <a:rPr lang="ro-RO" b="1" dirty="0">
                <a:latin typeface="Times New Roman" panose="02020603050405020304" pitchFamily="18" charset="0"/>
                <a:cs typeface="Times New Roman" panose="02020603050405020304" pitchFamily="18" charset="0"/>
              </a:rPr>
              <a:t> a solurilor cu azot. </a:t>
            </a:r>
          </a:p>
          <a:p>
            <a:pPr algn="just"/>
            <a:r>
              <a:rPr lang="ro-RO" b="1" dirty="0">
                <a:latin typeface="Times New Roman" panose="02020603050405020304" pitchFamily="18" charset="0"/>
                <a:cs typeface="Times New Roman" panose="02020603050405020304" pitchFamily="18" charset="0"/>
              </a:rPr>
              <a:t>        Datele obținute în urma determinărilor efectuate au fost prelucrate conform metodologiei clasice fiecărui tip de determinare, iar ulterior acestea au fost interpretate prin comparare cu datele din literatura de specialitate. </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46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60648"/>
            <a:ext cx="8712968" cy="630942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 REZULTATE OBȚINUTE</a:t>
            </a:r>
            <a:endPar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lgn="ctr"/>
            <a:endPar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3.1. Studiul condițiilor naturale ale zonei de realizare a proiectului</a:t>
            </a:r>
          </a:p>
          <a:p>
            <a:pPr algn="just"/>
            <a:endParaRPr lang="ro-RO" sz="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Caracterizarea Podișului Moldovei</a:t>
            </a:r>
            <a:endParaRPr lang="en-US" dirty="0">
              <a:latin typeface="Times New Roman" panose="02020603050405020304" pitchFamily="18" charset="0"/>
              <a:cs typeface="Times New Roman" panose="02020603050405020304" pitchFamily="18" charset="0"/>
            </a:endParaRPr>
          </a:p>
          <a:p>
            <a:pPr algn="just"/>
            <a:r>
              <a:rPr lang="ro-RO" dirty="0" err="1">
                <a:latin typeface="Times New Roman" panose="02020603050405020304" pitchFamily="18" charset="0"/>
                <a:cs typeface="Times New Roman" panose="02020603050405020304" pitchFamily="18" charset="0"/>
              </a:rPr>
              <a:t>Podişul</a:t>
            </a:r>
            <a:r>
              <a:rPr lang="ro-RO" dirty="0">
                <a:latin typeface="Times New Roman" panose="02020603050405020304" pitchFamily="18" charset="0"/>
                <a:cs typeface="Times New Roman" panose="02020603050405020304" pitchFamily="18" charset="0"/>
              </a:rPr>
              <a:t> Moldovei ocupă o </a:t>
            </a:r>
            <a:r>
              <a:rPr lang="ro-RO" dirty="0" err="1">
                <a:latin typeface="Times New Roman" panose="02020603050405020304" pitchFamily="18" charset="0"/>
                <a:cs typeface="Times New Roman" panose="02020603050405020304" pitchFamily="18" charset="0"/>
              </a:rPr>
              <a:t>suprafaţă</a:t>
            </a:r>
            <a:r>
              <a:rPr lang="ro-RO" dirty="0">
                <a:latin typeface="Times New Roman" panose="02020603050405020304" pitchFamily="18" charset="0"/>
                <a:cs typeface="Times New Roman" panose="02020603050405020304" pitchFamily="18" charset="0"/>
              </a:rPr>
              <a:t> de peste 25.000 kmp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este considerat ca fiind cel mai întins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mai reprezentativ </a:t>
            </a:r>
            <a:r>
              <a:rPr lang="ro-RO" dirty="0" err="1">
                <a:latin typeface="Times New Roman" panose="02020603050405020304" pitchFamily="18" charset="0"/>
                <a:cs typeface="Times New Roman" panose="02020603050405020304" pitchFamily="18" charset="0"/>
              </a:rPr>
              <a:t>podiş</a:t>
            </a:r>
            <a:r>
              <a:rPr lang="ro-RO" dirty="0">
                <a:latin typeface="Times New Roman" panose="02020603050405020304" pitchFamily="18" charset="0"/>
                <a:cs typeface="Times New Roman" panose="02020603050405020304" pitchFamily="18" charset="0"/>
              </a:rPr>
              <a:t> al României. În general, este cuprins între Obcinele Bucovinei, </a:t>
            </a:r>
            <a:r>
              <a:rPr lang="ro-RO" dirty="0" err="1">
                <a:latin typeface="Times New Roman" panose="02020603050405020304" pitchFamily="18" charset="0"/>
                <a:cs typeface="Times New Roman" panose="02020603050405020304" pitchFamily="18" charset="0"/>
              </a:rPr>
              <a:t>Subcarpaţii</a:t>
            </a:r>
            <a:r>
              <a:rPr lang="ro-RO" dirty="0">
                <a:latin typeface="Times New Roman" panose="02020603050405020304" pitchFamily="18" charset="0"/>
                <a:cs typeface="Times New Roman" panose="02020603050405020304" pitchFamily="18" charset="0"/>
              </a:rPr>
              <a:t> Moldovei, nord-estul Câmpiei Române, valea Prutului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cea a Dunării.</a:t>
            </a:r>
          </a:p>
          <a:p>
            <a:pPr algn="just"/>
            <a:r>
              <a:rPr lang="ro-RO" b="1" i="1" dirty="0">
                <a:latin typeface="Times New Roman" panose="02020603050405020304" pitchFamily="18" charset="0"/>
                <a:cs typeface="Times New Roman" panose="02020603050405020304" pitchFamily="18" charset="0"/>
              </a:rPr>
              <a:t>Relieful</a:t>
            </a:r>
            <a:r>
              <a:rPr lang="ro-RO" dirty="0">
                <a:latin typeface="Times New Roman" panose="02020603050405020304" pitchFamily="18" charset="0"/>
                <a:cs typeface="Times New Roman" panose="02020603050405020304" pitchFamily="18" charset="0"/>
              </a:rPr>
              <a:t>. Privit în linii generale, </a:t>
            </a:r>
            <a:r>
              <a:rPr lang="ro-RO" dirty="0" err="1">
                <a:latin typeface="Times New Roman" panose="02020603050405020304" pitchFamily="18" charset="0"/>
                <a:cs typeface="Times New Roman" panose="02020603050405020304" pitchFamily="18" charset="0"/>
              </a:rPr>
              <a:t>Podişul</a:t>
            </a:r>
            <a:r>
              <a:rPr lang="ro-RO" dirty="0">
                <a:latin typeface="Times New Roman" panose="02020603050405020304" pitchFamily="18" charset="0"/>
                <a:cs typeface="Times New Roman" panose="02020603050405020304" pitchFamily="18" charset="0"/>
              </a:rPr>
              <a:t> Moldovei se prezintă ca un ansamblu de poduri, dealuri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coline ale căror </a:t>
            </a:r>
            <a:r>
              <a:rPr lang="ro-RO" dirty="0" err="1">
                <a:latin typeface="Times New Roman" panose="02020603050405020304" pitchFamily="18" charset="0"/>
                <a:cs typeface="Times New Roman" panose="02020603050405020304" pitchFamily="18" charset="0"/>
              </a:rPr>
              <a:t>suprafeţe</a:t>
            </a:r>
            <a:r>
              <a:rPr lang="ro-RO" dirty="0">
                <a:latin typeface="Times New Roman" panose="02020603050405020304" pitchFamily="18" charset="0"/>
                <a:cs typeface="Times New Roman" panose="02020603050405020304" pitchFamily="18" charset="0"/>
              </a:rPr>
              <a:t> coboară domol spre S-SE. În zona centrală și sudică este un relief de coline joase și o succesiune de dealuri prelungi cu interfluvii netede. </a:t>
            </a:r>
          </a:p>
          <a:p>
            <a:pPr algn="just"/>
            <a:r>
              <a:rPr lang="ro-RO" b="1" i="1" dirty="0">
                <a:latin typeface="Times New Roman" panose="02020603050405020304" pitchFamily="18" charset="0"/>
                <a:cs typeface="Times New Roman" panose="02020603050405020304" pitchFamily="18" charset="0"/>
              </a:rPr>
              <a:t>Clima</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Podişul</a:t>
            </a:r>
            <a:r>
              <a:rPr lang="ro-RO" dirty="0">
                <a:latin typeface="Times New Roman" panose="02020603050405020304" pitchFamily="18" charset="0"/>
                <a:cs typeface="Times New Roman" panose="02020603050405020304" pitchFamily="18" charset="0"/>
              </a:rPr>
              <a:t> Moldovei are o climă temperat-continentală, de </a:t>
            </a:r>
            <a:r>
              <a:rPr lang="ro-RO" dirty="0" err="1">
                <a:latin typeface="Times New Roman" panose="02020603050405020304" pitchFamily="18" charset="0"/>
                <a:cs typeface="Times New Roman" panose="02020603050405020304" pitchFamily="18" charset="0"/>
              </a:rPr>
              <a:t>nuanţă</a:t>
            </a:r>
            <a:r>
              <a:rPr lang="ro-RO" dirty="0">
                <a:latin typeface="Times New Roman" panose="02020603050405020304" pitchFamily="18" charset="0"/>
                <a:cs typeface="Times New Roman" panose="02020603050405020304" pitchFamily="18" charset="0"/>
              </a:rPr>
              <a:t> excesivă, datorită </a:t>
            </a:r>
            <a:r>
              <a:rPr lang="ro-RO" dirty="0" err="1">
                <a:latin typeface="Times New Roman" panose="02020603050405020304" pitchFamily="18" charset="0"/>
                <a:cs typeface="Times New Roman" panose="02020603050405020304" pitchFamily="18" charset="0"/>
              </a:rPr>
              <a:t>poziţiei</a:t>
            </a:r>
            <a:r>
              <a:rPr lang="ro-RO" dirty="0">
                <a:latin typeface="Times New Roman" panose="02020603050405020304" pitchFamily="18" charset="0"/>
                <a:cs typeface="Times New Roman" panose="02020603050405020304" pitchFamily="18" charset="0"/>
              </a:rPr>
              <a:t> sale geografice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deschiderii largi spre masele de aer continental, de origine asiatică.</a:t>
            </a:r>
          </a:p>
          <a:p>
            <a:pPr algn="just"/>
            <a:r>
              <a:rPr lang="ro-RO" dirty="0">
                <a:latin typeface="Times New Roman" panose="02020603050405020304" pitchFamily="18" charset="0"/>
                <a:cs typeface="Times New Roman" panose="02020603050405020304" pitchFamily="18" charset="0"/>
              </a:rPr>
              <a:t>În ceea ce </a:t>
            </a:r>
            <a:r>
              <a:rPr lang="ro-RO" dirty="0" err="1">
                <a:latin typeface="Times New Roman" panose="02020603050405020304" pitchFamily="18" charset="0"/>
                <a:cs typeface="Times New Roman" panose="02020603050405020304" pitchFamily="18" charset="0"/>
              </a:rPr>
              <a:t>priveşte</a:t>
            </a:r>
            <a:r>
              <a:rPr lang="ro-RO" dirty="0">
                <a:latin typeface="Times New Roman" panose="02020603050405020304" pitchFamily="18" charset="0"/>
                <a:cs typeface="Times New Roman" panose="02020603050405020304" pitchFamily="18" charset="0"/>
              </a:rPr>
              <a:t> temperatura, </a:t>
            </a:r>
            <a:r>
              <a:rPr lang="ro-RO" dirty="0" err="1">
                <a:latin typeface="Times New Roman" panose="02020603050405020304" pitchFamily="18" charset="0"/>
                <a:cs typeface="Times New Roman" panose="02020603050405020304" pitchFamily="18" charset="0"/>
              </a:rPr>
              <a:t>verile</a:t>
            </a:r>
            <a:r>
              <a:rPr lang="ro-RO" dirty="0">
                <a:latin typeface="Times New Roman" panose="02020603050405020304" pitchFamily="18" charset="0"/>
                <a:cs typeface="Times New Roman" panose="02020603050405020304" pitchFamily="18" charset="0"/>
              </a:rPr>
              <a:t> sunt calde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iernile sunt reci. Temperatura medie anuală a aerului scade odată cu </a:t>
            </a:r>
            <a:r>
              <a:rPr lang="ro-RO" dirty="0" err="1">
                <a:latin typeface="Times New Roman" panose="02020603050405020304" pitchFamily="18" charset="0"/>
                <a:cs typeface="Times New Roman" panose="02020603050405020304" pitchFamily="18" charset="0"/>
              </a:rPr>
              <a:t>creşterea</a:t>
            </a:r>
            <a:r>
              <a:rPr lang="ro-RO" dirty="0">
                <a:latin typeface="Times New Roman" panose="02020603050405020304" pitchFamily="18" charset="0"/>
                <a:cs typeface="Times New Roman" panose="02020603050405020304" pitchFamily="18" charset="0"/>
              </a:rPr>
              <a:t> altitudinii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latitudinii, de la peste 10º C, la Pechea, în sudul Câmpiei Covurluiului la 6,5º C, la Straja, în Depresiunea </a:t>
            </a:r>
            <a:r>
              <a:rPr lang="ro-RO" dirty="0" err="1">
                <a:latin typeface="Times New Roman" panose="02020603050405020304" pitchFamily="18" charset="0"/>
                <a:cs typeface="Times New Roman" panose="02020603050405020304" pitchFamily="18" charset="0"/>
              </a:rPr>
              <a:t>Rădăuţi</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Totuşi</a:t>
            </a:r>
            <a:r>
              <a:rPr lang="ro-RO" dirty="0">
                <a:latin typeface="Times New Roman" panose="02020603050405020304" pitchFamily="18" charset="0"/>
                <a:cs typeface="Times New Roman" panose="02020603050405020304" pitchFamily="18" charset="0"/>
              </a:rPr>
              <a:t>, cele mai </a:t>
            </a:r>
            <a:r>
              <a:rPr lang="ro-RO" dirty="0" err="1">
                <a:latin typeface="Times New Roman" panose="02020603050405020304" pitchFamily="18" charset="0"/>
                <a:cs typeface="Times New Roman" panose="02020603050405020304" pitchFamily="18" charset="0"/>
              </a:rPr>
              <a:t>obişnuite</a:t>
            </a:r>
            <a:r>
              <a:rPr lang="ro-RO" dirty="0">
                <a:latin typeface="Times New Roman" panose="02020603050405020304" pitchFamily="18" charset="0"/>
                <a:cs typeface="Times New Roman" panose="02020603050405020304" pitchFamily="18" charset="0"/>
              </a:rPr>
              <a:t> valori sunt cuprinse între 8º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9,5º C.</a:t>
            </a:r>
          </a:p>
          <a:p>
            <a:pPr algn="just"/>
            <a:r>
              <a:rPr lang="ro-RO" dirty="0" err="1">
                <a:latin typeface="Times New Roman" panose="02020603050405020304" pitchFamily="18" charset="0"/>
                <a:cs typeface="Times New Roman" panose="02020603050405020304" pitchFamily="18" charset="0"/>
              </a:rPr>
              <a:t>Precipitaţiile</a:t>
            </a:r>
            <a:r>
              <a:rPr lang="ro-RO" dirty="0">
                <a:latin typeface="Times New Roman" panose="02020603050405020304" pitchFamily="18" charset="0"/>
                <a:cs typeface="Times New Roman" panose="02020603050405020304" pitchFamily="18" charset="0"/>
              </a:rPr>
              <a:t> sunt mai sărace </a:t>
            </a:r>
            <a:r>
              <a:rPr lang="ro-RO" dirty="0" err="1">
                <a:latin typeface="Times New Roman" panose="02020603050405020304" pitchFamily="18" charset="0"/>
                <a:cs typeface="Times New Roman" panose="02020603050405020304" pitchFamily="18" charset="0"/>
              </a:rPr>
              <a:t>faţă</a:t>
            </a:r>
            <a:r>
              <a:rPr lang="ro-RO" dirty="0">
                <a:latin typeface="Times New Roman" panose="02020603050405020304" pitchFamily="18" charset="0"/>
                <a:cs typeface="Times New Roman" panose="02020603050405020304" pitchFamily="18" charset="0"/>
              </a:rPr>
              <a:t> de celelalte </a:t>
            </a:r>
            <a:r>
              <a:rPr lang="ro-RO" dirty="0" err="1">
                <a:latin typeface="Times New Roman" panose="02020603050405020304" pitchFamily="18" charset="0"/>
                <a:cs typeface="Times New Roman" panose="02020603050405020304" pitchFamily="18" charset="0"/>
              </a:rPr>
              <a:t>unităţi</a:t>
            </a:r>
            <a:r>
              <a:rPr lang="ro-RO" dirty="0">
                <a:latin typeface="Times New Roman" panose="02020603050405020304" pitchFamily="18" charset="0"/>
                <a:cs typeface="Times New Roman" panose="02020603050405020304" pitchFamily="18" charset="0"/>
              </a:rPr>
              <a:t> deluroase ale României. Ele scad de la NNV către SSE, pe măsură ce </a:t>
            </a:r>
            <a:r>
              <a:rPr lang="ro-RO" dirty="0" err="1">
                <a:latin typeface="Times New Roman" panose="02020603050405020304" pitchFamily="18" charset="0"/>
                <a:cs typeface="Times New Roman" panose="02020603050405020304" pitchFamily="18" charset="0"/>
              </a:rPr>
              <a:t>creşte</a:t>
            </a:r>
            <a:r>
              <a:rPr lang="ro-RO" dirty="0">
                <a:latin typeface="Times New Roman" panose="02020603050405020304" pitchFamily="18" charset="0"/>
                <a:cs typeface="Times New Roman" panose="02020603050405020304" pitchFamily="18" charset="0"/>
              </a:rPr>
              <a:t> depărtarea de ocean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scade altitudinea. Vânturile dominante sunt cele din </a:t>
            </a:r>
            <a:r>
              <a:rPr lang="ro-RO" dirty="0" err="1">
                <a:latin typeface="Times New Roman" panose="02020603050405020304" pitchFamily="18" charset="0"/>
                <a:cs typeface="Times New Roman" panose="02020603050405020304" pitchFamily="18" charset="0"/>
              </a:rPr>
              <a:t>direcţie</a:t>
            </a:r>
            <a:r>
              <a:rPr lang="ro-RO" dirty="0">
                <a:latin typeface="Times New Roman" panose="02020603050405020304" pitchFamily="18" charset="0"/>
                <a:cs typeface="Times New Roman" panose="02020603050405020304" pitchFamily="18" charset="0"/>
              </a:rPr>
              <a:t> nord-vestică.</a:t>
            </a:r>
            <a:endParaRPr lang="en-US" dirty="0">
              <a:latin typeface="Times New Roman" panose="02020603050405020304" pitchFamily="18" charset="0"/>
              <a:cs typeface="Times New Roman" panose="02020603050405020304" pitchFamily="18" charset="0"/>
            </a:endParaRPr>
          </a:p>
          <a:p>
            <a:pPr algn="just"/>
            <a:r>
              <a:rPr lang="ro-RO" b="1" i="1" dirty="0">
                <a:latin typeface="Times New Roman" panose="02020603050405020304" pitchFamily="18" charset="0"/>
                <a:cs typeface="Times New Roman" panose="02020603050405020304" pitchFamily="18" charset="0"/>
              </a:rPr>
              <a:t>Hidrografia.</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Reţeaua</a:t>
            </a:r>
            <a:r>
              <a:rPr lang="ro-RO" dirty="0">
                <a:latin typeface="Times New Roman" panose="02020603050405020304" pitchFamily="18" charset="0"/>
                <a:cs typeface="Times New Roman" panose="02020603050405020304" pitchFamily="18" charset="0"/>
              </a:rPr>
              <a:t> hidrografică cu caracter permanent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semipermanent are o densitate cu valori destul de mici, cuprinse între 0,15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0,6 km/kmp. </a:t>
            </a:r>
            <a:endParaRPr lang="ro-RO" dirty="0">
              <a:latin typeface="Trebuchet MS" panose="020B0603020202020204" pitchFamily="34" charset="0"/>
              <a:cs typeface="Times New Roman" panose="02020603050405020304" pitchFamily="18" charset="0"/>
            </a:endParaRPr>
          </a:p>
        </p:txBody>
      </p:sp>
    </p:spTree>
    <p:extLst>
      <p:ext uri="{BB962C8B-B14F-4D97-AF65-F5344CB8AC3E}">
        <p14:creationId xmlns:p14="http://schemas.microsoft.com/office/powerpoint/2010/main" val="1920971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88640"/>
            <a:ext cx="8559972" cy="6586418"/>
          </a:xfrm>
          <a:prstGeom prst="rect">
            <a:avLst/>
          </a:prstGeom>
          <a:noFill/>
        </p:spPr>
        <p:txBody>
          <a:bodyPr wrap="square" rtlCol="0">
            <a:spAutoFit/>
          </a:bodyPr>
          <a:lstStyle/>
          <a:p>
            <a:pPr algn="just"/>
            <a:r>
              <a:rPr lang="ro-RO" b="1" i="1" dirty="0" err="1">
                <a:latin typeface="Times New Roman" panose="02020603050405020304" pitchFamily="18" charset="0"/>
                <a:cs typeface="Times New Roman" panose="02020603050405020304" pitchFamily="18" charset="0"/>
              </a:rPr>
              <a:t>Vegetaţia</a:t>
            </a:r>
            <a:r>
              <a:rPr lang="ro-RO" b="1" i="1" dirty="0">
                <a:latin typeface="Times New Roman" panose="02020603050405020304" pitchFamily="18" charset="0"/>
                <a:cs typeface="Times New Roman" panose="02020603050405020304" pitchFamily="18" charset="0"/>
              </a:rPr>
              <a:t>.</a:t>
            </a:r>
            <a:r>
              <a:rPr lang="ro-RO" i="1" dirty="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Succesiv, de la NV către SE, în </a:t>
            </a:r>
            <a:r>
              <a:rPr lang="ro-RO" dirty="0" err="1">
                <a:latin typeface="Times New Roman" panose="02020603050405020304" pitchFamily="18" charset="0"/>
                <a:cs typeface="Times New Roman" panose="02020603050405020304" pitchFamily="18" charset="0"/>
              </a:rPr>
              <a:t>funcţie</a:t>
            </a:r>
            <a:r>
              <a:rPr lang="ro-RO" dirty="0">
                <a:latin typeface="Times New Roman" panose="02020603050405020304" pitchFamily="18" charset="0"/>
                <a:cs typeface="Times New Roman" panose="02020603050405020304" pitchFamily="18" charset="0"/>
              </a:rPr>
              <a:t> de scăderea altitudinii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de </a:t>
            </a:r>
            <a:r>
              <a:rPr lang="ro-RO" dirty="0" err="1">
                <a:latin typeface="Times New Roman" panose="02020603050405020304" pitchFamily="18" charset="0"/>
                <a:cs typeface="Times New Roman" panose="02020603050405020304" pitchFamily="18" charset="0"/>
              </a:rPr>
              <a:t>continentalizarea</a:t>
            </a:r>
            <a:r>
              <a:rPr lang="ro-RO" dirty="0">
                <a:latin typeface="Times New Roman" panose="02020603050405020304" pitchFamily="18" charset="0"/>
                <a:cs typeface="Times New Roman" panose="02020603050405020304" pitchFamily="18" charset="0"/>
              </a:rPr>
              <a:t> treptată a </a:t>
            </a:r>
            <a:r>
              <a:rPr lang="ro-RO" dirty="0" err="1">
                <a:latin typeface="Times New Roman" panose="02020603050405020304" pitchFamily="18" charset="0"/>
                <a:cs typeface="Times New Roman" panose="02020603050405020304" pitchFamily="18" charset="0"/>
              </a:rPr>
              <a:t>condiţiilor</a:t>
            </a:r>
            <a:r>
              <a:rPr lang="ro-RO" dirty="0">
                <a:latin typeface="Times New Roman" panose="02020603050405020304" pitchFamily="18" charset="0"/>
                <a:cs typeface="Times New Roman" panose="02020603050405020304" pitchFamily="18" charset="0"/>
              </a:rPr>
              <a:t> climatice s-au </a:t>
            </a:r>
            <a:r>
              <a:rPr lang="ro-RO" dirty="0" err="1">
                <a:latin typeface="Times New Roman" panose="02020603050405020304" pitchFamily="18" charset="0"/>
                <a:cs typeface="Times New Roman" panose="02020603050405020304" pitchFamily="18" charset="0"/>
              </a:rPr>
              <a:t>diferenţiat</a:t>
            </a:r>
            <a:r>
              <a:rPr lang="ro-RO" dirty="0">
                <a:latin typeface="Times New Roman" panose="02020603050405020304" pitchFamily="18" charset="0"/>
                <a:cs typeface="Times New Roman" panose="02020603050405020304" pitchFamily="18" charset="0"/>
              </a:rPr>
              <a:t> patru etaje de </a:t>
            </a:r>
            <a:r>
              <a:rPr lang="ro-RO" dirty="0" err="1">
                <a:latin typeface="Times New Roman" panose="02020603050405020304" pitchFamily="18" charset="0"/>
                <a:cs typeface="Times New Roman" panose="02020603050405020304" pitchFamily="18" charset="0"/>
              </a:rPr>
              <a:t>vegetaţie</a:t>
            </a:r>
            <a:r>
              <a:rPr lang="ro-RO" dirty="0">
                <a:latin typeface="Times New Roman" panose="02020603050405020304" pitchFamily="18" charset="0"/>
                <a:cs typeface="Times New Roman" panose="02020603050405020304" pitchFamily="18" charset="0"/>
              </a:rPr>
              <a:t>: pădurea mixtă, pădurea de foioase, silvostepa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stepa. De obicei, la altitudini de peste 200 m domină, în mod natural, </a:t>
            </a:r>
            <a:r>
              <a:rPr lang="ro-RO" dirty="0" err="1">
                <a:latin typeface="Times New Roman" panose="02020603050405020304" pitchFamily="18" charset="0"/>
                <a:cs typeface="Times New Roman" panose="02020603050405020304" pitchFamily="18" charset="0"/>
              </a:rPr>
              <a:t>vegetaţia</a:t>
            </a:r>
            <a:r>
              <a:rPr lang="ro-RO" dirty="0">
                <a:latin typeface="Times New Roman" panose="02020603050405020304" pitchFamily="18" charset="0"/>
                <a:cs typeface="Times New Roman" panose="02020603050405020304" pitchFamily="18" charset="0"/>
              </a:rPr>
              <a:t> forestieră iar la altitudini mai mici </a:t>
            </a:r>
            <a:r>
              <a:rPr lang="ro-RO" dirty="0" err="1">
                <a:latin typeface="Times New Roman" panose="02020603050405020304" pitchFamily="18" charset="0"/>
                <a:cs typeface="Times New Roman" panose="02020603050405020304" pitchFamily="18" charset="0"/>
              </a:rPr>
              <a:t>pajiştile</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silvostepice</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stepice</a:t>
            </a:r>
            <a:r>
              <a:rPr lang="ro-RO" dirty="0">
                <a:latin typeface="Times New Roman" panose="02020603050405020304" pitchFamily="18" charset="0"/>
                <a:cs typeface="Times New Roman" panose="02020603050405020304" pitchFamily="18" charset="0"/>
              </a:rPr>
              <a:t>.</a:t>
            </a:r>
          </a:p>
          <a:p>
            <a:pPr algn="just"/>
            <a:r>
              <a:rPr lang="ro-RO" b="1" i="1" dirty="0">
                <a:latin typeface="Times New Roman" panose="02020603050405020304" pitchFamily="18" charset="0"/>
                <a:cs typeface="Times New Roman" panose="02020603050405020304" pitchFamily="18" charset="0"/>
              </a:rPr>
              <a:t>Solurile</a:t>
            </a:r>
            <a:r>
              <a:rPr lang="ro-RO" dirty="0">
                <a:latin typeface="Times New Roman" panose="02020603050405020304" pitchFamily="18" charset="0"/>
                <a:cs typeface="Times New Roman" panose="02020603050405020304" pitchFamily="18" charset="0"/>
              </a:rPr>
              <a:t>. În </a:t>
            </a:r>
            <a:r>
              <a:rPr lang="ro-RO" dirty="0" err="1">
                <a:latin typeface="Times New Roman" panose="02020603050405020304" pitchFamily="18" charset="0"/>
                <a:cs typeface="Times New Roman" panose="02020603050405020304" pitchFamily="18" charset="0"/>
              </a:rPr>
              <a:t>funcţie</a:t>
            </a:r>
            <a:r>
              <a:rPr lang="ro-RO" dirty="0">
                <a:latin typeface="Times New Roman" panose="02020603050405020304" pitchFamily="18" charset="0"/>
                <a:cs typeface="Times New Roman" panose="02020603050405020304" pitchFamily="18" charset="0"/>
              </a:rPr>
              <a:t> de </a:t>
            </a:r>
            <a:r>
              <a:rPr lang="ro-RO" dirty="0" err="1">
                <a:latin typeface="Times New Roman" panose="02020603050405020304" pitchFamily="18" charset="0"/>
                <a:cs typeface="Times New Roman" panose="02020603050405020304" pitchFamily="18" charset="0"/>
              </a:rPr>
              <a:t>distribuţia</a:t>
            </a:r>
            <a:r>
              <a:rPr lang="ro-RO" dirty="0">
                <a:latin typeface="Times New Roman" panose="02020603050405020304" pitchFamily="18" charset="0"/>
                <a:cs typeface="Times New Roman" panose="02020603050405020304" pitchFamily="18" charset="0"/>
              </a:rPr>
              <a:t> marilor etaje </a:t>
            </a:r>
            <a:r>
              <a:rPr lang="ro-RO" dirty="0" err="1">
                <a:latin typeface="Times New Roman" panose="02020603050405020304" pitchFamily="18" charset="0"/>
                <a:cs typeface="Times New Roman" panose="02020603050405020304" pitchFamily="18" charset="0"/>
              </a:rPr>
              <a:t>fito</a:t>
            </a:r>
            <a:r>
              <a:rPr lang="ro-RO" dirty="0">
                <a:latin typeface="Times New Roman" panose="02020603050405020304" pitchFamily="18" charset="0"/>
                <a:cs typeface="Times New Roman" panose="02020603050405020304" pitchFamily="18" charset="0"/>
              </a:rPr>
              <a:t>-climatice, în cadrul podișului au fost separate două clase importante de soluri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anume: </a:t>
            </a:r>
            <a:r>
              <a:rPr lang="ro-RO" dirty="0" err="1">
                <a:latin typeface="Times New Roman" panose="02020603050405020304" pitchFamily="18" charset="0"/>
                <a:cs typeface="Times New Roman" panose="02020603050405020304" pitchFamily="18" charset="0"/>
              </a:rPr>
              <a:t>luvisoluri</a:t>
            </a:r>
            <a:r>
              <a:rPr lang="ro-RO" dirty="0">
                <a:latin typeface="Times New Roman" panose="02020603050405020304" pitchFamily="18" charset="0"/>
                <a:cs typeface="Times New Roman" panose="02020603050405020304" pitchFamily="18" charset="0"/>
              </a:rPr>
              <a:t>, specifice domeniului forestier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cernisoluri</a:t>
            </a:r>
            <a:r>
              <a:rPr lang="ro-RO" dirty="0">
                <a:latin typeface="Times New Roman" panose="02020603050405020304" pitchFamily="18" charset="0"/>
                <a:cs typeface="Times New Roman" panose="02020603050405020304" pitchFamily="18" charset="0"/>
              </a:rPr>
              <a:t>, caracteristice, in general, silvostepei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stepei.</a:t>
            </a:r>
          </a:p>
          <a:p>
            <a:pPr algn="just"/>
            <a:endParaRPr lang="ro-RO" sz="800"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Modalitatea de utilizare a pajiștilor permanente din cadrul Podișului Moldovei</a:t>
            </a:r>
            <a:endParaRPr lang="en-US" dirty="0">
              <a:latin typeface="Times New Roman" panose="02020603050405020304" pitchFamily="18" charset="0"/>
              <a:cs typeface="Times New Roman" panose="02020603050405020304" pitchFamily="18" charset="0"/>
            </a:endParaRPr>
          </a:p>
          <a:p>
            <a:pPr algn="just"/>
            <a:r>
              <a:rPr lang="ro-RO" dirty="0"/>
              <a:t> </a:t>
            </a:r>
            <a:r>
              <a:rPr lang="ro-RO" dirty="0">
                <a:latin typeface="Times New Roman" panose="02020603050405020304" pitchFamily="18" charset="0"/>
                <a:cs typeface="Times New Roman" panose="02020603050405020304" pitchFamily="18" charset="0"/>
              </a:rPr>
              <a:t>Pajiștile cele mai bogate și mai valoroase din punct de vedere furajer sunt cele din zona forestieră a podișului și din luncile mezofile și higrofile, </a:t>
            </a:r>
            <a:r>
              <a:rPr lang="ro-RO" dirty="0" err="1">
                <a:latin typeface="Times New Roman" panose="02020603050405020304" pitchFamily="18" charset="0"/>
                <a:cs typeface="Times New Roman" panose="02020603050405020304" pitchFamily="18" charset="0"/>
              </a:rPr>
              <a:t>nesalinizate</a:t>
            </a:r>
            <a:r>
              <a:rPr lang="ro-RO" dirty="0">
                <a:latin typeface="Times New Roman" panose="02020603050405020304" pitchFamily="18" charset="0"/>
                <a:cs typeface="Times New Roman" panose="02020603050405020304" pitchFamily="18" charset="0"/>
              </a:rPr>
              <a:t> sau slab până la moderat salinizate, a căror cantitate de masă verde la hectar variază între 5000 și 8000 kg pentru pășuni și 10000 și 15000 kg pentru fânețe. Pajiștile situate pe versanți cu eroziuni, sau care sunt intens pășunate, au o producție mai redusă și o valoare furajeră mai scăzută (cca. 3000 kg/ha). </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În zonele de silvostepă și stepă pajiștile sunt mai reduse ca extindere și de mai slabă calitate și productivitate (2000-4000 kg masă verde la ha), consecință a degradării și </a:t>
            </a:r>
            <a:r>
              <a:rPr lang="ro-RO" dirty="0" err="1">
                <a:latin typeface="Times New Roman" panose="02020603050405020304" pitchFamily="18" charset="0"/>
                <a:cs typeface="Times New Roman" panose="02020603050405020304" pitchFamily="18" charset="0"/>
              </a:rPr>
              <a:t>ruderalizării</a:t>
            </a:r>
            <a:r>
              <a:rPr lang="ro-RO" dirty="0">
                <a:latin typeface="Times New Roman" panose="02020603050405020304" pitchFamily="18" charset="0"/>
                <a:cs typeface="Times New Roman" panose="02020603050405020304" pitchFamily="18" charset="0"/>
              </a:rPr>
              <a:t> lor prin pășunat excesiv. </a:t>
            </a:r>
          </a:p>
          <a:p>
            <a:pPr algn="just"/>
            <a:r>
              <a:rPr lang="ro-RO" dirty="0">
                <a:latin typeface="Times New Roman" panose="02020603050405020304" pitchFamily="18" charset="0"/>
                <a:cs typeface="Times New Roman" panose="02020603050405020304" pitchFamily="18" charset="0"/>
              </a:rPr>
              <a:t>Întrucât pășunile reprezintă peste 80% din totalul pajiștilor, nerespectarea lucrărilor de întreținere și a modului rațional de exploatare pot conduce la accentuarea degradării lor prin </a:t>
            </a:r>
            <a:r>
              <a:rPr lang="ro-RO" dirty="0" err="1">
                <a:latin typeface="Times New Roman" panose="02020603050405020304" pitchFamily="18" charset="0"/>
                <a:cs typeface="Times New Roman" panose="02020603050405020304" pitchFamily="18" charset="0"/>
              </a:rPr>
              <a:t>suprapășunat</a:t>
            </a:r>
            <a:r>
              <a:rPr lang="ro-RO" dirty="0">
                <a:latin typeface="Times New Roman" panose="02020603050405020304" pitchFamily="18" charset="0"/>
                <a:cs typeface="Times New Roman" panose="02020603050405020304" pitchFamily="18" charset="0"/>
              </a:rPr>
              <a:t> (bătătorirea terenului), reducerea numărului și vitalității speciilor de plante furajere, înmulțirea plantelor toxice și de slabă valoare furajeră, introducerea pe scară largă a plantelor </a:t>
            </a:r>
            <a:r>
              <a:rPr lang="ro-RO" dirty="0" err="1">
                <a:latin typeface="Times New Roman" panose="02020603050405020304" pitchFamily="18" charset="0"/>
                <a:cs typeface="Times New Roman" panose="02020603050405020304" pitchFamily="18" charset="0"/>
              </a:rPr>
              <a:t>ruderale</a:t>
            </a:r>
            <a:r>
              <a:rPr lang="ro-RO" dirty="0">
                <a:latin typeface="Times New Roman" panose="02020603050405020304" pitchFamily="18" charset="0"/>
                <a:cs typeface="Times New Roman" panose="02020603050405020304" pitchFamily="18" charset="0"/>
              </a:rPr>
              <a:t> (buruienilor). </a:t>
            </a:r>
            <a:endParaRPr lang="en-US" dirty="0"/>
          </a:p>
        </p:txBody>
      </p:sp>
    </p:spTree>
    <p:extLst>
      <p:ext uri="{BB962C8B-B14F-4D97-AF65-F5344CB8AC3E}">
        <p14:creationId xmlns:p14="http://schemas.microsoft.com/office/powerpoint/2010/main" val="1536025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692696"/>
            <a:ext cx="8568952" cy="5909310"/>
          </a:xfrm>
          <a:prstGeom prst="rect">
            <a:avLst/>
          </a:prstGeom>
          <a:noFill/>
        </p:spPr>
        <p:txBody>
          <a:bodyPr wrap="square" rtlCol="0">
            <a:spAutoFit/>
          </a:bodyPr>
          <a:lstStyle/>
          <a:p>
            <a:r>
              <a:rPr lang="ro-RO" b="1" dirty="0">
                <a:latin typeface="Times New Roman" panose="02020603050405020304" pitchFamily="18" charset="0"/>
                <a:cs typeface="Times New Roman" panose="02020603050405020304" pitchFamily="18" charset="0"/>
              </a:rPr>
              <a:t>Prezentarea SCDCOC Secuieni Bacău </a:t>
            </a:r>
          </a:p>
          <a:p>
            <a:endParaRPr lang="en-US" sz="800"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Stațiunea de Cercetare Dezvoltare pentru Creșterea Ovinelor și Caprinelor Secuieni – Bacău a fost înființată în anul 1981 în </a:t>
            </a:r>
            <a:r>
              <a:rPr lang="ro-RO" dirty="0" err="1">
                <a:latin typeface="Times New Roman" panose="02020603050405020304" pitchFamily="18" charset="0"/>
                <a:cs typeface="Times New Roman" panose="02020603050405020304" pitchFamily="18" charset="0"/>
              </a:rPr>
              <a:t>judeţul</a:t>
            </a:r>
            <a:r>
              <a:rPr lang="ro-RO" dirty="0">
                <a:latin typeface="Times New Roman" panose="02020603050405020304" pitchFamily="18" charset="0"/>
                <a:cs typeface="Times New Roman" panose="02020603050405020304" pitchFamily="18" charset="0"/>
              </a:rPr>
              <a:t> Bacău, </a:t>
            </a:r>
            <a:r>
              <a:rPr lang="ro-RO" dirty="0" err="1">
                <a:latin typeface="Times New Roman" panose="02020603050405020304" pitchFamily="18" charset="0"/>
                <a:cs typeface="Times New Roman" panose="02020603050405020304" pitchFamily="18" charset="0"/>
              </a:rPr>
              <a:t>motivaţie</a:t>
            </a:r>
            <a:r>
              <a:rPr lang="ro-RO" dirty="0">
                <a:latin typeface="Times New Roman" panose="02020603050405020304" pitchFamily="18" charset="0"/>
                <a:cs typeface="Times New Roman" panose="02020603050405020304" pitchFamily="18" charset="0"/>
              </a:rPr>
              <a:t> confirmată de </a:t>
            </a:r>
            <a:r>
              <a:rPr lang="ro-RO" dirty="0" err="1">
                <a:latin typeface="Times New Roman" panose="02020603050405020304" pitchFamily="18" charset="0"/>
                <a:cs typeface="Times New Roman" panose="02020603050405020304" pitchFamily="18" charset="0"/>
              </a:rPr>
              <a:t>existenţa</a:t>
            </a:r>
            <a:r>
              <a:rPr lang="ro-RO" dirty="0">
                <a:latin typeface="Times New Roman" panose="02020603050405020304" pitchFamily="18" charset="0"/>
                <a:cs typeface="Times New Roman" panose="02020603050405020304" pitchFamily="18" charset="0"/>
              </a:rPr>
              <a:t> unor </a:t>
            </a:r>
            <a:r>
              <a:rPr lang="ro-RO" dirty="0" err="1">
                <a:latin typeface="Times New Roman" panose="02020603050405020304" pitchFamily="18" charset="0"/>
                <a:cs typeface="Times New Roman" panose="02020603050405020304" pitchFamily="18" charset="0"/>
              </a:rPr>
              <a:t>suprafeţe</a:t>
            </a:r>
            <a:r>
              <a:rPr lang="ro-RO" dirty="0">
                <a:latin typeface="Times New Roman" panose="02020603050405020304" pitchFamily="18" charset="0"/>
                <a:cs typeface="Times New Roman" panose="02020603050405020304" pitchFamily="18" charset="0"/>
              </a:rPr>
              <a:t> importante de </a:t>
            </a:r>
            <a:r>
              <a:rPr lang="ro-RO" dirty="0" err="1">
                <a:latin typeface="Times New Roman" panose="02020603050405020304" pitchFamily="18" charset="0"/>
                <a:cs typeface="Times New Roman" panose="02020603050405020304" pitchFamily="18" charset="0"/>
              </a:rPr>
              <a:t>pajişti</a:t>
            </a:r>
            <a:r>
              <a:rPr lang="ro-RO" dirty="0">
                <a:latin typeface="Times New Roman" panose="02020603050405020304" pitchFamily="18" charset="0"/>
                <a:cs typeface="Times New Roman" panose="02020603050405020304" pitchFamily="18" charset="0"/>
              </a:rPr>
              <a:t> naturale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a unor efective mari de ovine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caprine, având scopul inițierii și desfășurării unor activități de cercetare în vederea îmbunătățirii structurii genetice și a creșterii performanțelor productive la populațiilor de ovine și caprine aflate în zona de podiș a Moldovei.</a:t>
            </a:r>
            <a:endParaRPr lang="en-US" dirty="0">
              <a:latin typeface="Times New Roman" panose="02020603050405020304" pitchFamily="18" charset="0"/>
              <a:cs typeface="Times New Roman" panose="02020603050405020304" pitchFamily="18" charset="0"/>
            </a:endParaRPr>
          </a:p>
          <a:p>
            <a:pPr algn="just"/>
            <a:r>
              <a:rPr lang="ro-RO" i="1" dirty="0">
                <a:latin typeface="Times New Roman" panose="02020603050405020304" pitchFamily="18" charset="0"/>
                <a:cs typeface="Times New Roman" panose="02020603050405020304" pitchFamily="18" charset="0"/>
              </a:rPr>
              <a:t>Activitatea de cercetare </a:t>
            </a:r>
            <a:r>
              <a:rPr lang="ro-RO" dirty="0">
                <a:latin typeface="Times New Roman" panose="02020603050405020304" pitchFamily="18" charset="0"/>
                <a:cs typeface="Times New Roman" panose="02020603050405020304" pitchFamily="18" charset="0"/>
              </a:rPr>
              <a:t>a </a:t>
            </a:r>
            <a:r>
              <a:rPr lang="ro-RO" dirty="0" err="1">
                <a:latin typeface="Times New Roman" panose="02020603050405020304" pitchFamily="18" charset="0"/>
                <a:cs typeface="Times New Roman" panose="02020603050405020304" pitchFamily="18" charset="0"/>
              </a:rPr>
              <a:t>staţiunii</a:t>
            </a:r>
            <a:r>
              <a:rPr lang="ro-RO" dirty="0">
                <a:latin typeface="Times New Roman" panose="02020603050405020304" pitchFamily="18" charset="0"/>
                <a:cs typeface="Times New Roman" panose="02020603050405020304" pitchFamily="18" charset="0"/>
              </a:rPr>
              <a:t> s-a concretizat în ultimii 20 de ani în realizarea a 25 proiecte de cercetare care, în urma finalizării, au condus la </a:t>
            </a:r>
            <a:r>
              <a:rPr lang="ro-RO" dirty="0" err="1">
                <a:latin typeface="Times New Roman" panose="02020603050405020304" pitchFamily="18" charset="0"/>
                <a:cs typeface="Times New Roman" panose="02020603050405020304" pitchFamily="18" charset="0"/>
              </a:rPr>
              <a:t>obţinerea</a:t>
            </a:r>
            <a:r>
              <a:rPr lang="ro-RO" dirty="0">
                <a:latin typeface="Times New Roman" panose="02020603050405020304" pitchFamily="18" charset="0"/>
                <a:cs typeface="Times New Roman" panose="02020603050405020304" pitchFamily="18" charset="0"/>
              </a:rPr>
              <a:t> unor studii tehnice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recomandări cu caracter aplicativ reprezentând tehnologii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metode moderne de </a:t>
            </a:r>
            <a:r>
              <a:rPr lang="ro-RO" dirty="0" err="1">
                <a:latin typeface="Times New Roman" panose="02020603050405020304" pitchFamily="18" charset="0"/>
                <a:cs typeface="Times New Roman" panose="02020603050405020304" pitchFamily="18" charset="0"/>
              </a:rPr>
              <a:t>creştere</a:t>
            </a:r>
            <a:r>
              <a:rPr lang="ro-RO" dirty="0">
                <a:latin typeface="Times New Roman" panose="02020603050405020304" pitchFamily="18" charset="0"/>
                <a:cs typeface="Times New Roman" panose="02020603050405020304" pitchFamily="18" charset="0"/>
              </a:rPr>
              <a:t> a </a:t>
            </a:r>
            <a:r>
              <a:rPr lang="ro-RO" dirty="0" err="1">
                <a:latin typeface="Times New Roman" panose="02020603050405020304" pitchFamily="18" charset="0"/>
                <a:cs typeface="Times New Roman" panose="02020603050405020304" pitchFamily="18" charset="0"/>
              </a:rPr>
              <a:t>producţiei</a:t>
            </a:r>
            <a:r>
              <a:rPr lang="ro-RO" dirty="0">
                <a:latin typeface="Times New Roman" panose="02020603050405020304" pitchFamily="18" charset="0"/>
                <a:cs typeface="Times New Roman" panose="02020603050405020304" pitchFamily="18" charset="0"/>
              </a:rPr>
              <a:t> la ovine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caprine, ulterior propuse ca ofertă pentru transfer tehnologic în condiții de </a:t>
            </a:r>
            <a:r>
              <a:rPr lang="ro-RO" dirty="0" err="1">
                <a:latin typeface="Times New Roman" panose="02020603050405020304" pitchFamily="18" charset="0"/>
                <a:cs typeface="Times New Roman" panose="02020603050405020304" pitchFamily="18" charset="0"/>
              </a:rPr>
              <a:t>producţie</a:t>
            </a:r>
            <a:r>
              <a:rPr lang="ro-RO"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r>
              <a:rPr lang="ro-RO" i="1" dirty="0">
                <a:latin typeface="Times New Roman" panose="02020603050405020304" pitchFamily="18" charset="0"/>
                <a:cs typeface="Times New Roman" panose="02020603050405020304" pitchFamily="18" charset="0"/>
              </a:rPr>
              <a:t>Baza materială</a:t>
            </a:r>
            <a:r>
              <a:rPr lang="ro-RO" dirty="0">
                <a:latin typeface="Times New Roman" panose="02020603050405020304" pitchFamily="18" charset="0"/>
                <a:cs typeface="Times New Roman" panose="02020603050405020304" pitchFamily="18" charset="0"/>
              </a:rPr>
              <a:t> a stațiunii este reprezentată de sediul administrativ, laboratoare de cercetare, efective de ovine și caprine, adăposturi pentru cazarea și întreținerea oilor și caprelor, bază furajeră, echipamente și tehnică pentru arat, cultivat și recoltat plante tehnice și furajere și o </a:t>
            </a:r>
            <a:r>
              <a:rPr lang="ro-RO" dirty="0" err="1">
                <a:latin typeface="Times New Roman" panose="02020603050405020304" pitchFamily="18" charset="0"/>
                <a:cs typeface="Times New Roman" panose="02020603050405020304" pitchFamily="18" charset="0"/>
              </a:rPr>
              <a:t>biobază</a:t>
            </a:r>
            <a:r>
              <a:rPr lang="ro-RO" dirty="0">
                <a:latin typeface="Times New Roman" panose="02020603050405020304" pitchFamily="18" charset="0"/>
                <a:cs typeface="Times New Roman" panose="02020603050405020304" pitchFamily="18" charset="0"/>
              </a:rPr>
              <a:t> experimentală. </a:t>
            </a:r>
          </a:p>
          <a:p>
            <a:pPr algn="just"/>
            <a:r>
              <a:rPr lang="ro-RO" dirty="0">
                <a:latin typeface="Times New Roman" panose="02020603050405020304" pitchFamily="18" charset="0"/>
                <a:cs typeface="Times New Roman" panose="02020603050405020304" pitchFamily="18" charset="0"/>
              </a:rPr>
              <a:t>În vederea cultivării și obținerii furajelor unitatea SCDCOC Secuieni Bacău deține o suprafață de teren de 175,51 ha din domeniu public al statului pe care stațiunea îl administrează în acest sens și un efectiv de 780 capete ovine și 250 capete caprine.</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4099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88640"/>
            <a:ext cx="8496944" cy="6389185"/>
          </a:xfrm>
          <a:prstGeom prst="rect">
            <a:avLst/>
          </a:prstGeom>
        </p:spPr>
        <p:txBody>
          <a:bodyPr wrap="square">
            <a:spAutoFit/>
          </a:bodyPr>
          <a:lstStyle/>
          <a:p>
            <a:pPr algn="just">
              <a:lnSpc>
                <a:spcPct val="107000"/>
              </a:lnSpc>
              <a:spcAft>
                <a:spcPts val="800"/>
              </a:spcAft>
            </a:pP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3.2. Stabilirea variantelor experimentale și identificarea zonei de pajiști permanente pentru realizarea proiectului</a:t>
            </a:r>
          </a:p>
          <a:p>
            <a:pPr algn="just"/>
            <a:r>
              <a:rPr lang="ro-RO" dirty="0">
                <a:latin typeface="Times New Roman" panose="02020603050405020304" pitchFamily="18" charset="0"/>
                <a:cs typeface="Times New Roman" panose="02020603050405020304" pitchFamily="18" charset="0"/>
              </a:rPr>
              <a:t>	</a:t>
            </a:r>
            <a:r>
              <a:rPr lang="ro-RO" b="1" dirty="0">
                <a:latin typeface="Times New Roman" panose="02020603050405020304" pitchFamily="18" charset="0"/>
                <a:cs typeface="Times New Roman" panose="02020603050405020304" pitchFamily="18" charset="0"/>
              </a:rPr>
              <a:t>Stabilirea variantelor experimentale</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	În vederea realizării obiectivelor și activităților propuse în cadrul proiectului au fost înființate 4 loturi de pășune în suprafață de 1,4 ha fiecare, fiind fertilizate conform planului de fertilizare prezentat în tabelul 1, după cum urmează:  </a:t>
            </a:r>
          </a:p>
          <a:p>
            <a:pPr algn="just"/>
            <a:endParaRPr lang="en-US" sz="800" dirty="0">
              <a:latin typeface="Times New Roman" panose="02020603050405020304" pitchFamily="18" charset="0"/>
              <a:cs typeface="Times New Roman" panose="02020603050405020304" pitchFamily="18" charset="0"/>
            </a:endParaRPr>
          </a:p>
          <a:p>
            <a:pPr marL="285750" indent="-285750" algn="just">
              <a:buFontTx/>
              <a:buChar char="-"/>
            </a:pPr>
            <a:r>
              <a:rPr lang="ro-RO" dirty="0">
                <a:latin typeface="Times New Roman" panose="02020603050405020304" pitchFamily="18" charset="0"/>
                <a:cs typeface="Times New Roman" panose="02020603050405020304" pitchFamily="18" charset="0"/>
              </a:rPr>
              <a:t>Lot 1 – pășune nefertilizată (lot martor); </a:t>
            </a:r>
          </a:p>
          <a:p>
            <a:pPr algn="just"/>
            <a:endParaRPr lang="en-US" sz="800" dirty="0">
              <a:latin typeface="Times New Roman" panose="02020603050405020304" pitchFamily="18" charset="0"/>
              <a:cs typeface="Times New Roman" panose="02020603050405020304" pitchFamily="18" charset="0"/>
            </a:endParaRPr>
          </a:p>
          <a:p>
            <a:pPr marL="285750" indent="-285750" algn="just">
              <a:buFontTx/>
              <a:buChar char="-"/>
            </a:pPr>
            <a:r>
              <a:rPr lang="ro-RO" dirty="0">
                <a:latin typeface="Times New Roman" panose="02020603050405020304" pitchFamily="18" charset="0"/>
                <a:cs typeface="Times New Roman" panose="02020603050405020304" pitchFamily="18" charset="0"/>
              </a:rPr>
              <a:t>Lot 2 (lot experimental) – pășune fertilizată cu îngrășăminte chimice (N</a:t>
            </a:r>
            <a:r>
              <a:rPr lang="ro-RO" baseline="-25000" dirty="0">
                <a:latin typeface="Times New Roman" panose="02020603050405020304" pitchFamily="18" charset="0"/>
                <a:cs typeface="Times New Roman" panose="02020603050405020304" pitchFamily="18" charset="0"/>
              </a:rPr>
              <a:t>80</a:t>
            </a:r>
            <a:r>
              <a:rPr lang="ro-RO" dirty="0">
                <a:latin typeface="Times New Roman" panose="02020603050405020304" pitchFamily="18" charset="0"/>
                <a:cs typeface="Times New Roman" panose="02020603050405020304" pitchFamily="18" charset="0"/>
              </a:rPr>
              <a:t>P</a:t>
            </a:r>
            <a:r>
              <a:rPr lang="ro-RO" baseline="-25000" dirty="0">
                <a:latin typeface="Times New Roman" panose="02020603050405020304" pitchFamily="18" charset="0"/>
                <a:cs typeface="Times New Roman" panose="02020603050405020304" pitchFamily="18" charset="0"/>
              </a:rPr>
              <a:t>50</a:t>
            </a:r>
            <a:r>
              <a:rPr lang="ro-RO" dirty="0">
                <a:latin typeface="Times New Roman" panose="02020603050405020304" pitchFamily="18" charset="0"/>
                <a:cs typeface="Times New Roman" panose="02020603050405020304" pitchFamily="18" charset="0"/>
              </a:rPr>
              <a:t>K</a:t>
            </a:r>
            <a:r>
              <a:rPr lang="ro-RO" baseline="-25000" dirty="0">
                <a:latin typeface="Times New Roman" panose="02020603050405020304" pitchFamily="18" charset="0"/>
                <a:cs typeface="Times New Roman" panose="02020603050405020304" pitchFamily="18" charset="0"/>
              </a:rPr>
              <a:t>50</a:t>
            </a:r>
            <a:r>
              <a:rPr lang="ro-RO" dirty="0">
                <a:latin typeface="Times New Roman" panose="02020603050405020304" pitchFamily="18" charset="0"/>
                <a:cs typeface="Times New Roman" panose="02020603050405020304" pitchFamily="18" charset="0"/>
              </a:rPr>
              <a:t>/hectar) + îngrășăminte organice (7,5 tone gunoi de grajd/ha); </a:t>
            </a:r>
          </a:p>
          <a:p>
            <a:pPr algn="just"/>
            <a:endParaRPr lang="en-US" sz="800" dirty="0">
              <a:latin typeface="Times New Roman" panose="02020603050405020304" pitchFamily="18" charset="0"/>
              <a:cs typeface="Times New Roman" panose="02020603050405020304" pitchFamily="18" charset="0"/>
            </a:endParaRPr>
          </a:p>
          <a:p>
            <a:pPr marL="285750" indent="-285750" algn="just">
              <a:buFontTx/>
              <a:buChar char="-"/>
            </a:pPr>
            <a:r>
              <a:rPr lang="ro-RO" dirty="0">
                <a:latin typeface="Times New Roman" panose="02020603050405020304" pitchFamily="18" charset="0"/>
                <a:cs typeface="Times New Roman" panose="02020603050405020304" pitchFamily="18" charset="0"/>
              </a:rPr>
              <a:t>Lot 3 (lot experimental) - pășune fertilizată cu îngrășăminte organice (25 tone gunoi de grajd/hectar); </a:t>
            </a:r>
          </a:p>
          <a:p>
            <a:pPr algn="just"/>
            <a:endParaRPr lang="en-US" sz="800" dirty="0">
              <a:latin typeface="Times New Roman" panose="02020603050405020304" pitchFamily="18" charset="0"/>
              <a:cs typeface="Times New Roman" panose="02020603050405020304" pitchFamily="18" charset="0"/>
            </a:endParaRPr>
          </a:p>
          <a:p>
            <a:pPr marL="285750" indent="-285750" algn="just">
              <a:buFontTx/>
              <a:buChar char="-"/>
            </a:pPr>
            <a:r>
              <a:rPr lang="ro-RO" dirty="0">
                <a:latin typeface="Times New Roman" panose="02020603050405020304" pitchFamily="18" charset="0"/>
                <a:cs typeface="Times New Roman" panose="02020603050405020304" pitchFamily="18" charset="0"/>
              </a:rPr>
              <a:t>Lot 4 (lot experimental) - pășune fertilizată cu îngrășăminte organice (15 tone gunoi de grajd/hectar) + </a:t>
            </a:r>
            <a:r>
              <a:rPr lang="ro-RO" dirty="0" err="1">
                <a:latin typeface="Times New Roman" panose="02020603050405020304" pitchFamily="18" charset="0"/>
                <a:cs typeface="Times New Roman" panose="02020603050405020304" pitchFamily="18" charset="0"/>
              </a:rPr>
              <a:t>reînsămânțare</a:t>
            </a:r>
            <a:r>
              <a:rPr lang="ro-RO" dirty="0">
                <a:latin typeface="Times New Roman" panose="02020603050405020304" pitchFamily="18" charset="0"/>
                <a:cs typeface="Times New Roman" panose="02020603050405020304" pitchFamily="18" charset="0"/>
              </a:rPr>
              <a:t>. </a:t>
            </a:r>
          </a:p>
          <a:p>
            <a:pPr algn="just"/>
            <a:endParaRPr lang="en-US" sz="800"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	Loturile experimentale 3 și 4 vor beneficia și de o fertilizare cu fosfat simplu  </a:t>
            </a:r>
            <a:r>
              <a:rPr lang="en-US" dirty="0">
                <a:latin typeface="Times New Roman" panose="02020603050405020304" pitchFamily="18" charset="0"/>
                <a:cs typeface="Times New Roman" panose="02020603050405020304" pitchFamily="18" charset="0"/>
              </a:rPr>
              <a:t>P</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O</a:t>
            </a:r>
            <a:r>
              <a:rPr lang="en-US" baseline="-25000" dirty="0">
                <a:latin typeface="Times New Roman" panose="02020603050405020304" pitchFamily="18" charset="0"/>
                <a:cs typeface="Times New Roman" panose="02020603050405020304" pitchFamily="18" charset="0"/>
              </a:rPr>
              <a:t>5</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în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cantitate</a:t>
            </a:r>
            <a:r>
              <a:rPr lang="en-US" dirty="0">
                <a:latin typeface="Times New Roman" panose="02020603050405020304" pitchFamily="18" charset="0"/>
                <a:cs typeface="Times New Roman" panose="02020603050405020304" pitchFamily="18" charset="0"/>
              </a:rPr>
              <a:t> de 30 kg la </a:t>
            </a:r>
            <a:r>
              <a:rPr lang="en-US" dirty="0" err="1">
                <a:latin typeface="Times New Roman" panose="02020603050405020304" pitchFamily="18" charset="0"/>
                <a:cs typeface="Times New Roman" panose="02020603050405020304" pitchFamily="18" charset="0"/>
              </a:rPr>
              <a:t>hectar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știut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fiind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faptul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gunoiul</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grajd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este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sărac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în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fosfor</a:t>
            </a:r>
            <a:r>
              <a:rPr lang="en-US" dirty="0">
                <a:latin typeface="Times New Roman" panose="02020603050405020304" pitchFamily="18" charset="0"/>
                <a:cs typeface="Times New Roman" panose="02020603050405020304" pitchFamily="18" charset="0"/>
              </a:rPr>
              <a:t>.</a:t>
            </a:r>
          </a:p>
          <a:p>
            <a:pPr algn="just"/>
            <a:r>
              <a:rPr lang="ro-RO" dirty="0">
                <a:latin typeface="Times New Roman" panose="02020603050405020304" pitchFamily="18" charset="0"/>
                <a:cs typeface="Times New Roman" panose="02020603050405020304" pitchFamily="18" charset="0"/>
              </a:rPr>
              <a:t>	În cadrul loturilor experimentale 2, 3 și 4 anual se vor efectua lucrări </a:t>
            </a:r>
            <a:r>
              <a:rPr lang="ro-RO" dirty="0" err="1">
                <a:latin typeface="Times New Roman" panose="02020603050405020304" pitchFamily="18" charset="0"/>
                <a:cs typeface="Times New Roman" panose="02020603050405020304" pitchFamily="18" charset="0"/>
              </a:rPr>
              <a:t>agro</a:t>
            </a:r>
            <a:r>
              <a:rPr lang="ro-RO" dirty="0">
                <a:latin typeface="Times New Roman" panose="02020603050405020304" pitchFamily="18" charset="0"/>
                <a:cs typeface="Times New Roman" panose="02020603050405020304" pitchFamily="18" charset="0"/>
              </a:rPr>
              <a:t>-ecologice de întreținere (curățirea mușuroaielor, defrișarea vegetației lemnoase, combaterea buruienilor etc.), pentru o mai bună punere în valoare a masei verzi de pe pășune.</a:t>
            </a:r>
            <a:endPar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9075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5536" y="260648"/>
            <a:ext cx="8208911" cy="6120680"/>
          </a:xfrm>
          <a:prstGeom prst="rect">
            <a:avLst/>
          </a:prstGeom>
        </p:spPr>
      </p:pic>
    </p:spTree>
    <p:extLst>
      <p:ext uri="{BB962C8B-B14F-4D97-AF65-F5344CB8AC3E}">
        <p14:creationId xmlns:p14="http://schemas.microsoft.com/office/powerpoint/2010/main" val="4219391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620688"/>
            <a:ext cx="8712968" cy="5478423"/>
          </a:xfrm>
          <a:prstGeom prst="rect">
            <a:avLst/>
          </a:prstGeom>
          <a:noFill/>
        </p:spPr>
        <p:txBody>
          <a:bodyPr wrap="square" rtlCol="0">
            <a:spAutoFit/>
          </a:bodyPr>
          <a:lstStyle/>
          <a:p>
            <a:r>
              <a:rPr lang="ro-RO" b="1" dirty="0">
                <a:latin typeface="Times New Roman" panose="02020603050405020304" pitchFamily="18" charset="0"/>
                <a:cs typeface="Times New Roman" panose="02020603050405020304" pitchFamily="18" charset="0"/>
              </a:rPr>
              <a:t>Identificarea zonei de pajiști permanente și studiul vegetației</a:t>
            </a:r>
            <a:endParaRPr lang="en-US" dirty="0">
              <a:latin typeface="Times New Roman" panose="02020603050405020304" pitchFamily="18" charset="0"/>
              <a:cs typeface="Times New Roman" panose="02020603050405020304" pitchFamily="18" charset="0"/>
            </a:endParaRPr>
          </a:p>
          <a:p>
            <a:pPr algn="just"/>
            <a:endParaRPr lang="ro-RO" sz="800" dirty="0">
              <a:latin typeface="Times New Roman" panose="02020603050405020304" pitchFamily="18" charset="0"/>
              <a:cs typeface="Times New Roman" panose="02020603050405020304" pitchFamily="18" charset="0"/>
            </a:endParaRPr>
          </a:p>
          <a:p>
            <a:pPr algn="just"/>
            <a:r>
              <a:rPr lang="ro-RO" b="1" i="1" dirty="0">
                <a:latin typeface="Times New Roman" panose="02020603050405020304" pitchFamily="18" charset="0"/>
                <a:cs typeface="Times New Roman" panose="02020603050405020304" pitchFamily="18" charset="0"/>
              </a:rPr>
              <a:t>Identificarea pajiștii permanente</a:t>
            </a:r>
            <a:endParaRPr lang="ro-RO" dirty="0">
              <a:latin typeface="Times New Roman" panose="02020603050405020304" pitchFamily="18" charset="0"/>
              <a:cs typeface="Times New Roman" panose="02020603050405020304" pitchFamily="18" charset="0"/>
            </a:endParaRPr>
          </a:p>
          <a:p>
            <a:pPr algn="just"/>
            <a:endParaRPr lang="ro-RO"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Dispozitivul experimental se amplasează pe o pajiște permanentă situată în localitatea Letea Veche, localitate unde își are sediul administrativ unitatea SCDCOC Secuieni Bacău. </a:t>
            </a:r>
          </a:p>
          <a:p>
            <a:pPr algn="just"/>
            <a:endParaRPr lang="ro-RO"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S-a ales această pajiște pentru o mai facilă derulare a activităților din cadrul proiectului, întrucât aceasta este situată în apropierea saivanului unde sunt întreținute animalele, iar suprafața deținută permite împărțirea acesteia în cele 4 parcele necesare derulării experiențelor. </a:t>
            </a:r>
          </a:p>
          <a:p>
            <a:pPr algn="just"/>
            <a:endParaRPr lang="ro-RO"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Cele 4 parcele necesare experiențelor au fost amplasate în parcelele de cultură 1 a și 1 c, conform datelor din Figura 1, furnizate de APIA - Agenția de Plăți și Intervenție pentru Agricultură (OSPA Bacău, 2023). </a:t>
            </a:r>
          </a:p>
          <a:p>
            <a:pPr algn="just"/>
            <a:endParaRPr lang="ro-RO"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Pajiștea aleasă este o pajiște naturală, unde nu au mai fost efectuate de mulți ani lucrări de îmbunătățire sub raport cantitativ și calitativ, fiind astfel propice pentru derularea experiențelor din cadrul proiectului nostru. Condițiile de mediu specifice pajiștii sunt prezentate în Tabelul 2 (OSPA Bacău, 2023).</a:t>
            </a:r>
            <a:endParaRPr lang="en-US" dirty="0"/>
          </a:p>
        </p:txBody>
      </p:sp>
    </p:spTree>
    <p:extLst>
      <p:ext uri="{BB962C8B-B14F-4D97-AF65-F5344CB8AC3E}">
        <p14:creationId xmlns:p14="http://schemas.microsoft.com/office/powerpoint/2010/main" val="2867599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3528" y="332656"/>
            <a:ext cx="8496944" cy="5904656"/>
          </a:xfrm>
          <a:prstGeom prst="rect">
            <a:avLst/>
          </a:prstGeom>
        </p:spPr>
      </p:pic>
    </p:spTree>
    <p:extLst>
      <p:ext uri="{BB962C8B-B14F-4D97-AF65-F5344CB8AC3E}">
        <p14:creationId xmlns:p14="http://schemas.microsoft.com/office/powerpoint/2010/main" val="2982343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1520" y="260648"/>
            <a:ext cx="8640960" cy="6120679"/>
          </a:xfrm>
          <a:prstGeom prst="rect">
            <a:avLst/>
          </a:prstGeom>
        </p:spPr>
      </p:pic>
    </p:spTree>
    <p:extLst>
      <p:ext uri="{BB962C8B-B14F-4D97-AF65-F5344CB8AC3E}">
        <p14:creationId xmlns:p14="http://schemas.microsoft.com/office/powerpoint/2010/main" val="1755340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88640"/>
            <a:ext cx="8568952" cy="6463308"/>
          </a:xfrm>
          <a:prstGeom prst="rect">
            <a:avLst/>
          </a:prstGeom>
          <a:noFill/>
        </p:spPr>
        <p:txBody>
          <a:bodyPr wrap="square" rtlCol="0">
            <a:spAutoFit/>
          </a:bodyPr>
          <a:lstStyle/>
          <a:p>
            <a:pPr algn="just"/>
            <a:r>
              <a:rPr lang="ro-RO" b="1" i="1" dirty="0">
                <a:latin typeface="Times New Roman" panose="02020603050405020304" pitchFamily="18" charset="0"/>
                <a:cs typeface="Times New Roman" panose="02020603050405020304" pitchFamily="18" charset="0"/>
              </a:rPr>
              <a:t>Studiul vegetației pajiștii permanente</a:t>
            </a:r>
            <a:endParaRPr lang="ro-RO"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Releveul sau ridicarea </a:t>
            </a:r>
            <a:r>
              <a:rPr lang="ro-RO" dirty="0" err="1">
                <a:latin typeface="Times New Roman" panose="02020603050405020304" pitchFamily="18" charset="0"/>
                <a:cs typeface="Times New Roman" panose="02020603050405020304" pitchFamily="18" charset="0"/>
              </a:rPr>
              <a:t>fitocenologică</a:t>
            </a:r>
            <a:r>
              <a:rPr lang="ro-RO" dirty="0">
                <a:latin typeface="Times New Roman" panose="02020603050405020304" pitchFamily="18" charset="0"/>
                <a:cs typeface="Times New Roman" panose="02020603050405020304" pitchFamily="18" charset="0"/>
              </a:rPr>
              <a:t> este o metodă de bază în studiul </a:t>
            </a:r>
            <a:r>
              <a:rPr lang="ro-RO" dirty="0" err="1">
                <a:latin typeface="Times New Roman" panose="02020603050405020304" pitchFamily="18" charset="0"/>
                <a:cs typeface="Times New Roman" panose="02020603050405020304" pitchFamily="18" charset="0"/>
              </a:rPr>
              <a:t>vegetaţiei</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constă într-un inventar floristic (structură calitativă) al </a:t>
            </a:r>
            <a:r>
              <a:rPr lang="ro-RO" dirty="0" err="1">
                <a:latin typeface="Times New Roman" panose="02020603050405020304" pitchFamily="18" charset="0"/>
                <a:cs typeface="Times New Roman" panose="02020603050405020304" pitchFamily="18" charset="0"/>
              </a:rPr>
              <a:t>suprafeţei</a:t>
            </a:r>
            <a:r>
              <a:rPr lang="ro-RO" dirty="0">
                <a:latin typeface="Times New Roman" panose="02020603050405020304" pitchFamily="18" charset="0"/>
                <a:cs typeface="Times New Roman" panose="02020603050405020304" pitchFamily="18" charset="0"/>
              </a:rPr>
              <a:t> de probă (al fitocenozei) completat cu </a:t>
            </a:r>
            <a:r>
              <a:rPr lang="ro-RO" dirty="0" err="1">
                <a:latin typeface="Times New Roman" panose="02020603050405020304" pitchFamily="18" charset="0"/>
                <a:cs typeface="Times New Roman" panose="02020603050405020304" pitchFamily="18" charset="0"/>
              </a:rPr>
              <a:t>informaţii</a:t>
            </a:r>
            <a:r>
              <a:rPr lang="ro-RO" dirty="0">
                <a:latin typeface="Times New Roman" panose="02020603050405020304" pitchFamily="18" charset="0"/>
                <a:cs typeface="Times New Roman" panose="02020603050405020304" pitchFamily="18" charset="0"/>
              </a:rPr>
              <a:t> de ordin cantitativ (</a:t>
            </a:r>
            <a:r>
              <a:rPr lang="ro-RO" dirty="0" err="1">
                <a:latin typeface="Times New Roman" panose="02020603050405020304" pitchFamily="18" charset="0"/>
                <a:cs typeface="Times New Roman" panose="02020603050405020304" pitchFamily="18" charset="0"/>
              </a:rPr>
              <a:t>abundenţă</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frecvenţă</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dominanţă</a:t>
            </a:r>
            <a:r>
              <a:rPr lang="ro-RO" dirty="0">
                <a:latin typeface="Times New Roman" panose="02020603050405020304" pitchFamily="18" charset="0"/>
                <a:cs typeface="Times New Roman" panose="02020603050405020304" pitchFamily="18" charset="0"/>
              </a:rPr>
              <a:t>), topografic, geomorfologic, climatologic, etc. </a:t>
            </a:r>
          </a:p>
          <a:p>
            <a:pPr algn="just"/>
            <a:r>
              <a:rPr lang="ro-RO" dirty="0">
                <a:latin typeface="Times New Roman" panose="02020603050405020304" pitchFamily="18" charset="0"/>
                <a:cs typeface="Times New Roman" panose="02020603050405020304" pitchFamily="18" charset="0"/>
              </a:rPr>
              <a:t>Pe pășunea aleasă în cadrul experiențelor din cadrul proiectului  determinarea compoziției floristice s-a făcut prin metoda geobotanică într-o suprafață de probă pătrată, numărul suprafețelor de probă fiind de 5 în cazul analizei noastre. După delimitarea suprafețelor de probă s-a trecut la identificarea speciilor de plante întâlnite în cadrul fiecărei suprafețe de probă cu ajutorul </a:t>
            </a:r>
            <a:r>
              <a:rPr lang="ro-RO" i="1" dirty="0">
                <a:latin typeface="Times New Roman" panose="02020603050405020304" pitchFamily="18" charset="0"/>
                <a:cs typeface="Times New Roman" panose="02020603050405020304" pitchFamily="18" charset="0"/>
              </a:rPr>
              <a:t>ramei metrice</a:t>
            </a:r>
            <a:r>
              <a:rPr lang="ro-RO" dirty="0">
                <a:latin typeface="Times New Roman" panose="02020603050405020304" pitchFamily="18" charset="0"/>
                <a:cs typeface="Times New Roman" panose="02020603050405020304" pitchFamily="18" charset="0"/>
              </a:rPr>
              <a:t>,  fiind apoi înregistrate în fișa geobotanică pe grupe după criteriul </a:t>
            </a:r>
            <a:r>
              <a:rPr lang="ro-RO" dirty="0" err="1">
                <a:latin typeface="Times New Roman" panose="02020603050405020304" pitchFamily="18" charset="0"/>
                <a:cs typeface="Times New Roman" panose="02020603050405020304" pitchFamily="18" charset="0"/>
              </a:rPr>
              <a:t>botanico</a:t>
            </a:r>
            <a:r>
              <a:rPr lang="ro-RO" dirty="0">
                <a:latin typeface="Times New Roman" panose="02020603050405020304" pitchFamily="18" charset="0"/>
                <a:cs typeface="Times New Roman" panose="02020603050405020304" pitchFamily="18" charset="0"/>
              </a:rPr>
              <a:t>-economic, respectiv graminee, leguminoase și alte familii botanice. În dreptul fiecărei specii s-au trecut principalele caracteristici și anume abundența,  dominanța, frecvența și </a:t>
            </a:r>
            <a:r>
              <a:rPr lang="ro-RO" dirty="0" err="1">
                <a:latin typeface="Times New Roman" panose="02020603050405020304" pitchFamily="18" charset="0"/>
                <a:cs typeface="Times New Roman" panose="02020603050405020304" pitchFamily="18" charset="0"/>
              </a:rPr>
              <a:t>fenofaza</a:t>
            </a:r>
            <a:r>
              <a:rPr lang="ro-RO"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Prin echivalarea scării de apreciere </a:t>
            </a:r>
            <a:r>
              <a:rPr lang="ro-RO" dirty="0" err="1">
                <a:latin typeface="Times New Roman" panose="02020603050405020304" pitchFamily="18" charset="0"/>
                <a:cs typeface="Times New Roman" panose="02020603050405020304" pitchFamily="18" charset="0"/>
              </a:rPr>
              <a:t>fitosociologice</a:t>
            </a:r>
            <a:r>
              <a:rPr lang="ro-RO" dirty="0">
                <a:latin typeface="Times New Roman" panose="02020603050405020304" pitchFamily="18" charset="0"/>
                <a:cs typeface="Times New Roman" panose="02020603050405020304" pitchFamily="18" charset="0"/>
              </a:rPr>
              <a:t> în procente de participare, datele deja adunate au fost folosite în continuare pentru aprecierea </a:t>
            </a:r>
            <a:r>
              <a:rPr lang="ro-RO" i="1" dirty="0">
                <a:latin typeface="Times New Roman" panose="02020603050405020304" pitchFamily="18" charset="0"/>
                <a:cs typeface="Times New Roman" panose="02020603050405020304" pitchFamily="18" charset="0"/>
              </a:rPr>
              <a:t>valorii pastorale</a:t>
            </a:r>
            <a:r>
              <a:rPr lang="ro-RO" dirty="0">
                <a:latin typeface="Times New Roman" panose="02020603050405020304" pitchFamily="18" charset="0"/>
                <a:cs typeface="Times New Roman" panose="02020603050405020304" pitchFamily="18" charset="0"/>
              </a:rPr>
              <a:t> a pajiștii respective, aceasta fiind un indice sintetic de caracterizare a calității unei pajiști, determinată prin metode floristice de apreciere. </a:t>
            </a:r>
          </a:p>
          <a:p>
            <a:pPr algn="just"/>
            <a:r>
              <a:rPr lang="ro-RO" dirty="0">
                <a:latin typeface="Times New Roman" panose="02020603050405020304" pitchFamily="18" charset="0"/>
                <a:cs typeface="Times New Roman" panose="02020603050405020304" pitchFamily="18" charset="0"/>
              </a:rPr>
              <a:t>După determinarea indicatorului de valoare pastorală, prin </a:t>
            </a:r>
            <a:r>
              <a:rPr lang="ro-RO" dirty="0" err="1">
                <a:latin typeface="Times New Roman" panose="02020603050405020304" pitchFamily="18" charset="0"/>
                <a:cs typeface="Times New Roman" panose="02020603050405020304" pitchFamily="18" charset="0"/>
              </a:rPr>
              <a:t>împărţirea</a:t>
            </a:r>
            <a:r>
              <a:rPr lang="ro-RO" dirty="0">
                <a:latin typeface="Times New Roman" panose="02020603050405020304" pitchFamily="18" charset="0"/>
                <a:cs typeface="Times New Roman" panose="02020603050405020304" pitchFamily="18" charset="0"/>
              </a:rPr>
              <a:t> la 5 a punctajului </a:t>
            </a:r>
            <a:r>
              <a:rPr lang="ro-RO" dirty="0" err="1">
                <a:latin typeface="Times New Roman" panose="02020603050405020304" pitchFamily="18" charset="0"/>
                <a:cs typeface="Times New Roman" panose="02020603050405020304" pitchFamily="18" charset="0"/>
              </a:rPr>
              <a:t>obţinut</a:t>
            </a:r>
            <a:r>
              <a:rPr lang="ro-RO" dirty="0">
                <a:latin typeface="Times New Roman" panose="02020603050405020304" pitchFamily="18" charset="0"/>
                <a:cs typeface="Times New Roman" panose="02020603050405020304" pitchFamily="18" charset="0"/>
              </a:rPr>
              <a:t> din </a:t>
            </a:r>
            <a:r>
              <a:rPr lang="ro-RO" dirty="0" err="1">
                <a:latin typeface="Times New Roman" panose="02020603050405020304" pitchFamily="18" charset="0"/>
                <a:cs typeface="Times New Roman" panose="02020603050405020304" pitchFamily="18" charset="0"/>
              </a:rPr>
              <a:t>înmulţirea</a:t>
            </a:r>
            <a:r>
              <a:rPr lang="ro-RO" dirty="0">
                <a:latin typeface="Times New Roman" panose="02020603050405020304" pitchFamily="18" charset="0"/>
                <a:cs typeface="Times New Roman" panose="02020603050405020304" pitchFamily="18" charset="0"/>
              </a:rPr>
              <a:t> PC x IC, acesta se apreciază astfel: </a:t>
            </a:r>
            <a:r>
              <a:rPr lang="en-US" dirty="0">
                <a:latin typeface="Times New Roman" panose="02020603050405020304" pitchFamily="18" charset="0"/>
                <a:cs typeface="Times New Roman" panose="02020603050405020304" pitchFamily="18" charset="0"/>
              </a:rPr>
              <a:t>0-5 </a:t>
            </a:r>
            <a:r>
              <a:rPr lang="en-US" dirty="0" err="1">
                <a:latin typeface="Times New Roman" panose="02020603050405020304" pitchFamily="18" charset="0"/>
                <a:cs typeface="Times New Roman" panose="02020603050405020304" pitchFamily="18" charset="0"/>
              </a:rPr>
              <a:t>pajişte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degradată</a:t>
            </a:r>
            <a:r>
              <a:rPr lang="en-US" dirty="0">
                <a:latin typeface="Times New Roman" panose="02020603050405020304" pitchFamily="18" charset="0"/>
                <a:cs typeface="Times New Roman" panose="02020603050405020304" pitchFamily="18" charset="0"/>
              </a:rPr>
              <a:t>; 5-15 </a:t>
            </a:r>
            <a:r>
              <a:rPr lang="en-US" dirty="0" err="1">
                <a:latin typeface="Times New Roman" panose="02020603050405020304" pitchFamily="18" charset="0"/>
                <a:cs typeface="Times New Roman" panose="02020603050405020304" pitchFamily="18" charset="0"/>
              </a:rPr>
              <a:t>foarte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slabă</a:t>
            </a:r>
            <a:r>
              <a:rPr lang="en-US" dirty="0">
                <a:latin typeface="Times New Roman" panose="02020603050405020304" pitchFamily="18" charset="0"/>
                <a:cs typeface="Times New Roman" panose="02020603050405020304" pitchFamily="18" charset="0"/>
              </a:rPr>
              <a:t>; 15-25 </a:t>
            </a:r>
            <a:r>
              <a:rPr lang="en-US" dirty="0" err="1">
                <a:latin typeface="Times New Roman" panose="02020603050405020304" pitchFamily="18" charset="0"/>
                <a:cs typeface="Times New Roman" panose="02020603050405020304" pitchFamily="18" charset="0"/>
              </a:rPr>
              <a:t>slabă</a:t>
            </a:r>
            <a:r>
              <a:rPr lang="en-US" dirty="0">
                <a:latin typeface="Times New Roman" panose="02020603050405020304" pitchFamily="18" charset="0"/>
                <a:cs typeface="Times New Roman" panose="02020603050405020304" pitchFamily="18" charset="0"/>
              </a:rPr>
              <a:t>; 25-50 </a:t>
            </a:r>
            <a:r>
              <a:rPr lang="en-US" dirty="0" err="1">
                <a:latin typeface="Times New Roman" panose="02020603050405020304" pitchFamily="18" charset="0"/>
                <a:cs typeface="Times New Roman" panose="02020603050405020304" pitchFamily="18" charset="0"/>
              </a:rPr>
              <a:t>mijlocie</a:t>
            </a:r>
            <a:r>
              <a:rPr lang="en-US" dirty="0">
                <a:latin typeface="Times New Roman" panose="02020603050405020304" pitchFamily="18" charset="0"/>
                <a:cs typeface="Times New Roman" panose="02020603050405020304" pitchFamily="18" charset="0"/>
              </a:rPr>
              <a:t>; 50-75 </a:t>
            </a:r>
            <a:r>
              <a:rPr lang="en-US" dirty="0" err="1">
                <a:latin typeface="Times New Roman" panose="02020603050405020304" pitchFamily="18" charset="0"/>
                <a:cs typeface="Times New Roman" panose="02020603050405020304" pitchFamily="18" charset="0"/>
              </a:rPr>
              <a:t>bună</a:t>
            </a:r>
            <a:r>
              <a:rPr lang="en-US" dirty="0">
                <a:latin typeface="Times New Roman" panose="02020603050405020304" pitchFamily="18" charset="0"/>
                <a:cs typeface="Times New Roman" panose="02020603050405020304" pitchFamily="18" charset="0"/>
              </a:rPr>
              <a:t>; 75-100 </a:t>
            </a:r>
            <a:r>
              <a:rPr lang="en-US" dirty="0" err="1">
                <a:latin typeface="Times New Roman" panose="02020603050405020304" pitchFamily="18" charset="0"/>
                <a:cs typeface="Times New Roman" panose="02020603050405020304" pitchFamily="18" charset="0"/>
              </a:rPr>
              <a:t>foarte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bună</a:t>
            </a:r>
            <a:r>
              <a:rPr lang="en-US" dirty="0">
                <a:latin typeface="Times New Roman" panose="02020603050405020304" pitchFamily="18" charset="0"/>
                <a:cs typeface="Times New Roman" panose="02020603050405020304" pitchFamily="18" charset="0"/>
              </a:rPr>
              <a:t>. </a:t>
            </a:r>
            <a:endParaRPr lang="ro-RO" dirty="0">
              <a:latin typeface="Times New Roman" panose="02020603050405020304" pitchFamily="18" charset="0"/>
              <a:cs typeface="Times New Roman" panose="02020603050405020304" pitchFamily="18" charset="0"/>
            </a:endParaRPr>
          </a:p>
          <a:p>
            <a:pPr algn="just"/>
            <a:r>
              <a:rPr lang="en-US" dirty="0" err="1">
                <a:latin typeface="Times New Roman" panose="02020603050405020304" pitchFamily="18" charset="0"/>
                <a:cs typeface="Times New Roman" panose="02020603050405020304" pitchFamily="18" charset="0"/>
              </a:rPr>
              <a:t>În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cazul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pajiștii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permanente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alese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pentru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derularea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experiențelor</a:t>
            </a:r>
            <a:r>
              <a:rPr lang="en-US" dirty="0">
                <a:latin typeface="Times New Roman" panose="02020603050405020304" pitchFamily="18" charset="0"/>
                <a:cs typeface="Times New Roman" panose="02020603050405020304" pitchFamily="18" charset="0"/>
              </a:rPr>
              <a:t> din </a:t>
            </a:r>
            <a:r>
              <a:rPr lang="en-US" dirty="0" err="1">
                <a:latin typeface="Times New Roman" panose="02020603050405020304" pitchFamily="18" charset="0"/>
                <a:cs typeface="Times New Roman" panose="02020603050405020304" pitchFamily="18" charset="0"/>
              </a:rPr>
              <a:t>cadrul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proiectului</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cercetare</a:t>
            </a:r>
            <a:r>
              <a:rPr lang="en-US"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indicatorul</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valoare</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pastorală</a:t>
            </a:r>
            <a:r>
              <a:rPr lang="en-US" b="1" i="1" dirty="0">
                <a:latin typeface="Times New Roman" panose="02020603050405020304" pitchFamily="18" charset="0"/>
                <a:cs typeface="Times New Roman" panose="02020603050405020304" pitchFamily="18" charset="0"/>
              </a:rPr>
              <a:t> (VP</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avut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valoarea</a:t>
            </a:r>
            <a:r>
              <a:rPr lang="en-US" dirty="0">
                <a:latin typeface="Times New Roman" panose="02020603050405020304" pitchFamily="18" charset="0"/>
                <a:cs typeface="Times New Roman" panose="02020603050405020304" pitchFamily="18" charset="0"/>
              </a:rPr>
              <a:t> de </a:t>
            </a:r>
            <a:r>
              <a:rPr lang="en-US" b="1" dirty="0">
                <a:latin typeface="Times New Roman" panose="02020603050405020304" pitchFamily="18" charset="0"/>
                <a:cs typeface="Times New Roman" panose="02020603050405020304" pitchFamily="18" charset="0"/>
              </a:rPr>
              <a:t>23,90</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pajiștea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fiind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încadrată</a:t>
            </a:r>
            <a:r>
              <a:rPr lang="en-US" dirty="0">
                <a:latin typeface="Times New Roman" panose="02020603050405020304" pitchFamily="18" charset="0"/>
                <a:cs typeface="Times New Roman" panose="02020603050405020304" pitchFamily="18" charset="0"/>
              </a:rPr>
              <a:t> la </a:t>
            </a:r>
            <a:r>
              <a:rPr lang="en-US" b="1" i="1" dirty="0" err="1">
                <a:latin typeface="Times New Roman" panose="02020603050405020304" pitchFamily="18" charset="0"/>
                <a:cs typeface="Times New Roman" panose="02020603050405020304" pitchFamily="18" charset="0"/>
              </a:rPr>
              <a:t>categoria</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slabă</a:t>
            </a:r>
            <a:r>
              <a:rPr lang="en-US" b="1"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valori</a:t>
            </a:r>
            <a:r>
              <a:rPr lang="en-US" dirty="0">
                <a:latin typeface="Times New Roman" panose="02020603050405020304" pitchFamily="18" charset="0"/>
                <a:cs typeface="Times New Roman" panose="02020603050405020304" pitchFamily="18" charset="0"/>
              </a:rPr>
              <a:t> VP </a:t>
            </a:r>
            <a:r>
              <a:rPr lang="en-US" dirty="0" err="1">
                <a:latin typeface="Times New Roman" panose="02020603050405020304" pitchFamily="18" charset="0"/>
                <a:cs typeface="Times New Roman" panose="02020603050405020304" pitchFamily="18" charset="0"/>
              </a:rPr>
              <a:t>categoria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slabă</a:t>
            </a:r>
            <a:r>
              <a:rPr lang="en-US" dirty="0">
                <a:latin typeface="Times New Roman" panose="02020603050405020304" pitchFamily="18" charset="0"/>
                <a:cs typeface="Times New Roman" panose="02020603050405020304" pitchFamily="18" charset="0"/>
              </a:rPr>
              <a:t>: 15-25)</a:t>
            </a:r>
            <a:r>
              <a:rPr lang="ro-RO" dirty="0">
                <a:latin typeface="Times New Roman" panose="02020603050405020304" pitchFamily="18" charset="0"/>
                <a:cs typeface="Times New Roman" panose="02020603050405020304" pitchFamily="18" charset="0"/>
              </a:rPr>
              <a:t>.</a:t>
            </a:r>
            <a:endParaRPr lang="en-US" dirty="0"/>
          </a:p>
        </p:txBody>
      </p:sp>
    </p:spTree>
    <p:extLst>
      <p:ext uri="{BB962C8B-B14F-4D97-AF65-F5344CB8AC3E}">
        <p14:creationId xmlns:p14="http://schemas.microsoft.com/office/powerpoint/2010/main" val="1601607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03648" y="260648"/>
            <a:ext cx="6192688" cy="6336704"/>
          </a:xfrm>
          <a:prstGeom prst="rect">
            <a:avLst/>
          </a:prstGeom>
        </p:spPr>
      </p:pic>
    </p:spTree>
    <p:extLst>
      <p:ext uri="{BB962C8B-B14F-4D97-AF65-F5344CB8AC3E}">
        <p14:creationId xmlns:p14="http://schemas.microsoft.com/office/powerpoint/2010/main" val="4019166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5536" y="548680"/>
            <a:ext cx="8352928" cy="5688632"/>
          </a:xfrm>
          <a:prstGeom prst="rect">
            <a:avLst/>
          </a:prstGeom>
        </p:spPr>
      </p:pic>
    </p:spTree>
    <p:extLst>
      <p:ext uri="{BB962C8B-B14F-4D97-AF65-F5344CB8AC3E}">
        <p14:creationId xmlns:p14="http://schemas.microsoft.com/office/powerpoint/2010/main" val="916394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88640"/>
            <a:ext cx="8568952" cy="1200329"/>
          </a:xfrm>
          <a:prstGeom prst="rect">
            <a:avLst/>
          </a:prstGeom>
        </p:spPr>
        <p:txBody>
          <a:bodyPr wrap="square">
            <a:spAutoFit/>
          </a:bodyPr>
          <a:lstStyle/>
          <a:p>
            <a:pPr indent="457200" algn="just">
              <a:spcAft>
                <a:spcPts val="0"/>
              </a:spcAft>
            </a:pP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Rezultatele obținute după metoda </a:t>
            </a:r>
            <a:r>
              <a:rPr lang="ro-RO" dirty="0">
                <a:latin typeface="Times New Roman" panose="02020603050405020304" pitchFamily="18" charset="0"/>
                <a:cs typeface="Times New Roman" panose="02020603050405020304" pitchFamily="18" charset="0"/>
              </a:rPr>
              <a:t>propusă recent de </a:t>
            </a:r>
            <a:r>
              <a:rPr lang="ro-RO" dirty="0" err="1">
                <a:latin typeface="Times New Roman" panose="02020603050405020304" pitchFamily="18" charset="0"/>
                <a:cs typeface="Times New Roman" panose="02020603050405020304" pitchFamily="18" charset="0"/>
              </a:rPr>
              <a:t>Marușca</a:t>
            </a:r>
            <a:r>
              <a:rPr lang="ro-RO" dirty="0">
                <a:latin typeface="Times New Roman" panose="02020603050405020304" pitchFamily="18" charset="0"/>
                <a:cs typeface="Times New Roman" panose="02020603050405020304" pitchFamily="18" charset="0"/>
              </a:rPr>
              <a:t> (2019), de calcul a valorii pe baza indicilor de valoare furajeră (F) cu valori de la 1 la 9, </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sunt prezentate în Tabelul 4. Se constată astfel că după această metodă pajiștea are o </a:t>
            </a:r>
            <a:r>
              <a:rPr lang="ro-RO"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valoare pastorală mediocră </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(VP = 38,16).</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503548" y="1406977"/>
            <a:ext cx="8208911" cy="5118367"/>
          </a:xfrm>
          <a:prstGeom prst="rect">
            <a:avLst/>
          </a:prstGeom>
        </p:spPr>
      </p:pic>
    </p:spTree>
    <p:extLst>
      <p:ext uri="{BB962C8B-B14F-4D97-AF65-F5344CB8AC3E}">
        <p14:creationId xmlns:p14="http://schemas.microsoft.com/office/powerpoint/2010/main" val="3609522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88640"/>
            <a:ext cx="8568952" cy="2585323"/>
          </a:xfrm>
          <a:prstGeom prst="rect">
            <a:avLst/>
          </a:prstGeom>
          <a:noFill/>
        </p:spPr>
        <p:txBody>
          <a:bodyPr wrap="square" rtlCol="0">
            <a:spAutoFit/>
          </a:bodyPr>
          <a:lstStyle/>
          <a:p>
            <a:pPr algn="just"/>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3.3. Delimitarea și împrejmuirea câmpurilor experimentale și aplicarea fertilizanților la variantele experimentale în sezonul de toamnă </a:t>
            </a:r>
          </a:p>
          <a:p>
            <a:pPr algn="just"/>
            <a:r>
              <a:rPr lang="ro-RO" sz="1600" b="1" dirty="0">
                <a:latin typeface="Times New Roman" panose="02020603050405020304" pitchFamily="18" charset="0"/>
                <a:ea typeface="Calibri" panose="020F0502020204030204" pitchFamily="34" charset="0"/>
                <a:cs typeface="Times New Roman" panose="02020603050405020304" pitchFamily="18" charset="0"/>
              </a:rPr>
              <a:t>Delimitarea și împrejmuirea câmpurilor experimentale</a:t>
            </a:r>
            <a:endParaRPr lang="en-US" sz="1600" b="1"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În vederea realizării obiectivelor și activităților propuse în cadrul proiectului au fost înființate 4 loturi de pășune în suprafață de 1,4 ha fiecare, care sunt diferențiate în funcție de tipul de fertilizare. Cele patru loturi au fost mai întâi măsurate prin instrumentar adecvat sub raportul suprafeței, pentru a fi dimensionate cât mai exact conform suprafeței stabilite pentru fiecare parcelă, iar concomitent cu măsurarea a fost efectuată delimitarea prin pichetare și împrejmuirea acestora (Figura 3).</a:t>
            </a:r>
            <a:endParaRPr lang="en-US"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899592" y="2773963"/>
            <a:ext cx="7272808" cy="3919009"/>
          </a:xfrm>
          <a:prstGeom prst="rect">
            <a:avLst/>
          </a:prstGeom>
        </p:spPr>
      </p:pic>
    </p:spTree>
    <p:extLst>
      <p:ext uri="{BB962C8B-B14F-4D97-AF65-F5344CB8AC3E}">
        <p14:creationId xmlns:p14="http://schemas.microsoft.com/office/powerpoint/2010/main" val="1690250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27584" y="836712"/>
            <a:ext cx="7560840" cy="5256583"/>
          </a:xfrm>
          <a:prstGeom prst="rect">
            <a:avLst/>
          </a:prstGeom>
        </p:spPr>
      </p:pic>
    </p:spTree>
    <p:extLst>
      <p:ext uri="{BB962C8B-B14F-4D97-AF65-F5344CB8AC3E}">
        <p14:creationId xmlns:p14="http://schemas.microsoft.com/office/powerpoint/2010/main" val="4230725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260648"/>
            <a:ext cx="8568952" cy="6463308"/>
          </a:xfrm>
          <a:prstGeom prst="rect">
            <a:avLst/>
          </a:prstGeom>
          <a:noFill/>
        </p:spPr>
        <p:txBody>
          <a:bodyPr wrap="square" rtlCol="0">
            <a:spAutoFit/>
          </a:bodyPr>
          <a:lstStyle/>
          <a:p>
            <a:r>
              <a:rPr lang="ro-RO" b="1" dirty="0">
                <a:latin typeface="Times New Roman" panose="02020603050405020304" pitchFamily="18" charset="0"/>
                <a:cs typeface="Times New Roman" panose="02020603050405020304" pitchFamily="18" charset="0"/>
              </a:rPr>
              <a:t>Aplicarea fertilizanților la variantele experimentale în sezonul de toamnă</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Gunoiul de grajd sau bălegarul este un </a:t>
            </a:r>
            <a:r>
              <a:rPr lang="ro-RO" dirty="0" err="1">
                <a:latin typeface="Times New Roman" panose="02020603050405020304" pitchFamily="18" charset="0"/>
                <a:cs typeface="Times New Roman" panose="02020603050405020304" pitchFamily="18" charset="0"/>
              </a:rPr>
              <a:t>îngrăşământ</a:t>
            </a:r>
            <a:r>
              <a:rPr lang="ro-RO" dirty="0">
                <a:latin typeface="Times New Roman" panose="02020603050405020304" pitchFamily="18" charset="0"/>
                <a:cs typeface="Times New Roman" panose="02020603050405020304" pitchFamily="18" charset="0"/>
              </a:rPr>
              <a:t> organic complet, </a:t>
            </a:r>
            <a:r>
              <a:rPr lang="ro-RO" dirty="0" err="1">
                <a:latin typeface="Times New Roman" panose="02020603050405020304" pitchFamily="18" charset="0"/>
                <a:cs typeface="Times New Roman" panose="02020603050405020304" pitchFamily="18" charset="0"/>
              </a:rPr>
              <a:t>conţinând</a:t>
            </a:r>
            <a:r>
              <a:rPr lang="ro-RO" dirty="0">
                <a:latin typeface="Times New Roman" panose="02020603050405020304" pitchFamily="18" charset="0"/>
                <a:cs typeface="Times New Roman" panose="02020603050405020304" pitchFamily="18" charset="0"/>
              </a:rPr>
              <a:t> toate elementele nutritive necesare plantei. Bălegarul este format din balega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urina animalelor precum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aşternutul</a:t>
            </a:r>
            <a:r>
              <a:rPr lang="ro-RO" dirty="0">
                <a:latin typeface="Times New Roman" panose="02020603050405020304" pitchFamily="18" charset="0"/>
                <a:cs typeface="Times New Roman" panose="02020603050405020304" pitchFamily="18" charset="0"/>
              </a:rPr>
              <a:t> lor după ce acestea au fermentat în platforma de bălegar. Bălegarul aduce în sol toate </a:t>
            </a:r>
            <a:r>
              <a:rPr lang="ro-RO" dirty="0" err="1">
                <a:latin typeface="Times New Roman" panose="02020603050405020304" pitchFamily="18" charset="0"/>
                <a:cs typeface="Times New Roman" panose="02020603050405020304" pitchFamily="18" charset="0"/>
              </a:rPr>
              <a:t>substanţele</a:t>
            </a:r>
            <a:r>
              <a:rPr lang="ro-RO" dirty="0">
                <a:latin typeface="Times New Roman" panose="02020603050405020304" pitchFamily="18" charset="0"/>
                <a:cs typeface="Times New Roman" panose="02020603050405020304" pitchFamily="18" charset="0"/>
              </a:rPr>
              <a:t> hrănitoare de care plantele au nevoie, fiindcă el provine tocmai din descompunerea resturilor de plante. Bălegarul poate fi </a:t>
            </a:r>
            <a:r>
              <a:rPr lang="ro-RO" dirty="0" err="1">
                <a:latin typeface="Times New Roman" panose="02020603050405020304" pitchFamily="18" charset="0"/>
                <a:cs typeface="Times New Roman" panose="02020603050405020304" pitchFamily="18" charset="0"/>
              </a:rPr>
              <a:t>întrebuinţat</a:t>
            </a:r>
            <a:r>
              <a:rPr lang="ro-RO" dirty="0">
                <a:latin typeface="Times New Roman" panose="02020603050405020304" pitchFamily="18" charset="0"/>
                <a:cs typeface="Times New Roman" panose="02020603050405020304" pitchFamily="18" charset="0"/>
              </a:rPr>
              <a:t> pe toate tipurile de sol, atât pe cele din regiunile umede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reci, cât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pe cele din regiunile calde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secetoase, pe nisipuri, sărături etc.</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În sezonul de toamnă din anul 2023 a fost administrat gunoi de grajd fermentat (minimum 4-6 luni), în cadrul variantelor de parcele experimentale</a:t>
            </a:r>
            <a:r>
              <a:rPr lang="en-US" dirty="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în cantități</a:t>
            </a:r>
            <a:r>
              <a:rPr lang="en-US" dirty="0">
                <a:latin typeface="Times New Roman" panose="02020603050405020304" pitchFamily="18" charset="0"/>
                <a:cs typeface="Times New Roman" panose="02020603050405020304" pitchFamily="18" charset="0"/>
              </a:rPr>
              <a:t> calculate </a:t>
            </a:r>
            <a:r>
              <a:rPr lang="ro-RO" dirty="0">
                <a:latin typeface="Times New Roman" panose="02020603050405020304" pitchFamily="18" charset="0"/>
                <a:cs typeface="Times New Roman" panose="02020603050405020304" pitchFamily="18" charset="0"/>
              </a:rPr>
              <a:t>conform protocolului de fertilizare stabilit în cadrul proiectului. În plus, loturile 3 și 4 au beneficiat și de o fertilizare cu fosfat simplu  P</a:t>
            </a:r>
            <a:r>
              <a:rPr lang="ro-RO" baseline="-25000" dirty="0">
                <a:latin typeface="Times New Roman" panose="02020603050405020304" pitchFamily="18" charset="0"/>
                <a:cs typeface="Times New Roman" panose="02020603050405020304" pitchFamily="18" charset="0"/>
              </a:rPr>
              <a:t>2</a:t>
            </a:r>
            <a:r>
              <a:rPr lang="ro-RO" dirty="0">
                <a:latin typeface="Times New Roman" panose="02020603050405020304" pitchFamily="18" charset="0"/>
                <a:cs typeface="Times New Roman" panose="02020603050405020304" pitchFamily="18" charset="0"/>
              </a:rPr>
              <a:t>O</a:t>
            </a:r>
            <a:r>
              <a:rPr lang="ro-RO" baseline="-25000" dirty="0">
                <a:latin typeface="Times New Roman" panose="02020603050405020304" pitchFamily="18" charset="0"/>
                <a:cs typeface="Times New Roman" panose="02020603050405020304" pitchFamily="18" charset="0"/>
              </a:rPr>
              <a:t>5</a:t>
            </a:r>
            <a:r>
              <a:rPr lang="ro-RO" dirty="0">
                <a:latin typeface="Times New Roman" panose="02020603050405020304" pitchFamily="18" charset="0"/>
                <a:cs typeface="Times New Roman" panose="02020603050405020304" pitchFamily="18" charset="0"/>
              </a:rPr>
              <a:t> în cantitate de 30 kg la hectar, știut fiind faptul că gunoiul de grajd este sărac în fosfor.</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Cantitățile de îngrășăminte administrate pe loturile experimentale, în sezonul de toamnă, au fost următoarele:</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 pe suprafața lotului experimental 2 au fost administrate 10,5 tone de gunoi de grajd fermentat; </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 pe suprafața lotului experimental 3 – au fost administrate 35,0 tone de gunoi de grajd fermentat; </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 pe suprafața lotului experimental 4 – au fost administrate 21,0 tone de gunoi de grajd fermentat; </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Pe </a:t>
            </a:r>
            <a:r>
              <a:rPr lang="ro-RO" dirty="0" err="1">
                <a:latin typeface="Times New Roman" panose="02020603050405020304" pitchFamily="18" charset="0"/>
                <a:cs typeface="Times New Roman" panose="02020603050405020304" pitchFamily="18" charset="0"/>
              </a:rPr>
              <a:t>suparafețele</a:t>
            </a:r>
            <a:r>
              <a:rPr lang="ro-RO" dirty="0">
                <a:latin typeface="Times New Roman" panose="02020603050405020304" pitchFamily="18" charset="0"/>
                <a:cs typeface="Times New Roman" panose="02020603050405020304" pitchFamily="18" charset="0"/>
              </a:rPr>
              <a:t> loturilor 3 și 4 a fost administrată și o cantitate de fosfat simplu și anume de 42 kg P</a:t>
            </a:r>
            <a:r>
              <a:rPr lang="ro-RO" baseline="-25000" dirty="0">
                <a:latin typeface="Times New Roman" panose="02020603050405020304" pitchFamily="18" charset="0"/>
                <a:cs typeface="Times New Roman" panose="02020603050405020304" pitchFamily="18" charset="0"/>
              </a:rPr>
              <a:t>2</a:t>
            </a:r>
            <a:r>
              <a:rPr lang="ro-RO" dirty="0">
                <a:latin typeface="Times New Roman" panose="02020603050405020304" pitchFamily="18" charset="0"/>
                <a:cs typeface="Times New Roman" panose="02020603050405020304" pitchFamily="18" charset="0"/>
              </a:rPr>
              <a:t>O</a:t>
            </a:r>
            <a:r>
              <a:rPr lang="ro-RO" baseline="-25000" dirty="0">
                <a:latin typeface="Times New Roman" panose="02020603050405020304" pitchFamily="18" charset="0"/>
                <a:cs typeface="Times New Roman" panose="02020603050405020304" pitchFamily="18" charset="0"/>
              </a:rPr>
              <a:t>5</a:t>
            </a:r>
            <a:r>
              <a:rPr lang="ro-RO" dirty="0">
                <a:latin typeface="Times New Roman" panose="02020603050405020304" pitchFamily="18" charset="0"/>
                <a:cs typeface="Times New Roman" panose="02020603050405020304" pitchFamily="18" charset="0"/>
              </a:rPr>
              <a:t>/parcelă, pentru completarea fosforului din sol.</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4175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9552" y="476672"/>
            <a:ext cx="8064896" cy="5760640"/>
          </a:xfrm>
          <a:prstGeom prst="rect">
            <a:avLst/>
          </a:prstGeom>
        </p:spPr>
      </p:pic>
    </p:spTree>
    <p:extLst>
      <p:ext uri="{BB962C8B-B14F-4D97-AF65-F5344CB8AC3E}">
        <p14:creationId xmlns:p14="http://schemas.microsoft.com/office/powerpoint/2010/main" val="1316871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16632"/>
            <a:ext cx="8496944" cy="2411942"/>
          </a:xfrm>
          <a:prstGeom prst="rect">
            <a:avLst/>
          </a:prstGeom>
        </p:spPr>
        <p:txBody>
          <a:bodyPr wrap="square">
            <a:spAutoFit/>
          </a:bodyPr>
          <a:lstStyle/>
          <a:p>
            <a:pPr algn="just">
              <a:lnSpc>
                <a:spcPct val="115000"/>
              </a:lnSpc>
              <a:spcAft>
                <a:spcPts val="800"/>
              </a:spcAft>
            </a:pP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3.4. Prelevarea și analiza probelor de sol și material vegetal din zona de realizare a proiectului</a:t>
            </a:r>
          </a:p>
          <a:p>
            <a:pPr algn="just">
              <a:spcAft>
                <a:spcPts val="800"/>
              </a:spcAft>
            </a:pPr>
            <a:r>
              <a:rPr lang="ro-RO" sz="1600" dirty="0">
                <a:latin typeface="Times New Roman" panose="02020603050405020304" pitchFamily="18" charset="0"/>
                <a:cs typeface="Times New Roman" panose="02020603050405020304" pitchFamily="18" charset="0"/>
              </a:rPr>
              <a:t>Întrucât toate suprafețele celor 4 loturi se caracterizează în prima etapă prin aceleași caracteristici de vegetație a fost efectuată recoltarea unei singure probe pentru analiza materialului vegetal și 4 probe pentru analiza solului, corespunzător celor 4 parcele.</a:t>
            </a:r>
          </a:p>
          <a:p>
            <a:pPr algn="just"/>
            <a:r>
              <a:rPr lang="ro-RO" sz="1600" b="1" dirty="0">
                <a:latin typeface="Times New Roman" panose="02020603050405020304" pitchFamily="18" charset="0"/>
                <a:cs typeface="Times New Roman" panose="02020603050405020304" pitchFamily="18" charset="0"/>
              </a:rPr>
              <a:t>Studiul agrochimic</a:t>
            </a:r>
            <a:endParaRPr lang="en-US" sz="1600" b="1" dirty="0">
              <a:latin typeface="Times New Roman" panose="02020603050405020304" pitchFamily="18" charset="0"/>
              <a:cs typeface="Times New Roman" panose="02020603050405020304" pitchFamily="18" charset="0"/>
            </a:endParaRPr>
          </a:p>
          <a:p>
            <a:pPr algn="just"/>
            <a:r>
              <a:rPr lang="ro-RO" sz="1600" dirty="0">
                <a:latin typeface="Times New Roman" panose="02020603050405020304" pitchFamily="18" charset="0"/>
                <a:cs typeface="Times New Roman" panose="02020603050405020304" pitchFamily="18" charset="0"/>
              </a:rPr>
              <a:t>Recoltarea probei de sol și analiza acesteia au fost efectuate de specialiștii de la Oficiul de studii pedologice și agrochimice Bacău (OSPA Bacău, 2023). </a:t>
            </a:r>
            <a:endParaRPr lang="en-US" sz="16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2267744" y="2420888"/>
            <a:ext cx="4231895" cy="4320480"/>
          </a:xfrm>
          <a:prstGeom prst="rect">
            <a:avLst/>
          </a:prstGeom>
        </p:spPr>
      </p:pic>
    </p:spTree>
    <p:extLst>
      <p:ext uri="{BB962C8B-B14F-4D97-AF65-F5344CB8AC3E}">
        <p14:creationId xmlns:p14="http://schemas.microsoft.com/office/powerpoint/2010/main" val="3095872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7544" y="260648"/>
            <a:ext cx="8208912" cy="6264695"/>
          </a:xfrm>
          <a:prstGeom prst="rect">
            <a:avLst/>
          </a:prstGeom>
        </p:spPr>
      </p:pic>
    </p:spTree>
    <p:extLst>
      <p:ext uri="{BB962C8B-B14F-4D97-AF65-F5344CB8AC3E}">
        <p14:creationId xmlns:p14="http://schemas.microsoft.com/office/powerpoint/2010/main" val="11774428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1948" y="116632"/>
            <a:ext cx="8280920" cy="4680520"/>
          </a:xfrm>
          <a:prstGeom prst="rect">
            <a:avLst/>
          </a:prstGeom>
        </p:spPr>
      </p:pic>
      <p:sp>
        <p:nvSpPr>
          <p:cNvPr id="3" name="TextBox 2"/>
          <p:cNvSpPr txBox="1"/>
          <p:nvPr/>
        </p:nvSpPr>
        <p:spPr>
          <a:xfrm>
            <a:off x="411948" y="4941168"/>
            <a:ext cx="8496944" cy="1200329"/>
          </a:xfrm>
          <a:prstGeom prst="rect">
            <a:avLst/>
          </a:prstGeom>
          <a:noFill/>
        </p:spPr>
        <p:txBody>
          <a:bodyPr wrap="square" rtlCol="0">
            <a:spAutoFit/>
          </a:bodyPr>
          <a:lstStyle/>
          <a:p>
            <a:pPr algn="just"/>
            <a:r>
              <a:rPr lang="ro-RO" dirty="0">
                <a:latin typeface="Times New Roman" panose="02020603050405020304" pitchFamily="18" charset="0"/>
                <a:cs typeface="Times New Roman" panose="02020603050405020304" pitchFamily="18" charset="0"/>
              </a:rPr>
              <a:t>În urma rezultatelor obținute, recomandarea specialiștilor de la OSPA Bacău pentru suprafețele de sol analizate este de fi ameliorate prin fertilizare cu gunoi de grajd, pentru creșterea rezervei de humus și implicit creșterea productivității acestora, îndepărtarea pietrelor și irigare (OSPA Bacău, 2023). </a:t>
            </a:r>
            <a:endParaRPr lang="en-US" dirty="0"/>
          </a:p>
        </p:txBody>
      </p:sp>
    </p:spTree>
    <p:extLst>
      <p:ext uri="{BB962C8B-B14F-4D97-AF65-F5344CB8AC3E}">
        <p14:creationId xmlns:p14="http://schemas.microsoft.com/office/powerpoint/2010/main" val="18215266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260648"/>
            <a:ext cx="8568952" cy="2308324"/>
          </a:xfrm>
          <a:prstGeom prst="rect">
            <a:avLst/>
          </a:prstGeom>
          <a:noFill/>
        </p:spPr>
        <p:txBody>
          <a:bodyPr wrap="square" rtlCol="0">
            <a:spAutoFit/>
          </a:bodyPr>
          <a:lstStyle/>
          <a:p>
            <a:r>
              <a:rPr lang="ro-RO" b="1" dirty="0">
                <a:latin typeface="Times New Roman" panose="02020603050405020304" pitchFamily="18" charset="0"/>
                <a:cs typeface="Times New Roman" panose="02020603050405020304" pitchFamily="18" charset="0"/>
              </a:rPr>
              <a:t>Compoziția chimică brută a plantelor de pe pășune</a:t>
            </a:r>
            <a:r>
              <a:rPr lang="ro-RO"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Compoziția chimică brută a plantelor a fost efectuată în cadrul Laboratorului de analize </a:t>
            </a:r>
            <a:r>
              <a:rPr lang="ro-RO" dirty="0" err="1">
                <a:latin typeface="Times New Roman" panose="02020603050405020304" pitchFamily="18" charset="0"/>
                <a:cs typeface="Times New Roman" panose="02020603050405020304" pitchFamily="18" charset="0"/>
              </a:rPr>
              <a:t>fizico</a:t>
            </a:r>
            <a:r>
              <a:rPr lang="ro-RO" dirty="0">
                <a:latin typeface="Times New Roman" panose="02020603050405020304" pitchFamily="18" charset="0"/>
                <a:cs typeface="Times New Roman" panose="02020603050405020304" pitchFamily="18" charset="0"/>
              </a:rPr>
              <a:t>-chimice și biochimice din cadrul IBNA Balotești. Laboratorul în care sunt realizate aceste analize este avizat ANSVSA și are o bogată experiență în elaborarea de standarde de analiză a nutrețurilor, de experimentare și adaptare a metodologiilor de analiză biochimică. </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Compoziția chimică brută a constat în determinarea substanței uscate (SU), proteina brută (PB), grăsimea brută (GB), celuloza brută (Cel B) și cenușa brută (</a:t>
            </a:r>
            <a:r>
              <a:rPr lang="ro-RO" dirty="0" err="1">
                <a:latin typeface="Times New Roman" panose="02020603050405020304" pitchFamily="18" charset="0"/>
                <a:cs typeface="Times New Roman" panose="02020603050405020304" pitchFamily="18" charset="0"/>
              </a:rPr>
              <a:t>Cen</a:t>
            </a:r>
            <a:r>
              <a:rPr lang="ro-RO" dirty="0">
                <a:latin typeface="Times New Roman" panose="02020603050405020304" pitchFamily="18" charset="0"/>
                <a:cs typeface="Times New Roman" panose="02020603050405020304" pitchFamily="18" charset="0"/>
              </a:rPr>
              <a:t> B), conform metodelor de analiză și standardelor prezentate în Tabelul 5. </a:t>
            </a:r>
            <a:endParaRPr lang="en-US" dirty="0"/>
          </a:p>
        </p:txBody>
      </p:sp>
      <p:pic>
        <p:nvPicPr>
          <p:cNvPr id="4" name="Picture 3"/>
          <p:cNvPicPr>
            <a:picLocks noChangeAspect="1"/>
          </p:cNvPicPr>
          <p:nvPr/>
        </p:nvPicPr>
        <p:blipFill>
          <a:blip r:embed="rId2"/>
          <a:stretch>
            <a:fillRect/>
          </a:stretch>
        </p:blipFill>
        <p:spPr>
          <a:xfrm>
            <a:off x="899592" y="2636912"/>
            <a:ext cx="7416824" cy="3744416"/>
          </a:xfrm>
          <a:prstGeom prst="rect">
            <a:avLst/>
          </a:prstGeom>
        </p:spPr>
      </p:pic>
    </p:spTree>
    <p:extLst>
      <p:ext uri="{BB962C8B-B14F-4D97-AF65-F5344CB8AC3E}">
        <p14:creationId xmlns:p14="http://schemas.microsoft.com/office/powerpoint/2010/main" val="8160334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88640"/>
            <a:ext cx="8640960" cy="2031325"/>
          </a:xfrm>
          <a:prstGeom prst="rect">
            <a:avLst/>
          </a:prstGeom>
          <a:noFill/>
        </p:spPr>
        <p:txBody>
          <a:bodyPr wrap="square" rtlCol="0">
            <a:spAutoFit/>
          </a:bodyPr>
          <a:lstStyle/>
          <a:p>
            <a:pPr algn="just"/>
            <a:r>
              <a:rPr lang="ro-RO" dirty="0">
                <a:latin typeface="Times New Roman" panose="02020603050405020304" pitchFamily="18" charset="0"/>
                <a:cs typeface="Times New Roman" panose="02020603050405020304" pitchFamily="18" charset="0"/>
              </a:rPr>
              <a:t>Rezultatele obținute în urma analizelor chimice efectuate sunt prezentate în Tabelul 6. Astfel, se poate constata că valoarea substanței uscate (SU) a fost de 84,78%, a proteinei brute (PB) de 9,98%, a grăsimii brute (GB) de 2,41%, a celulozei brute (Cel B) de 27,79%, iar a cenușii brute (</a:t>
            </a:r>
            <a:r>
              <a:rPr lang="ro-RO" dirty="0" err="1">
                <a:latin typeface="Times New Roman" panose="02020603050405020304" pitchFamily="18" charset="0"/>
                <a:cs typeface="Times New Roman" panose="02020603050405020304" pitchFamily="18" charset="0"/>
              </a:rPr>
              <a:t>Cen</a:t>
            </a:r>
            <a:r>
              <a:rPr lang="ro-RO" dirty="0">
                <a:latin typeface="Times New Roman" panose="02020603050405020304" pitchFamily="18" charset="0"/>
                <a:cs typeface="Times New Roman" panose="02020603050405020304" pitchFamily="18" charset="0"/>
              </a:rPr>
              <a:t> B) de 8,74%. Prin calcul am obținut și valorile pentru substanța organică (SO) și anume aceasta a fost de 76,04% (din substanța uscată s-a scăzut cenușa brută), iar substanțele extractive </a:t>
            </a:r>
            <a:r>
              <a:rPr lang="ro-RO" dirty="0" err="1">
                <a:latin typeface="Times New Roman" panose="02020603050405020304" pitchFamily="18" charset="0"/>
                <a:cs typeface="Times New Roman" panose="02020603050405020304" pitchFamily="18" charset="0"/>
              </a:rPr>
              <a:t>neazotate</a:t>
            </a:r>
            <a:r>
              <a:rPr lang="ro-RO" dirty="0">
                <a:latin typeface="Times New Roman" panose="02020603050405020304" pitchFamily="18" charset="0"/>
                <a:cs typeface="Times New Roman" panose="02020603050405020304" pitchFamily="18" charset="0"/>
              </a:rPr>
              <a:t> (SEN) au avut valoarea de 35,86% (din totalul substanței organice s-a scăzut proteina, grăsimea și celuloza). </a:t>
            </a:r>
            <a:endParaRPr lang="en-US" dirty="0"/>
          </a:p>
        </p:txBody>
      </p:sp>
      <p:pic>
        <p:nvPicPr>
          <p:cNvPr id="3" name="Picture 2"/>
          <p:cNvPicPr>
            <a:picLocks noChangeAspect="1"/>
          </p:cNvPicPr>
          <p:nvPr/>
        </p:nvPicPr>
        <p:blipFill>
          <a:blip r:embed="rId2"/>
          <a:stretch>
            <a:fillRect/>
          </a:stretch>
        </p:blipFill>
        <p:spPr>
          <a:xfrm>
            <a:off x="935596" y="2276872"/>
            <a:ext cx="7416824" cy="4176464"/>
          </a:xfrm>
          <a:prstGeom prst="rect">
            <a:avLst/>
          </a:prstGeom>
        </p:spPr>
      </p:pic>
    </p:spTree>
    <p:extLst>
      <p:ext uri="{BB962C8B-B14F-4D97-AF65-F5344CB8AC3E}">
        <p14:creationId xmlns:p14="http://schemas.microsoft.com/office/powerpoint/2010/main" val="15445710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836712"/>
            <a:ext cx="8784976" cy="575542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ro-RO" sz="1600" b="1" dirty="0">
                <a:latin typeface="Times New Roman" panose="02020603050405020304" pitchFamily="18" charset="0"/>
                <a:cs typeface="Times New Roman" panose="02020603050405020304" pitchFamily="18" charset="0"/>
              </a:rPr>
              <a:t>În urma activităților efectuate pentru realizarea obiectivului acestei etape, se pot trage următoarele concluzii: </a:t>
            </a:r>
            <a:endParaRPr lang="en-US" sz="1600" b="1" dirty="0">
              <a:latin typeface="Times New Roman" panose="02020603050405020304" pitchFamily="18" charset="0"/>
              <a:cs typeface="Times New Roman" panose="02020603050405020304" pitchFamily="18" charset="0"/>
            </a:endParaRPr>
          </a:p>
          <a:p>
            <a:pPr algn="just"/>
            <a:r>
              <a:rPr lang="en-US" sz="1600" b="1" dirty="0">
                <a:latin typeface="Times New Roman" panose="02020603050405020304" pitchFamily="18" charset="0"/>
                <a:cs typeface="Times New Roman" panose="02020603050405020304" pitchFamily="18" charset="0"/>
              </a:rPr>
              <a:t>1. A </a:t>
            </a:r>
            <a:r>
              <a:rPr lang="en-US" sz="1600" b="1" dirty="0" err="1">
                <a:latin typeface="Times New Roman" panose="02020603050405020304" pitchFamily="18" charset="0"/>
                <a:cs typeface="Times New Roman" panose="02020603050405020304" pitchFamily="18" charset="0"/>
              </a:rPr>
              <a:t>fost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efectuat</a:t>
            </a:r>
            <a:r>
              <a:rPr lang="en-US" sz="1600" b="1" dirty="0">
                <a:latin typeface="Times New Roman" panose="02020603050405020304" pitchFamily="18" charset="0"/>
                <a:cs typeface="Times New Roman" panose="02020603050405020304" pitchFamily="18" charset="0"/>
              </a:rPr>
              <a:t> un </a:t>
            </a:r>
            <a:r>
              <a:rPr lang="en-US" sz="1600" b="1" dirty="0" err="1">
                <a:latin typeface="Times New Roman" panose="02020603050405020304" pitchFamily="18" charset="0"/>
                <a:cs typeface="Times New Roman" panose="02020603050405020304" pitchFamily="18" charset="0"/>
              </a:rPr>
              <a:t>studiu</a:t>
            </a:r>
            <a:r>
              <a:rPr lang="en-US" sz="1600" b="1" dirty="0">
                <a:latin typeface="Times New Roman" panose="02020603050405020304" pitchFamily="18" charset="0"/>
                <a:cs typeface="Times New Roman" panose="02020603050405020304" pitchFamily="18" charset="0"/>
              </a:rPr>
              <a:t> al </a:t>
            </a:r>
            <a:r>
              <a:rPr lang="en-US" sz="1600" b="1" dirty="0" err="1">
                <a:latin typeface="Times New Roman" panose="02020603050405020304" pitchFamily="18" charset="0"/>
                <a:cs typeface="Times New Roman" panose="02020603050405020304" pitchFamily="18" charset="0"/>
              </a:rPr>
              <a:t>condițiilor</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naturale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staționale</a:t>
            </a:r>
            <a:r>
              <a:rPr lang="en-US" sz="1600" b="1" dirty="0">
                <a:latin typeface="Times New Roman" panose="02020603050405020304" pitchFamily="18" charset="0"/>
                <a:cs typeface="Times New Roman" panose="02020603050405020304" pitchFamily="18" charset="0"/>
              </a:rPr>
              <a:t> din zona </a:t>
            </a:r>
            <a:r>
              <a:rPr lang="en-US" sz="1600" b="1" dirty="0" err="1">
                <a:latin typeface="Times New Roman" panose="02020603050405020304" pitchFamily="18" charset="0"/>
                <a:cs typeface="Times New Roman" panose="02020603050405020304" pitchFamily="18" charset="0"/>
              </a:rPr>
              <a:t>Podișului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Moldovei</a:t>
            </a:r>
            <a:r>
              <a:rPr lang="en-US" sz="1600" b="1" dirty="0">
                <a:latin typeface="Times New Roman" panose="02020603050405020304" pitchFamily="18" charset="0"/>
                <a:cs typeface="Times New Roman" panose="02020603050405020304" pitchFamily="18" charset="0"/>
              </a:rPr>
              <a:t>, care </a:t>
            </a:r>
            <a:r>
              <a:rPr lang="en-US" sz="1600" b="1" dirty="0" err="1">
                <a:latin typeface="Times New Roman" panose="02020603050405020304" pitchFamily="18" charset="0"/>
                <a:cs typeface="Times New Roman" panose="02020603050405020304" pitchFamily="18" charset="0"/>
              </a:rPr>
              <a:t>ocupă</a:t>
            </a:r>
            <a:r>
              <a:rPr lang="en-US" sz="1600" b="1" dirty="0">
                <a:latin typeface="Times New Roman" panose="02020603050405020304" pitchFamily="18" charset="0"/>
                <a:cs typeface="Times New Roman" panose="02020603050405020304" pitchFamily="18" charset="0"/>
              </a:rPr>
              <a:t> o </a:t>
            </a:r>
            <a:r>
              <a:rPr lang="en-US" sz="1600" b="1" dirty="0" err="1">
                <a:latin typeface="Times New Roman" panose="02020603050405020304" pitchFamily="18" charset="0"/>
                <a:cs typeface="Times New Roman" panose="02020603050405020304" pitchFamily="18" charset="0"/>
              </a:rPr>
              <a:t>suprafaţă</a:t>
            </a:r>
            <a:r>
              <a:rPr lang="en-US" sz="1600" b="1" dirty="0">
                <a:latin typeface="Times New Roman" panose="02020603050405020304" pitchFamily="18" charset="0"/>
                <a:cs typeface="Times New Roman" panose="02020603050405020304" pitchFamily="18" charset="0"/>
              </a:rPr>
              <a:t> de </a:t>
            </a:r>
            <a:r>
              <a:rPr lang="en-US" sz="1600" b="1" dirty="0" err="1">
                <a:latin typeface="Times New Roman" panose="02020603050405020304" pitchFamily="18" charset="0"/>
                <a:cs typeface="Times New Roman" panose="02020603050405020304" pitchFamily="18" charset="0"/>
              </a:rPr>
              <a:t>peste</a:t>
            </a:r>
            <a:r>
              <a:rPr lang="en-US" sz="1600" b="1" dirty="0">
                <a:latin typeface="Times New Roman" panose="02020603050405020304" pitchFamily="18" charset="0"/>
                <a:cs typeface="Times New Roman" panose="02020603050405020304" pitchFamily="18" charset="0"/>
              </a:rPr>
              <a:t> 25.000 </a:t>
            </a:r>
            <a:r>
              <a:rPr lang="en-US" sz="1600" b="1" dirty="0" err="1">
                <a:latin typeface="Times New Roman" panose="02020603050405020304" pitchFamily="18" charset="0"/>
                <a:cs typeface="Times New Roman" panose="02020603050405020304" pitchFamily="18" charset="0"/>
              </a:rPr>
              <a:t>kmp</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fiind</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astfel</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cel</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mai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întins</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și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cel</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mai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reprezentativ</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podiș</a:t>
            </a:r>
            <a:r>
              <a:rPr lang="en-US" sz="1600" b="1" dirty="0">
                <a:latin typeface="Times New Roman" panose="02020603050405020304" pitchFamily="18" charset="0"/>
                <a:cs typeface="Times New Roman" panose="02020603050405020304" pitchFamily="18" charset="0"/>
              </a:rPr>
              <a:t> din </a:t>
            </a:r>
            <a:r>
              <a:rPr lang="en-US" sz="1600" b="1" dirty="0" err="1">
                <a:latin typeface="Times New Roman" panose="02020603050405020304" pitchFamily="18" charset="0"/>
                <a:cs typeface="Times New Roman" panose="02020603050405020304" pitchFamily="18" charset="0"/>
              </a:rPr>
              <a:t>țară</a:t>
            </a:r>
            <a:r>
              <a:rPr lang="en-US" sz="1600" b="1" dirty="0">
                <a:latin typeface="Times New Roman" panose="02020603050405020304" pitchFamily="18" charset="0"/>
                <a:cs typeface="Times New Roman" panose="02020603050405020304" pitchFamily="18" charset="0"/>
              </a:rPr>
              <a:t>, cu un relief </a:t>
            </a:r>
            <a:r>
              <a:rPr lang="en-US" sz="1600" b="1" dirty="0" err="1">
                <a:latin typeface="Times New Roman" panose="02020603050405020304" pitchFamily="18" charset="0"/>
                <a:cs typeface="Times New Roman" panose="02020603050405020304" pitchFamily="18" charset="0"/>
              </a:rPr>
              <a:t>ce</a:t>
            </a:r>
            <a:r>
              <a:rPr lang="en-US" sz="1600" b="1" dirty="0">
                <a:latin typeface="Times New Roman" panose="02020603050405020304" pitchFamily="18" charset="0"/>
                <a:cs typeface="Times New Roman" panose="02020603050405020304" pitchFamily="18" charset="0"/>
              </a:rPr>
              <a:t> se </a:t>
            </a:r>
            <a:r>
              <a:rPr lang="en-US" sz="1600" b="1" dirty="0" err="1">
                <a:latin typeface="Times New Roman" panose="02020603050405020304" pitchFamily="18" charset="0"/>
                <a:cs typeface="Times New Roman" panose="02020603050405020304" pitchFamily="18" charset="0"/>
              </a:rPr>
              <a:t>prezintă</a:t>
            </a:r>
            <a:r>
              <a:rPr lang="en-US" sz="1600" b="1" dirty="0">
                <a:latin typeface="Times New Roman" panose="02020603050405020304" pitchFamily="18" charset="0"/>
                <a:cs typeface="Times New Roman" panose="02020603050405020304" pitchFamily="18" charset="0"/>
              </a:rPr>
              <a:t> ca un </a:t>
            </a:r>
            <a:r>
              <a:rPr lang="en-US" sz="1600" b="1" dirty="0" err="1">
                <a:latin typeface="Times New Roman" panose="02020603050405020304" pitchFamily="18" charset="0"/>
                <a:cs typeface="Times New Roman" panose="02020603050405020304" pitchFamily="18" charset="0"/>
              </a:rPr>
              <a:t>ansamblu</a:t>
            </a:r>
            <a:r>
              <a:rPr lang="en-US" sz="1600" b="1" dirty="0">
                <a:latin typeface="Times New Roman" panose="02020603050405020304" pitchFamily="18" charset="0"/>
                <a:cs typeface="Times New Roman" panose="02020603050405020304" pitchFamily="18" charset="0"/>
              </a:rPr>
              <a:t> de </a:t>
            </a:r>
            <a:r>
              <a:rPr lang="en-US" sz="1600" b="1" dirty="0" err="1">
                <a:latin typeface="Times New Roman" panose="02020603050405020304" pitchFamily="18" charset="0"/>
                <a:cs typeface="Times New Roman" panose="02020603050405020304" pitchFamily="18" charset="0"/>
              </a:rPr>
              <a:t>poduri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dealuri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şi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coline</a:t>
            </a:r>
            <a:r>
              <a:rPr lang="en-US" sz="1600" b="1" dirty="0">
                <a:latin typeface="Times New Roman" panose="02020603050405020304" pitchFamily="18" charset="0"/>
                <a:cs typeface="Times New Roman" panose="02020603050405020304" pitchFamily="18" charset="0"/>
              </a:rPr>
              <a:t> ale </a:t>
            </a:r>
            <a:r>
              <a:rPr lang="en-US" sz="1600" b="1" dirty="0" err="1">
                <a:latin typeface="Times New Roman" panose="02020603050405020304" pitchFamily="18" charset="0"/>
                <a:cs typeface="Times New Roman" panose="02020603050405020304" pitchFamily="18" charset="0"/>
              </a:rPr>
              <a:t>căror</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suprafeţe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coboară</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domol</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spre</a:t>
            </a:r>
            <a:r>
              <a:rPr lang="en-US" sz="1600" b="1" dirty="0">
                <a:latin typeface="Times New Roman" panose="02020603050405020304" pitchFamily="18" charset="0"/>
                <a:cs typeface="Times New Roman" panose="02020603050405020304" pitchFamily="18" charset="0"/>
              </a:rPr>
              <a:t> S-SE </a:t>
            </a:r>
            <a:r>
              <a:rPr lang="en-US" sz="1600" b="1" dirty="0" err="1">
                <a:latin typeface="Times New Roman" panose="02020603050405020304" pitchFamily="18" charset="0"/>
                <a:cs typeface="Times New Roman" panose="02020603050405020304" pitchFamily="18" charset="0"/>
              </a:rPr>
              <a:t>și</a:t>
            </a:r>
            <a:r>
              <a:rPr lang="en-US" sz="1600" b="1" dirty="0">
                <a:latin typeface="Times New Roman" panose="02020603050405020304" pitchFamily="18" charset="0"/>
                <a:cs typeface="Times New Roman" panose="02020603050405020304" pitchFamily="18" charset="0"/>
              </a:rPr>
              <a:t> cu o </a:t>
            </a:r>
            <a:r>
              <a:rPr lang="en-US" sz="1600" b="1" dirty="0" err="1">
                <a:latin typeface="Times New Roman" panose="02020603050405020304" pitchFamily="18" charset="0"/>
                <a:cs typeface="Times New Roman" panose="02020603050405020304" pitchFamily="18" charset="0"/>
              </a:rPr>
              <a:t>climă</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temperat-continentală</a:t>
            </a:r>
            <a:r>
              <a:rPr lang="en-US" sz="1600" b="1" dirty="0">
                <a:latin typeface="Times New Roman" panose="02020603050405020304" pitchFamily="18" charset="0"/>
                <a:cs typeface="Times New Roman" panose="02020603050405020304" pitchFamily="18" charset="0"/>
              </a:rPr>
              <a:t>, de </a:t>
            </a:r>
            <a:r>
              <a:rPr lang="en-US" sz="1600" b="1" dirty="0" err="1">
                <a:latin typeface="Times New Roman" panose="02020603050405020304" pitchFamily="18" charset="0"/>
                <a:cs typeface="Times New Roman" panose="02020603050405020304" pitchFamily="18" charset="0"/>
              </a:rPr>
              <a:t>nuanţă</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excesivă</a:t>
            </a:r>
            <a:r>
              <a:rPr lang="en-US" sz="1600" b="1" dirty="0">
                <a:latin typeface="Times New Roman" panose="02020603050405020304" pitchFamily="18" charset="0"/>
                <a:cs typeface="Times New Roman" panose="02020603050405020304" pitchFamily="18" charset="0"/>
              </a:rPr>
              <a:t>. </a:t>
            </a:r>
          </a:p>
          <a:p>
            <a:pPr algn="just"/>
            <a:r>
              <a:rPr lang="en-US" sz="1600" b="1" dirty="0">
                <a:latin typeface="Times New Roman" panose="02020603050405020304" pitchFamily="18" charset="0"/>
                <a:cs typeface="Times New Roman" panose="02020603050405020304" pitchFamily="18" charset="0"/>
              </a:rPr>
              <a:t>2. </a:t>
            </a:r>
            <a:r>
              <a:rPr lang="en-US" sz="1600" b="1" dirty="0" err="1">
                <a:latin typeface="Times New Roman" panose="02020603050405020304" pitchFamily="18" charset="0"/>
                <a:cs typeface="Times New Roman" panose="02020603050405020304" pitchFamily="18" charset="0"/>
              </a:rPr>
              <a:t>Pajiștile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cele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mai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bogate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și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mai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valoroase</a:t>
            </a:r>
            <a:r>
              <a:rPr lang="en-US" sz="1600" b="1" dirty="0">
                <a:latin typeface="Times New Roman" panose="02020603050405020304" pitchFamily="18" charset="0"/>
                <a:cs typeface="Times New Roman" panose="02020603050405020304" pitchFamily="18" charset="0"/>
              </a:rPr>
              <a:t> din </a:t>
            </a:r>
            <a:r>
              <a:rPr lang="en-US" sz="1600" b="1" dirty="0" err="1">
                <a:latin typeface="Times New Roman" panose="02020603050405020304" pitchFamily="18" charset="0"/>
                <a:cs typeface="Times New Roman" panose="02020603050405020304" pitchFamily="18" charset="0"/>
              </a:rPr>
              <a:t>punct</a:t>
            </a:r>
            <a:r>
              <a:rPr lang="en-US" sz="1600" b="1" dirty="0">
                <a:latin typeface="Times New Roman" panose="02020603050405020304" pitchFamily="18" charset="0"/>
                <a:cs typeface="Times New Roman" panose="02020603050405020304" pitchFamily="18" charset="0"/>
              </a:rPr>
              <a:t> de </a:t>
            </a:r>
            <a:r>
              <a:rPr lang="en-US" sz="1600" b="1" dirty="0" err="1">
                <a:latin typeface="Times New Roman" panose="02020603050405020304" pitchFamily="18" charset="0"/>
                <a:cs typeface="Times New Roman" panose="02020603050405020304" pitchFamily="18" charset="0"/>
              </a:rPr>
              <a:t>vedere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furajer</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sunt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cele</a:t>
            </a:r>
            <a:r>
              <a:rPr lang="en-US" sz="1600" b="1" dirty="0">
                <a:latin typeface="Times New Roman" panose="02020603050405020304" pitchFamily="18" charset="0"/>
                <a:cs typeface="Times New Roman" panose="02020603050405020304" pitchFamily="18" charset="0"/>
              </a:rPr>
              <a:t> din zona </a:t>
            </a:r>
            <a:r>
              <a:rPr lang="en-US" sz="1600" b="1" dirty="0" err="1">
                <a:latin typeface="Times New Roman" panose="02020603050405020304" pitchFamily="18" charset="0"/>
                <a:cs typeface="Times New Roman" panose="02020603050405020304" pitchFamily="18" charset="0"/>
              </a:rPr>
              <a:t>forestieră</a:t>
            </a:r>
            <a:r>
              <a:rPr lang="en-US" sz="1600" b="1" dirty="0">
                <a:latin typeface="Times New Roman" panose="02020603050405020304" pitchFamily="18" charset="0"/>
                <a:cs typeface="Times New Roman" panose="02020603050405020304" pitchFamily="18" charset="0"/>
              </a:rPr>
              <a:t> a </a:t>
            </a:r>
            <a:r>
              <a:rPr lang="en-US" sz="1600" b="1" dirty="0" err="1">
                <a:latin typeface="Times New Roman" panose="02020603050405020304" pitchFamily="18" charset="0"/>
                <a:cs typeface="Times New Roman" panose="02020603050405020304" pitchFamily="18" charset="0"/>
              </a:rPr>
              <a:t>podișului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și</a:t>
            </a:r>
            <a:r>
              <a:rPr lang="en-US" sz="1600" b="1" dirty="0">
                <a:latin typeface="Times New Roman" panose="02020603050405020304" pitchFamily="18" charset="0"/>
                <a:cs typeface="Times New Roman" panose="02020603050405020304" pitchFamily="18" charset="0"/>
              </a:rPr>
              <a:t> din </a:t>
            </a:r>
            <a:r>
              <a:rPr lang="en-US" sz="1600" b="1" dirty="0" err="1">
                <a:latin typeface="Times New Roman" panose="02020603050405020304" pitchFamily="18" charset="0"/>
                <a:cs typeface="Times New Roman" panose="02020603050405020304" pitchFamily="18" charset="0"/>
              </a:rPr>
              <a:t>luncile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mezofile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și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higrofile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nesalinizate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sau</a:t>
            </a:r>
            <a:r>
              <a:rPr lang="en-US" sz="1600" b="1" dirty="0">
                <a:latin typeface="Times New Roman" panose="02020603050405020304" pitchFamily="18" charset="0"/>
                <a:cs typeface="Times New Roman" panose="02020603050405020304" pitchFamily="18" charset="0"/>
              </a:rPr>
              <a:t> slab </a:t>
            </a:r>
            <a:r>
              <a:rPr lang="en-US" sz="1600" b="1" dirty="0" err="1">
                <a:latin typeface="Times New Roman" panose="02020603050405020304" pitchFamily="18" charset="0"/>
                <a:cs typeface="Times New Roman" panose="02020603050405020304" pitchFamily="18" charset="0"/>
              </a:rPr>
              <a:t>până</a:t>
            </a:r>
            <a:r>
              <a:rPr lang="en-US" sz="1600" b="1" dirty="0">
                <a:latin typeface="Times New Roman" panose="02020603050405020304" pitchFamily="18" charset="0"/>
                <a:cs typeface="Times New Roman" panose="02020603050405020304" pitchFamily="18" charset="0"/>
              </a:rPr>
              <a:t> la </a:t>
            </a:r>
            <a:r>
              <a:rPr lang="en-US" sz="1600" b="1" dirty="0" err="1">
                <a:latin typeface="Times New Roman" panose="02020603050405020304" pitchFamily="18" charset="0"/>
                <a:cs typeface="Times New Roman" panose="02020603050405020304" pitchFamily="18" charset="0"/>
              </a:rPr>
              <a:t>moderat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salinizate</a:t>
            </a:r>
            <a:r>
              <a:rPr lang="en-US" sz="1600" b="1" dirty="0">
                <a:latin typeface="Times New Roman" panose="02020603050405020304" pitchFamily="18" charset="0"/>
                <a:cs typeface="Times New Roman" panose="02020603050405020304" pitchFamily="18" charset="0"/>
              </a:rPr>
              <a:t>, a </a:t>
            </a:r>
            <a:r>
              <a:rPr lang="en-US" sz="1600" b="1" dirty="0" err="1">
                <a:latin typeface="Times New Roman" panose="02020603050405020304" pitchFamily="18" charset="0"/>
                <a:cs typeface="Times New Roman" panose="02020603050405020304" pitchFamily="18" charset="0"/>
              </a:rPr>
              <a:t>căror</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cantitate</a:t>
            </a:r>
            <a:r>
              <a:rPr lang="en-US" sz="1600" b="1" dirty="0">
                <a:latin typeface="Times New Roman" panose="02020603050405020304" pitchFamily="18" charset="0"/>
                <a:cs typeface="Times New Roman" panose="02020603050405020304" pitchFamily="18" charset="0"/>
              </a:rPr>
              <a:t> de </a:t>
            </a:r>
            <a:r>
              <a:rPr lang="en-US" sz="1600" b="1" dirty="0" err="1">
                <a:latin typeface="Times New Roman" panose="02020603050405020304" pitchFamily="18" charset="0"/>
                <a:cs typeface="Times New Roman" panose="02020603050405020304" pitchFamily="18" charset="0"/>
              </a:rPr>
              <a:t>masă</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verde</a:t>
            </a:r>
            <a:r>
              <a:rPr lang="en-US" sz="1600" b="1" dirty="0">
                <a:latin typeface="Times New Roman" panose="02020603050405020304" pitchFamily="18" charset="0"/>
                <a:cs typeface="Times New Roman" panose="02020603050405020304" pitchFamily="18" charset="0"/>
              </a:rPr>
              <a:t> la </a:t>
            </a:r>
            <a:r>
              <a:rPr lang="en-US" sz="1600" b="1" dirty="0" err="1">
                <a:latin typeface="Times New Roman" panose="02020603050405020304" pitchFamily="18" charset="0"/>
                <a:cs typeface="Times New Roman" panose="02020603050405020304" pitchFamily="18" charset="0"/>
              </a:rPr>
              <a:t>hectar</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variază</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între</a:t>
            </a:r>
            <a:r>
              <a:rPr lang="en-US" sz="1600" b="1" dirty="0">
                <a:latin typeface="Times New Roman" panose="02020603050405020304" pitchFamily="18" charset="0"/>
                <a:cs typeface="Times New Roman" panose="02020603050405020304" pitchFamily="18" charset="0"/>
              </a:rPr>
              <a:t> 5000 </a:t>
            </a:r>
            <a:r>
              <a:rPr lang="en-US" sz="1600" b="1" dirty="0" err="1">
                <a:latin typeface="Times New Roman" panose="02020603050405020304" pitchFamily="18" charset="0"/>
                <a:cs typeface="Times New Roman" panose="02020603050405020304" pitchFamily="18" charset="0"/>
              </a:rPr>
              <a:t>și</a:t>
            </a:r>
            <a:r>
              <a:rPr lang="en-US" sz="1600" b="1" dirty="0">
                <a:latin typeface="Times New Roman" panose="02020603050405020304" pitchFamily="18" charset="0"/>
                <a:cs typeface="Times New Roman" panose="02020603050405020304" pitchFamily="18" charset="0"/>
              </a:rPr>
              <a:t> 8000 kg </a:t>
            </a:r>
            <a:r>
              <a:rPr lang="en-US" sz="1600" b="1" dirty="0" err="1">
                <a:latin typeface="Times New Roman" panose="02020603050405020304" pitchFamily="18" charset="0"/>
                <a:cs typeface="Times New Roman" panose="02020603050405020304" pitchFamily="18" charset="0"/>
              </a:rPr>
              <a:t>pentru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pășuni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și</a:t>
            </a:r>
            <a:r>
              <a:rPr lang="en-US" sz="1600" b="1" dirty="0">
                <a:latin typeface="Times New Roman" panose="02020603050405020304" pitchFamily="18" charset="0"/>
                <a:cs typeface="Times New Roman" panose="02020603050405020304" pitchFamily="18" charset="0"/>
              </a:rPr>
              <a:t> 10000 </a:t>
            </a:r>
            <a:r>
              <a:rPr lang="en-US" sz="1600" b="1" dirty="0" err="1">
                <a:latin typeface="Times New Roman" panose="02020603050405020304" pitchFamily="18" charset="0"/>
                <a:cs typeface="Times New Roman" panose="02020603050405020304" pitchFamily="18" charset="0"/>
              </a:rPr>
              <a:t>și</a:t>
            </a:r>
            <a:r>
              <a:rPr lang="en-US" sz="1600" b="1" dirty="0">
                <a:latin typeface="Times New Roman" panose="02020603050405020304" pitchFamily="18" charset="0"/>
                <a:cs typeface="Times New Roman" panose="02020603050405020304" pitchFamily="18" charset="0"/>
              </a:rPr>
              <a:t> 15000 kg </a:t>
            </a:r>
            <a:r>
              <a:rPr lang="en-US" sz="1600" b="1" dirty="0" err="1">
                <a:latin typeface="Times New Roman" panose="02020603050405020304" pitchFamily="18" charset="0"/>
                <a:cs typeface="Times New Roman" panose="02020603050405020304" pitchFamily="18" charset="0"/>
              </a:rPr>
              <a:t>pentru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fânețe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Pajiștile</a:t>
            </a:r>
            <a:r>
              <a:rPr lang="en-US" sz="1600" b="1" dirty="0">
                <a:latin typeface="Times New Roman" panose="02020603050405020304" pitchFamily="18" charset="0"/>
                <a:cs typeface="Times New Roman" panose="02020603050405020304" pitchFamily="18" charset="0"/>
              </a:rPr>
              <a:t> situate </a:t>
            </a:r>
            <a:r>
              <a:rPr lang="en-US" sz="1600" b="1" dirty="0" err="1">
                <a:latin typeface="Times New Roman" panose="02020603050405020304" pitchFamily="18" charset="0"/>
                <a:cs typeface="Times New Roman" panose="02020603050405020304" pitchFamily="18" charset="0"/>
              </a:rPr>
              <a:t>pe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versanți</a:t>
            </a:r>
            <a:r>
              <a:rPr lang="en-US" sz="1600" b="1" dirty="0">
                <a:latin typeface="Times New Roman" panose="02020603050405020304" pitchFamily="18" charset="0"/>
                <a:cs typeface="Times New Roman" panose="02020603050405020304" pitchFamily="18" charset="0"/>
              </a:rPr>
              <a:t> cu </a:t>
            </a:r>
            <a:r>
              <a:rPr lang="en-US" sz="1600" b="1" dirty="0" err="1">
                <a:latin typeface="Times New Roman" panose="02020603050405020304" pitchFamily="18" charset="0"/>
                <a:cs typeface="Times New Roman" panose="02020603050405020304" pitchFamily="18" charset="0"/>
              </a:rPr>
              <a:t>eroziuni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sau</a:t>
            </a:r>
            <a:r>
              <a:rPr lang="en-US" sz="1600" b="1" dirty="0">
                <a:latin typeface="Times New Roman" panose="02020603050405020304" pitchFamily="18" charset="0"/>
                <a:cs typeface="Times New Roman" panose="02020603050405020304" pitchFamily="18" charset="0"/>
              </a:rPr>
              <a:t> care </a:t>
            </a:r>
            <a:r>
              <a:rPr lang="en-US" sz="1600" b="1" dirty="0" err="1">
                <a:latin typeface="Times New Roman" panose="02020603050405020304" pitchFamily="18" charset="0"/>
                <a:cs typeface="Times New Roman" panose="02020603050405020304" pitchFamily="18" charset="0"/>
              </a:rPr>
              <a:t>sunt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intens</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pășunate</a:t>
            </a:r>
            <a:r>
              <a:rPr lang="en-US" sz="1600" b="1" dirty="0">
                <a:latin typeface="Times New Roman" panose="02020603050405020304" pitchFamily="18" charset="0"/>
                <a:cs typeface="Times New Roman" panose="02020603050405020304" pitchFamily="18" charset="0"/>
              </a:rPr>
              <a:t>, au o </a:t>
            </a:r>
            <a:r>
              <a:rPr lang="en-US" sz="1600" b="1" dirty="0" err="1">
                <a:latin typeface="Times New Roman" panose="02020603050405020304" pitchFamily="18" charset="0"/>
                <a:cs typeface="Times New Roman" panose="02020603050405020304" pitchFamily="18" charset="0"/>
              </a:rPr>
              <a:t>producție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mai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redusă</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și</a:t>
            </a:r>
            <a:r>
              <a:rPr lang="en-US" sz="1600" b="1" dirty="0">
                <a:latin typeface="Times New Roman" panose="02020603050405020304" pitchFamily="18" charset="0"/>
                <a:cs typeface="Times New Roman" panose="02020603050405020304" pitchFamily="18" charset="0"/>
              </a:rPr>
              <a:t> o </a:t>
            </a:r>
            <a:r>
              <a:rPr lang="en-US" sz="1600" b="1" dirty="0" err="1">
                <a:latin typeface="Times New Roman" panose="02020603050405020304" pitchFamily="18" charset="0"/>
                <a:cs typeface="Times New Roman" panose="02020603050405020304" pitchFamily="18" charset="0"/>
              </a:rPr>
              <a:t>valoare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furajeră</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mai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scăzută</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cca</a:t>
            </a:r>
            <a:r>
              <a:rPr lang="en-US" sz="1600" b="1" dirty="0">
                <a:latin typeface="Times New Roman" panose="02020603050405020304" pitchFamily="18" charset="0"/>
                <a:cs typeface="Times New Roman" panose="02020603050405020304" pitchFamily="18" charset="0"/>
              </a:rPr>
              <a:t>. 3000 kg/ha). </a:t>
            </a:r>
          </a:p>
          <a:p>
            <a:pPr algn="just"/>
            <a:r>
              <a:rPr lang="ro-RO" sz="1600" b="1" dirty="0">
                <a:latin typeface="Times New Roman" panose="02020603050405020304" pitchFamily="18" charset="0"/>
                <a:cs typeface="Times New Roman" panose="02020603050405020304" pitchFamily="18" charset="0"/>
              </a:rPr>
              <a:t>3. În zonele de silvostepă și stepă din cadrul podișului pajiștile sunt mai reduse ca extindere și de mai slabă calitate și productivitate (2000-4000 kg masă verde la ha), consecință a degradării și </a:t>
            </a:r>
            <a:r>
              <a:rPr lang="ro-RO" sz="1600" b="1" dirty="0" err="1">
                <a:latin typeface="Times New Roman" panose="02020603050405020304" pitchFamily="18" charset="0"/>
                <a:cs typeface="Times New Roman" panose="02020603050405020304" pitchFamily="18" charset="0"/>
              </a:rPr>
              <a:t>ruderalizării</a:t>
            </a:r>
            <a:r>
              <a:rPr lang="ro-RO" sz="1600" b="1" dirty="0">
                <a:latin typeface="Times New Roman" panose="02020603050405020304" pitchFamily="18" charset="0"/>
                <a:cs typeface="Times New Roman" panose="02020603050405020304" pitchFamily="18" charset="0"/>
              </a:rPr>
              <a:t> lor prin pășunat excesiv. O valoare furajeră mai scăzută o au pajiștile higrofile de rogozuri și </a:t>
            </a:r>
            <a:r>
              <a:rPr lang="ro-RO" sz="1600" b="1" dirty="0" err="1">
                <a:latin typeface="Times New Roman" panose="02020603050405020304" pitchFamily="18" charset="0"/>
                <a:cs typeface="Times New Roman" panose="02020603050405020304" pitchFamily="18" charset="0"/>
              </a:rPr>
              <a:t>pipiriguri</a:t>
            </a:r>
            <a:r>
              <a:rPr lang="ro-RO" sz="1600" b="1" dirty="0">
                <a:latin typeface="Times New Roman" panose="02020603050405020304" pitchFamily="18" charset="0"/>
                <a:cs typeface="Times New Roman" panose="02020603050405020304" pitchFamily="18" charset="0"/>
              </a:rPr>
              <a:t> din arealele mlăștinoase, sau cele halofile din zonele cu soluri intens salinizate. </a:t>
            </a:r>
            <a:endParaRPr lang="en-US" sz="1600" b="1" dirty="0">
              <a:latin typeface="Times New Roman" panose="02020603050405020304" pitchFamily="18" charset="0"/>
              <a:cs typeface="Times New Roman" panose="02020603050405020304" pitchFamily="18" charset="0"/>
            </a:endParaRPr>
          </a:p>
          <a:p>
            <a:pPr algn="just"/>
            <a:r>
              <a:rPr lang="ro-RO" sz="1600" b="1" dirty="0">
                <a:latin typeface="Times New Roman" panose="02020603050405020304" pitchFamily="18" charset="0"/>
                <a:cs typeface="Times New Roman" panose="02020603050405020304" pitchFamily="18" charset="0"/>
              </a:rPr>
              <a:t>4. Pentru îmbunătățirea pajiștilor din cadrul Podișului Moldovei, sub aspect cantitativ și calitativ, sunt necesare măsuri urgente de remediere, printre care se pot enumera: raționalizarea pășunatului, extirparea plantelor toxice și a buruienilor, supraînsămânțări cu ierburi valoroase și adaptate zonei, fertilizări cu îngrășăminte organice și minerale etc. Toate aceste măsuri de remediere a pajiștilor degradate sunt cuprinse în activitățile proiectului de față, iar în perspectivă  variantele cu rezultatele cele mai bune vor fi recomandate pentru a fi extinse în pajiștile din arealul podișului.   </a:t>
            </a:r>
            <a:endParaRPr lang="en-US" sz="1600" b="1" dirty="0">
              <a:latin typeface="Times New Roman" panose="02020603050405020304" pitchFamily="18" charset="0"/>
              <a:cs typeface="Times New Roman" panose="02020603050405020304" pitchFamily="18" charset="0"/>
            </a:endParaRPr>
          </a:p>
        </p:txBody>
      </p:sp>
      <p:sp>
        <p:nvSpPr>
          <p:cNvPr id="3" name="Rectangle 2"/>
          <p:cNvSpPr/>
          <p:nvPr/>
        </p:nvSpPr>
        <p:spPr>
          <a:xfrm>
            <a:off x="2735796" y="188640"/>
            <a:ext cx="3672408" cy="400110"/>
          </a:xfrm>
          <a:prstGeom prst="rect">
            <a:avLst/>
          </a:prstGeom>
        </p:spPr>
        <p:txBody>
          <a:bodyPr wrap="square">
            <a:spAutoFit/>
          </a:bodyPr>
          <a:lstStyle/>
          <a:p>
            <a:pPr algn="ctr">
              <a:spcAft>
                <a:spcPts val="0"/>
              </a:spcAft>
            </a:pPr>
            <a:r>
              <a:rPr lang="ro-RO" sz="2000" b="1" dirty="0">
                <a:solidFill>
                  <a:srgbClr val="0070C0"/>
                </a:solidFill>
                <a:latin typeface="Times New Roman" panose="02020603050405020304" pitchFamily="18" charset="0"/>
                <a:cs typeface="Times New Roman" panose="02020603050405020304" pitchFamily="18" charset="0"/>
              </a:rPr>
              <a:t>CONCLUZII</a:t>
            </a:r>
          </a:p>
        </p:txBody>
      </p:sp>
    </p:spTree>
    <p:extLst>
      <p:ext uri="{BB962C8B-B14F-4D97-AF65-F5344CB8AC3E}">
        <p14:creationId xmlns:p14="http://schemas.microsoft.com/office/powerpoint/2010/main" val="12249953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476672"/>
            <a:ext cx="8568952" cy="6001643"/>
          </a:xfrm>
          <a:prstGeom prst="rect">
            <a:avLst/>
          </a:prstGeom>
          <a:noFill/>
        </p:spPr>
        <p:txBody>
          <a:bodyPr wrap="square" rtlCol="0">
            <a:spAutoFit/>
          </a:bodyPr>
          <a:lstStyle/>
          <a:p>
            <a:pPr algn="just"/>
            <a:r>
              <a:rPr lang="ro-RO" sz="1600" b="1" dirty="0">
                <a:latin typeface="Times New Roman" panose="02020603050405020304" pitchFamily="18" charset="0"/>
                <a:cs typeface="Times New Roman" panose="02020603050405020304" pitchFamily="18" charset="0"/>
              </a:rPr>
              <a:t>5. A fost realizat modelul conceptual experimental, care include cele patru tipuri de parcele (Lot 1 – pășune nefertilizată (Lot Martor); Lot 2 (lot experimental) – pășune fertilizată cu îngrășăminte chimice (N80P50K50/hectar) + îngrășăminte organice (7,5 tone gunoi de grajd/ha);  Lot 3 (lot experimental) - pășune fertilizată cu îngrășăminte organice (25 tone gunoi de grajd/hectar); Lot 4 (lot experimental) - pășune fertilizată cu îngrășăminte organice (15 tone gunoi de grajd/hectar) + </a:t>
            </a:r>
            <a:r>
              <a:rPr lang="ro-RO" sz="1600" b="1" dirty="0" err="1">
                <a:latin typeface="Times New Roman" panose="02020603050405020304" pitchFamily="18" charset="0"/>
                <a:cs typeface="Times New Roman" panose="02020603050405020304" pitchFamily="18" charset="0"/>
              </a:rPr>
              <a:t>reînsămânțare</a:t>
            </a:r>
            <a:r>
              <a:rPr lang="ro-RO" sz="1600" b="1" dirty="0">
                <a:latin typeface="Times New Roman" panose="02020603050405020304" pitchFamily="18" charset="0"/>
                <a:cs typeface="Times New Roman" panose="02020603050405020304" pitchFamily="18" charset="0"/>
              </a:rPr>
              <a:t>.</a:t>
            </a:r>
            <a:endParaRPr lang="en-US" sz="1600" b="1" dirty="0">
              <a:latin typeface="Times New Roman" panose="02020603050405020304" pitchFamily="18" charset="0"/>
              <a:cs typeface="Times New Roman" panose="02020603050405020304" pitchFamily="18" charset="0"/>
            </a:endParaRPr>
          </a:p>
          <a:p>
            <a:pPr algn="just"/>
            <a:r>
              <a:rPr lang="ro-RO" sz="1600" b="1" dirty="0">
                <a:latin typeface="Times New Roman" panose="02020603050405020304" pitchFamily="18" charset="0"/>
                <a:cs typeface="Times New Roman" panose="02020603050405020304" pitchFamily="18" charset="0"/>
              </a:rPr>
              <a:t>6. </a:t>
            </a:r>
            <a:r>
              <a:rPr lang="en-US" sz="1600" b="1" dirty="0">
                <a:latin typeface="Times New Roman" panose="02020603050405020304" pitchFamily="18" charset="0"/>
                <a:cs typeface="Times New Roman" panose="02020603050405020304" pitchFamily="18" charset="0"/>
              </a:rPr>
              <a:t>A </a:t>
            </a:r>
            <a:r>
              <a:rPr lang="en-US" sz="1600" b="1" dirty="0" err="1">
                <a:latin typeface="Times New Roman" panose="02020603050405020304" pitchFamily="18" charset="0"/>
                <a:cs typeface="Times New Roman" panose="02020603050405020304" pitchFamily="18" charset="0"/>
              </a:rPr>
              <a:t>fost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identificată</a:t>
            </a:r>
            <a:r>
              <a:rPr lang="en-US" sz="1600" b="1" dirty="0">
                <a:latin typeface="Times New Roman" panose="02020603050405020304" pitchFamily="18" charset="0"/>
                <a:cs typeface="Times New Roman" panose="02020603050405020304" pitchFamily="18" charset="0"/>
              </a:rPr>
              <a:t> zona </a:t>
            </a:r>
            <a:r>
              <a:rPr lang="en-US" sz="1600" b="1" dirty="0" err="1">
                <a:latin typeface="Times New Roman" panose="02020603050405020304" pitchFamily="18" charset="0"/>
                <a:cs typeface="Times New Roman" panose="02020603050405020304" pitchFamily="18" charset="0"/>
              </a:rPr>
              <a:t>și</a:t>
            </a:r>
            <a:r>
              <a:rPr lang="en-US" sz="1600" b="1" dirty="0">
                <a:latin typeface="Times New Roman" panose="02020603050405020304" pitchFamily="18" charset="0"/>
                <a:cs typeface="Times New Roman" panose="02020603050405020304" pitchFamily="18" charset="0"/>
              </a:rPr>
              <a:t> </a:t>
            </a:r>
            <a:r>
              <a:rPr lang="ro-RO" sz="1600" b="1" dirty="0">
                <a:latin typeface="Times New Roman" panose="02020603050405020304" pitchFamily="18" charset="0"/>
                <a:cs typeface="Times New Roman" panose="02020603050405020304" pitchFamily="18" charset="0"/>
              </a:rPr>
              <a:t>tipul de </a:t>
            </a:r>
            <a:r>
              <a:rPr lang="ro-RO" sz="1600" b="1" dirty="0" err="1">
                <a:latin typeface="Times New Roman" panose="02020603050405020304" pitchFamily="18" charset="0"/>
                <a:cs typeface="Times New Roman" panose="02020603050405020304" pitchFamily="18" charset="0"/>
              </a:rPr>
              <a:t>pajiste</a:t>
            </a:r>
            <a:r>
              <a:rPr lang="ro-RO" sz="1600" b="1" dirty="0">
                <a:latin typeface="Times New Roman" panose="02020603050405020304" pitchFamily="18" charset="0"/>
                <a:cs typeface="Times New Roman" panose="02020603050405020304" pitchFamily="18" charset="0"/>
              </a:rPr>
              <a:t> permanentă unde se vor realiza experiențele prevăzute în cadrul proiectului. Dispozitivul experimental se va amplasa pe o pajiște permanentă situată în Culoarul Siretului, localitatea Letea Veche, unde își are sediul administrativ unitatea SCDCOC Secuieni Bacău. Cele 4 parcele necesare experiențelor au fost amplasate în parcelele de cultură 1 a și 1 c din apropierea sediului unității de cercetare, conform datelor APIA - Agenția de Plăți și Intervenție pentru Agricultură.</a:t>
            </a:r>
            <a:endParaRPr lang="en-US" sz="1600" b="1" dirty="0">
              <a:latin typeface="Times New Roman" panose="02020603050405020304" pitchFamily="18" charset="0"/>
              <a:cs typeface="Times New Roman" panose="02020603050405020304" pitchFamily="18" charset="0"/>
            </a:endParaRPr>
          </a:p>
          <a:p>
            <a:pPr algn="just"/>
            <a:r>
              <a:rPr lang="ro-RO" sz="1600" b="1" dirty="0">
                <a:latin typeface="Times New Roman" panose="02020603050405020304" pitchFamily="18" charset="0"/>
                <a:cs typeface="Times New Roman" panose="02020603050405020304" pitchFamily="18" charset="0"/>
              </a:rPr>
              <a:t>7. S-a stabilit suprafața perimetrelor parcelelor experimentale (1,4 ha/parcelă) și </a:t>
            </a:r>
            <a:r>
              <a:rPr lang="en-US" sz="1600" b="1" dirty="0">
                <a:latin typeface="Times New Roman" panose="02020603050405020304" pitchFamily="18" charset="0"/>
                <a:cs typeface="Times New Roman" panose="02020603050405020304" pitchFamily="18" charset="0"/>
              </a:rPr>
              <a:t>s-a </a:t>
            </a:r>
            <a:r>
              <a:rPr lang="en-US" sz="1600" b="1" dirty="0" err="1">
                <a:latin typeface="Times New Roman" panose="02020603050405020304" pitchFamily="18" charset="0"/>
                <a:cs typeface="Times New Roman" panose="02020603050405020304" pitchFamily="18" charset="0"/>
              </a:rPr>
              <a:t>realizat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structura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finală</a:t>
            </a:r>
            <a:r>
              <a:rPr lang="en-US" sz="1600" b="1" dirty="0">
                <a:latin typeface="Times New Roman" panose="02020603050405020304" pitchFamily="18" charset="0"/>
                <a:cs typeface="Times New Roman" panose="02020603050405020304" pitchFamily="18" charset="0"/>
              </a:rPr>
              <a:t> a </a:t>
            </a:r>
            <a:r>
              <a:rPr lang="en-US" sz="1600" b="1" dirty="0" err="1">
                <a:latin typeface="Times New Roman" panose="02020603050405020304" pitchFamily="18" charset="0"/>
                <a:cs typeface="Times New Roman" panose="02020603050405020304" pitchFamily="18" charset="0"/>
              </a:rPr>
              <a:t>dispozitivului</a:t>
            </a:r>
            <a:r>
              <a:rPr lang="en-US" sz="1600" b="1" dirty="0">
                <a:latin typeface="Times New Roman" panose="02020603050405020304" pitchFamily="18" charset="0"/>
                <a:cs typeface="Times New Roman" panose="02020603050405020304" pitchFamily="18" charset="0"/>
              </a:rPr>
              <a:t> experimental, care a </a:t>
            </a:r>
            <a:r>
              <a:rPr lang="en-US" sz="1600" b="1" dirty="0" err="1">
                <a:latin typeface="Times New Roman" panose="02020603050405020304" pitchFamily="18" charset="0"/>
                <a:cs typeface="Times New Roman" panose="02020603050405020304" pitchFamily="18" charset="0"/>
              </a:rPr>
              <a:t>fost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amplasat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în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toamna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anului</a:t>
            </a:r>
            <a:r>
              <a:rPr lang="en-US" sz="1600" b="1" dirty="0">
                <a:latin typeface="Times New Roman" panose="02020603050405020304" pitchFamily="18" charset="0"/>
                <a:cs typeface="Times New Roman" panose="02020603050405020304" pitchFamily="18" charset="0"/>
              </a:rPr>
              <a:t> 2023 </a:t>
            </a:r>
            <a:r>
              <a:rPr lang="en-US" sz="1600" b="1" dirty="0" err="1">
                <a:latin typeface="Times New Roman" panose="02020603050405020304" pitchFamily="18" charset="0"/>
                <a:cs typeface="Times New Roman" panose="02020603050405020304" pitchFamily="18" charset="0"/>
              </a:rPr>
              <a:t>în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cadrul</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unității</a:t>
            </a:r>
            <a:r>
              <a:rPr lang="en-US" sz="1600" b="1" dirty="0">
                <a:latin typeface="Times New Roman" panose="02020603050405020304" pitchFamily="18" charset="0"/>
                <a:cs typeface="Times New Roman" panose="02020603050405020304" pitchFamily="18" charset="0"/>
              </a:rPr>
              <a:t> de </a:t>
            </a:r>
            <a:r>
              <a:rPr lang="en-US" sz="1600" b="1" dirty="0" err="1">
                <a:latin typeface="Times New Roman" panose="02020603050405020304" pitchFamily="18" charset="0"/>
                <a:cs typeface="Times New Roman" panose="02020603050405020304" pitchFamily="18" charset="0"/>
              </a:rPr>
              <a:t>cercetare</a:t>
            </a:r>
            <a:r>
              <a:rPr lang="en-US" sz="1600" b="1" dirty="0">
                <a:latin typeface="Times New Roman" panose="02020603050405020304" pitchFamily="18" charset="0"/>
                <a:cs typeface="Times New Roman" panose="02020603050405020304" pitchFamily="18" charset="0"/>
              </a:rPr>
              <a:t> SCDCOC </a:t>
            </a:r>
            <a:r>
              <a:rPr lang="en-US" sz="1600" b="1" dirty="0" err="1">
                <a:latin typeface="Times New Roman" panose="02020603050405020304" pitchFamily="18" charset="0"/>
                <a:cs typeface="Times New Roman" panose="02020603050405020304" pitchFamily="18" charset="0"/>
              </a:rPr>
              <a:t>Secuieni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Bacău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situată</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în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localitatea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Letea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Veche</a:t>
            </a:r>
            <a:r>
              <a:rPr lang="en-US" sz="1600" b="1" dirty="0">
                <a:latin typeface="Times New Roman" panose="02020603050405020304" pitchFamily="18" charset="0"/>
                <a:cs typeface="Times New Roman" panose="02020603050405020304" pitchFamily="18" charset="0"/>
              </a:rPr>
              <a:t> din </a:t>
            </a:r>
            <a:r>
              <a:rPr lang="en-US" sz="1600" b="1" dirty="0" err="1">
                <a:latin typeface="Times New Roman" panose="02020603050405020304" pitchFamily="18" charset="0"/>
                <a:cs typeface="Times New Roman" panose="02020603050405020304" pitchFamily="18" charset="0"/>
              </a:rPr>
              <a:t>judetul</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Bacău</a:t>
            </a:r>
            <a:r>
              <a:rPr lang="en-US" sz="1600" b="1" dirty="0">
                <a:latin typeface="Times New Roman" panose="02020603050405020304" pitchFamily="18" charset="0"/>
                <a:cs typeface="Times New Roman" panose="02020603050405020304" pitchFamily="18" charset="0"/>
              </a:rPr>
              <a:t>.</a:t>
            </a:r>
            <a:r>
              <a:rPr lang="ro-RO" sz="1600" b="1" dirty="0">
                <a:latin typeface="Times New Roman" panose="02020603050405020304" pitchFamily="18" charset="0"/>
                <a:cs typeface="Times New Roman" panose="02020603050405020304" pitchFamily="18" charset="0"/>
              </a:rPr>
              <a:t> Au fost efectuate lucrări de măsurare, pichetare și împrejmuire a parcelelor experimentale.</a:t>
            </a:r>
            <a:endParaRPr lang="en-US" sz="1600" b="1" dirty="0">
              <a:latin typeface="Times New Roman" panose="02020603050405020304" pitchFamily="18" charset="0"/>
              <a:cs typeface="Times New Roman" panose="02020603050405020304" pitchFamily="18" charset="0"/>
            </a:endParaRPr>
          </a:p>
          <a:p>
            <a:pPr algn="just"/>
            <a:r>
              <a:rPr lang="en-US" sz="1600" b="1" dirty="0">
                <a:latin typeface="Times New Roman" panose="02020603050405020304" pitchFamily="18" charset="0"/>
                <a:cs typeface="Times New Roman" panose="02020603050405020304" pitchFamily="18" charset="0"/>
              </a:rPr>
              <a:t>8. A </a:t>
            </a:r>
            <a:r>
              <a:rPr lang="en-US" sz="1600" b="1" dirty="0" err="1">
                <a:latin typeface="Times New Roman" panose="02020603050405020304" pitchFamily="18" charset="0"/>
                <a:cs typeface="Times New Roman" panose="02020603050405020304" pitchFamily="18" charset="0"/>
              </a:rPr>
              <a:t>fost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aplicată</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fertilizarea</a:t>
            </a:r>
            <a:r>
              <a:rPr lang="en-US" sz="1600" b="1" dirty="0">
                <a:latin typeface="Times New Roman" panose="02020603050405020304" pitchFamily="18" charset="0"/>
                <a:cs typeface="Times New Roman" panose="02020603050405020304" pitchFamily="18" charset="0"/>
              </a:rPr>
              <a:t> cu </a:t>
            </a:r>
            <a:r>
              <a:rPr lang="en-US" sz="1600" b="1" dirty="0" err="1">
                <a:latin typeface="Times New Roman" panose="02020603050405020304" pitchFamily="18" charset="0"/>
                <a:cs typeface="Times New Roman" panose="02020603050405020304" pitchFamily="18" charset="0"/>
              </a:rPr>
              <a:t>gunoi</a:t>
            </a:r>
            <a:r>
              <a:rPr lang="en-US" sz="1600" b="1" dirty="0">
                <a:latin typeface="Times New Roman" panose="02020603050405020304" pitchFamily="18" charset="0"/>
                <a:cs typeface="Times New Roman" panose="02020603050405020304" pitchFamily="18" charset="0"/>
              </a:rPr>
              <a:t> de </a:t>
            </a:r>
            <a:r>
              <a:rPr lang="en-US" sz="1600" b="1" dirty="0" err="1">
                <a:latin typeface="Times New Roman" panose="02020603050405020304" pitchFamily="18" charset="0"/>
                <a:cs typeface="Times New Roman" panose="02020603050405020304" pitchFamily="18" charset="0"/>
              </a:rPr>
              <a:t>grajd</a:t>
            </a:r>
            <a:r>
              <a:rPr lang="en-US" sz="1600" b="1" dirty="0">
                <a:latin typeface="Times New Roman" panose="02020603050405020304" pitchFamily="18" charset="0"/>
                <a:cs typeface="Times New Roman" panose="02020603050405020304" pitchFamily="18" charset="0"/>
              </a:rPr>
              <a:t> la </a:t>
            </a:r>
            <a:r>
              <a:rPr lang="en-US" sz="1600" b="1" dirty="0" err="1">
                <a:latin typeface="Times New Roman" panose="02020603050405020304" pitchFamily="18" charset="0"/>
                <a:cs typeface="Times New Roman" panose="02020603050405020304" pitchFamily="18" charset="0"/>
              </a:rPr>
              <a:t>parcelele</a:t>
            </a:r>
            <a:r>
              <a:rPr lang="en-US" sz="1600" b="1" dirty="0">
                <a:latin typeface="Times New Roman" panose="02020603050405020304" pitchFamily="18" charset="0"/>
                <a:cs typeface="Times New Roman" panose="02020603050405020304" pitchFamily="18" charset="0"/>
              </a:rPr>
              <a:t> care </a:t>
            </a:r>
            <a:r>
              <a:rPr lang="en-US" sz="1600" b="1" dirty="0" err="1">
                <a:latin typeface="Times New Roman" panose="02020603050405020304" pitchFamily="18" charset="0"/>
                <a:cs typeface="Times New Roman" panose="02020603050405020304" pitchFamily="18" charset="0"/>
              </a:rPr>
              <a:t>vor</a:t>
            </a:r>
            <a:r>
              <a:rPr lang="en-US" sz="1600" b="1" dirty="0">
                <a:latin typeface="Times New Roman" panose="02020603050405020304" pitchFamily="18" charset="0"/>
                <a:cs typeface="Times New Roman" panose="02020603050405020304" pitchFamily="18" charset="0"/>
              </a:rPr>
              <a:t> fi ameliorate </a:t>
            </a:r>
            <a:r>
              <a:rPr lang="en-US" sz="1600" b="1" dirty="0" err="1">
                <a:latin typeface="Times New Roman" panose="02020603050405020304" pitchFamily="18" charset="0"/>
                <a:cs typeface="Times New Roman" panose="02020603050405020304" pitchFamily="18" charset="0"/>
              </a:rPr>
              <a:t>în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sistem</a:t>
            </a:r>
            <a:r>
              <a:rPr lang="en-US" sz="1600" b="1" dirty="0">
                <a:latin typeface="Times New Roman" panose="02020603050405020304" pitchFamily="18" charset="0"/>
                <a:cs typeface="Times New Roman" panose="02020603050405020304" pitchFamily="18" charset="0"/>
              </a:rPr>
              <a:t> organic, c</a:t>
            </a:r>
            <a:r>
              <a:rPr lang="ro-RO" sz="1600" b="1" dirty="0" err="1">
                <a:latin typeface="Times New Roman" panose="02020603050405020304" pitchFamily="18" charset="0"/>
                <a:cs typeface="Times New Roman" panose="02020603050405020304" pitchFamily="18" charset="0"/>
              </a:rPr>
              <a:t>antitățile</a:t>
            </a:r>
            <a:r>
              <a:rPr lang="ro-RO" sz="1600" b="1" dirty="0">
                <a:latin typeface="Times New Roman" panose="02020603050405020304" pitchFamily="18" charset="0"/>
                <a:cs typeface="Times New Roman" panose="02020603050405020304" pitchFamily="18" charset="0"/>
              </a:rPr>
              <a:t> de îngrășăminte administrate pe loturile experimentale fiind următoarele: pe suprafața lotului experimental 2 au fost administrate 10,5 tone de gunoi de grajd fermentat; pe suprafața lotului experimental 3 – au fost administrate 35,0 tone de gunoi de grajd fermentat; pe suprafața lotului experimental 4 – au fost administrate 21,0 tone de gunoi de grajd fermentat; pe </a:t>
            </a:r>
            <a:r>
              <a:rPr lang="ro-RO" sz="1600" b="1" dirty="0" err="1">
                <a:latin typeface="Times New Roman" panose="02020603050405020304" pitchFamily="18" charset="0"/>
                <a:cs typeface="Times New Roman" panose="02020603050405020304" pitchFamily="18" charset="0"/>
              </a:rPr>
              <a:t>suparafețele</a:t>
            </a:r>
            <a:r>
              <a:rPr lang="ro-RO" sz="1600" b="1" dirty="0">
                <a:latin typeface="Times New Roman" panose="02020603050405020304" pitchFamily="18" charset="0"/>
                <a:cs typeface="Times New Roman" panose="02020603050405020304" pitchFamily="18" charset="0"/>
              </a:rPr>
              <a:t> loturilor 3 și 4 a fost administrată și o cantitate de fosfat simplu și anume de 42 kg P</a:t>
            </a:r>
            <a:r>
              <a:rPr lang="ro-RO" sz="1600" b="1" baseline="-25000" dirty="0">
                <a:latin typeface="Times New Roman" panose="02020603050405020304" pitchFamily="18" charset="0"/>
                <a:cs typeface="Times New Roman" panose="02020603050405020304" pitchFamily="18" charset="0"/>
              </a:rPr>
              <a:t>2</a:t>
            </a:r>
            <a:r>
              <a:rPr lang="ro-RO" sz="1600" b="1" dirty="0">
                <a:latin typeface="Times New Roman" panose="02020603050405020304" pitchFamily="18" charset="0"/>
                <a:cs typeface="Times New Roman" panose="02020603050405020304" pitchFamily="18" charset="0"/>
              </a:rPr>
              <a:t>O</a:t>
            </a:r>
            <a:r>
              <a:rPr lang="ro-RO" sz="1600" b="1" baseline="-25000" dirty="0">
                <a:latin typeface="Times New Roman" panose="02020603050405020304" pitchFamily="18" charset="0"/>
                <a:cs typeface="Times New Roman" panose="02020603050405020304" pitchFamily="18" charset="0"/>
              </a:rPr>
              <a:t>5</a:t>
            </a:r>
            <a:r>
              <a:rPr lang="ro-RO" sz="1600" b="1" dirty="0">
                <a:latin typeface="Times New Roman" panose="02020603050405020304" pitchFamily="18" charset="0"/>
                <a:cs typeface="Times New Roman" panose="02020603050405020304" pitchFamily="18" charset="0"/>
              </a:rPr>
              <a:t>/parcelă, pentru completarea fosforului din sol.</a:t>
            </a: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22734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88640"/>
            <a:ext cx="8640960" cy="6571030"/>
          </a:xfrm>
          <a:prstGeom prst="rect">
            <a:avLst/>
          </a:prstGeom>
          <a:noFill/>
        </p:spPr>
        <p:txBody>
          <a:bodyPr wrap="square" rtlCol="0">
            <a:spAutoFit/>
          </a:bodyPr>
          <a:lstStyle/>
          <a:p>
            <a:pPr algn="just"/>
            <a:r>
              <a:rPr lang="ro-RO" sz="1500" b="1" dirty="0">
                <a:latin typeface="Times New Roman" panose="02020603050405020304" pitchFamily="18" charset="0"/>
                <a:cs typeface="Times New Roman" panose="02020603050405020304" pitchFamily="18" charset="0"/>
              </a:rPr>
              <a:t>9. </a:t>
            </a:r>
            <a:r>
              <a:rPr lang="en-US" sz="1500" b="1" dirty="0" err="1">
                <a:latin typeface="Times New Roman" panose="02020603050405020304" pitchFamily="18" charset="0"/>
                <a:cs typeface="Times New Roman" panose="02020603050405020304" pitchFamily="18" charset="0"/>
              </a:rPr>
              <a:t>Indicatorul</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valoare</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pastorală</a:t>
            </a:r>
            <a:r>
              <a:rPr lang="en-US" sz="1500" b="1" dirty="0">
                <a:latin typeface="Times New Roman" panose="02020603050405020304" pitchFamily="18" charset="0"/>
                <a:cs typeface="Times New Roman" panose="02020603050405020304" pitchFamily="18" charset="0"/>
              </a:rPr>
              <a:t> (VP), </a:t>
            </a:r>
            <a:r>
              <a:rPr lang="en-US" sz="1500" b="1" dirty="0" err="1">
                <a:latin typeface="Times New Roman" panose="02020603050405020304" pitchFamily="18" charset="0"/>
                <a:cs typeface="Times New Roman" panose="02020603050405020304" pitchFamily="18" charset="0"/>
              </a:rPr>
              <a:t>calculat</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pentru</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studiul</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vegetației</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pajiștii</a:t>
            </a:r>
            <a:r>
              <a:rPr lang="en-US" sz="1500" b="1" dirty="0">
                <a:latin typeface="Times New Roman" panose="02020603050405020304" pitchFamily="18" charset="0"/>
                <a:cs typeface="Times New Roman" panose="02020603050405020304" pitchFamily="18" charset="0"/>
              </a:rPr>
              <a:t>, a </a:t>
            </a:r>
            <a:r>
              <a:rPr lang="en-US" sz="1500" b="1" dirty="0" err="1">
                <a:latin typeface="Times New Roman" panose="02020603050405020304" pitchFamily="18" charset="0"/>
                <a:cs typeface="Times New Roman" panose="02020603050405020304" pitchFamily="18" charset="0"/>
              </a:rPr>
              <a:t>avut</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valoarea</a:t>
            </a:r>
            <a:r>
              <a:rPr lang="en-US" sz="1500" b="1" dirty="0">
                <a:latin typeface="Times New Roman" panose="02020603050405020304" pitchFamily="18" charset="0"/>
                <a:cs typeface="Times New Roman" panose="02020603050405020304" pitchFamily="18" charset="0"/>
              </a:rPr>
              <a:t> de 23,90 </a:t>
            </a:r>
            <a:r>
              <a:rPr lang="en-US" sz="1500" b="1" dirty="0" err="1">
                <a:latin typeface="Times New Roman" panose="02020603050405020304" pitchFamily="18" charset="0"/>
                <a:cs typeface="Times New Roman" panose="02020603050405020304" pitchFamily="18" charset="0"/>
              </a:rPr>
              <a:t>după</a:t>
            </a:r>
            <a:r>
              <a:rPr lang="en-US" sz="1500" b="1" dirty="0">
                <a:latin typeface="Times New Roman" panose="02020603050405020304" pitchFamily="18" charset="0"/>
                <a:cs typeface="Times New Roman" panose="02020603050405020304" pitchFamily="18" charset="0"/>
              </a:rPr>
              <a:t> prima </a:t>
            </a:r>
            <a:r>
              <a:rPr lang="en-US" sz="1500" b="1" dirty="0" err="1">
                <a:latin typeface="Times New Roman" panose="02020603050405020304" pitchFamily="18" charset="0"/>
                <a:cs typeface="Times New Roman" panose="02020603050405020304" pitchFamily="18" charset="0"/>
              </a:rPr>
              <a:t>metodă</a:t>
            </a:r>
            <a:r>
              <a:rPr lang="en-US" sz="1500" b="1" dirty="0">
                <a:latin typeface="Times New Roman" panose="02020603050405020304" pitchFamily="18" charset="0"/>
                <a:cs typeface="Times New Roman" panose="02020603050405020304" pitchFamily="18" charset="0"/>
              </a:rPr>
              <a:t> de </a:t>
            </a:r>
            <a:r>
              <a:rPr lang="en-US" sz="1500" b="1" dirty="0" err="1">
                <a:latin typeface="Times New Roman" panose="02020603050405020304" pitchFamily="18" charset="0"/>
                <a:cs typeface="Times New Roman" panose="02020603050405020304" pitchFamily="18" charset="0"/>
              </a:rPr>
              <a:t>calcul</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pajiștea</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fiind</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astfel</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încadrată</a:t>
            </a:r>
            <a:r>
              <a:rPr lang="en-US" sz="1500" b="1" dirty="0">
                <a:latin typeface="Times New Roman" panose="02020603050405020304" pitchFamily="18" charset="0"/>
                <a:cs typeface="Times New Roman" panose="02020603050405020304" pitchFamily="18" charset="0"/>
              </a:rPr>
              <a:t> la </a:t>
            </a:r>
            <a:r>
              <a:rPr lang="en-US" sz="1500" b="1" dirty="0" err="1">
                <a:latin typeface="Times New Roman" panose="02020603050405020304" pitchFamily="18" charset="0"/>
                <a:cs typeface="Times New Roman" panose="02020603050405020304" pitchFamily="18" charset="0"/>
              </a:rPr>
              <a:t>categoria</a:t>
            </a:r>
            <a:r>
              <a:rPr lang="en-US" sz="1500" b="1" dirty="0">
                <a:latin typeface="Times New Roman" panose="02020603050405020304" pitchFamily="18" charset="0"/>
                <a:cs typeface="Times New Roman" panose="02020603050405020304" pitchFamily="18" charset="0"/>
              </a:rPr>
              <a:t> </a:t>
            </a:r>
            <a:r>
              <a:rPr lang="en-US" sz="1500" b="1" i="1" dirty="0" err="1">
                <a:latin typeface="Times New Roman" panose="02020603050405020304" pitchFamily="18" charset="0"/>
                <a:cs typeface="Times New Roman" panose="02020603050405020304" pitchFamily="18" charset="0"/>
              </a:rPr>
              <a:t>slabă</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valori</a:t>
            </a:r>
            <a:r>
              <a:rPr lang="en-US" sz="1500" b="1" dirty="0">
                <a:latin typeface="Times New Roman" panose="02020603050405020304" pitchFamily="18" charset="0"/>
                <a:cs typeface="Times New Roman" panose="02020603050405020304" pitchFamily="18" charset="0"/>
              </a:rPr>
              <a:t> VP </a:t>
            </a:r>
            <a:r>
              <a:rPr lang="en-US" sz="1500" b="1" dirty="0" err="1">
                <a:latin typeface="Times New Roman" panose="02020603050405020304" pitchFamily="18" charset="0"/>
                <a:cs typeface="Times New Roman" panose="02020603050405020304" pitchFamily="18" charset="0"/>
              </a:rPr>
              <a:t>categoria</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slabă</a:t>
            </a:r>
            <a:r>
              <a:rPr lang="en-US" sz="1500" b="1" dirty="0">
                <a:latin typeface="Times New Roman" panose="02020603050405020304" pitchFamily="18" charset="0"/>
                <a:cs typeface="Times New Roman" panose="02020603050405020304" pitchFamily="18" charset="0"/>
              </a:rPr>
              <a:t>: 15-25). </a:t>
            </a:r>
            <a:r>
              <a:rPr lang="en-US" sz="1500" b="1" dirty="0" err="1">
                <a:latin typeface="Times New Roman" panose="02020603050405020304" pitchFamily="18" charset="0"/>
                <a:cs typeface="Times New Roman" panose="02020603050405020304" pitchFamily="18" charset="0"/>
              </a:rPr>
              <a:t>După</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metoda</a:t>
            </a:r>
            <a:r>
              <a:rPr lang="en-US" sz="1500" b="1" dirty="0">
                <a:latin typeface="Times New Roman" panose="02020603050405020304" pitchFamily="18" charset="0"/>
                <a:cs typeface="Times New Roman" panose="02020603050405020304" pitchFamily="18" charset="0"/>
              </a:rPr>
              <a:t> a </a:t>
            </a:r>
            <a:r>
              <a:rPr lang="en-US" sz="1500" b="1" dirty="0" err="1">
                <a:latin typeface="Times New Roman" panose="02020603050405020304" pitchFamily="18" charset="0"/>
                <a:cs typeface="Times New Roman" panose="02020603050405020304" pitchFamily="18" charset="0"/>
              </a:rPr>
              <a:t>doua</a:t>
            </a:r>
            <a:r>
              <a:rPr lang="en-US" sz="1500" b="1" dirty="0">
                <a:latin typeface="Times New Roman" panose="02020603050405020304" pitchFamily="18" charset="0"/>
                <a:cs typeface="Times New Roman" panose="02020603050405020304" pitchFamily="18" charset="0"/>
              </a:rPr>
              <a:t> de </a:t>
            </a:r>
            <a:r>
              <a:rPr lang="en-US" sz="1500" b="1" dirty="0" err="1">
                <a:latin typeface="Times New Roman" panose="02020603050405020304" pitchFamily="18" charset="0"/>
                <a:cs typeface="Times New Roman" panose="02020603050405020304" pitchFamily="18" charset="0"/>
              </a:rPr>
              <a:t>calcul</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indicatorul</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valoare</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pastorală</a:t>
            </a:r>
            <a:r>
              <a:rPr lang="en-US" sz="1500" b="1" dirty="0">
                <a:latin typeface="Times New Roman" panose="02020603050405020304" pitchFamily="18" charset="0"/>
                <a:cs typeface="Times New Roman" panose="02020603050405020304" pitchFamily="18" charset="0"/>
              </a:rPr>
              <a:t> (VP) a </a:t>
            </a:r>
            <a:r>
              <a:rPr lang="en-US" sz="1500" b="1" dirty="0" err="1">
                <a:latin typeface="Times New Roman" panose="02020603050405020304" pitchFamily="18" charset="0"/>
                <a:cs typeface="Times New Roman" panose="02020603050405020304" pitchFamily="18" charset="0"/>
              </a:rPr>
              <a:t>avut</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valoarea</a:t>
            </a:r>
            <a:r>
              <a:rPr lang="en-US" sz="1500" b="1" dirty="0">
                <a:latin typeface="Times New Roman" panose="02020603050405020304" pitchFamily="18" charset="0"/>
                <a:cs typeface="Times New Roman" panose="02020603050405020304" pitchFamily="18" charset="0"/>
              </a:rPr>
              <a:t> de 38,16, </a:t>
            </a:r>
            <a:r>
              <a:rPr lang="en-US" sz="1500" b="1" dirty="0" err="1">
                <a:latin typeface="Times New Roman" panose="02020603050405020304" pitchFamily="18" charset="0"/>
                <a:cs typeface="Times New Roman" panose="02020603050405020304" pitchFamily="18" charset="0"/>
              </a:rPr>
              <a:t>pajiștea</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fiind</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încadrată</a:t>
            </a:r>
            <a:r>
              <a:rPr lang="en-US" sz="1500" b="1" dirty="0">
                <a:latin typeface="Times New Roman" panose="02020603050405020304" pitchFamily="18" charset="0"/>
                <a:cs typeface="Times New Roman" panose="02020603050405020304" pitchFamily="18" charset="0"/>
              </a:rPr>
              <a:t> la </a:t>
            </a:r>
            <a:r>
              <a:rPr lang="en-US" sz="1500" b="1" dirty="0" err="1">
                <a:latin typeface="Times New Roman" panose="02020603050405020304" pitchFamily="18" charset="0"/>
                <a:cs typeface="Times New Roman" panose="02020603050405020304" pitchFamily="18" charset="0"/>
              </a:rPr>
              <a:t>categoria</a:t>
            </a:r>
            <a:r>
              <a:rPr lang="en-US" sz="1500" b="1" dirty="0">
                <a:latin typeface="Times New Roman" panose="02020603050405020304" pitchFamily="18" charset="0"/>
                <a:cs typeface="Times New Roman" panose="02020603050405020304" pitchFamily="18" charset="0"/>
              </a:rPr>
              <a:t> </a:t>
            </a:r>
            <a:r>
              <a:rPr lang="en-US" sz="1500" b="1" i="1" dirty="0" err="1">
                <a:latin typeface="Times New Roman" panose="02020603050405020304" pitchFamily="18" charset="0"/>
                <a:cs typeface="Times New Roman" panose="02020603050405020304" pitchFamily="18" charset="0"/>
              </a:rPr>
              <a:t>mediocră</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valori</a:t>
            </a:r>
            <a:r>
              <a:rPr lang="en-US" sz="1500" b="1" dirty="0">
                <a:latin typeface="Times New Roman" panose="02020603050405020304" pitchFamily="18" charset="0"/>
                <a:cs typeface="Times New Roman" panose="02020603050405020304" pitchFamily="18" charset="0"/>
              </a:rPr>
              <a:t> VP </a:t>
            </a:r>
            <a:r>
              <a:rPr lang="en-US" sz="1500" b="1" dirty="0" err="1">
                <a:latin typeface="Times New Roman" panose="02020603050405020304" pitchFamily="18" charset="0"/>
                <a:cs typeface="Times New Roman" panose="02020603050405020304" pitchFamily="18" charset="0"/>
              </a:rPr>
              <a:t>categoria</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mediocră</a:t>
            </a:r>
            <a:r>
              <a:rPr lang="en-US" sz="1500" b="1" dirty="0">
                <a:latin typeface="Times New Roman" panose="02020603050405020304" pitchFamily="18" charset="0"/>
                <a:cs typeface="Times New Roman" panose="02020603050405020304" pitchFamily="18" charset="0"/>
              </a:rPr>
              <a:t>: 25-40).  </a:t>
            </a:r>
          </a:p>
          <a:p>
            <a:pPr algn="just"/>
            <a:r>
              <a:rPr lang="en-US" sz="1500" b="1" dirty="0">
                <a:latin typeface="Times New Roman" panose="02020603050405020304" pitchFamily="18" charset="0"/>
                <a:cs typeface="Times New Roman" panose="02020603050405020304" pitchFamily="18" charset="0"/>
              </a:rPr>
              <a:t>10. </a:t>
            </a:r>
            <a:r>
              <a:rPr lang="en-US" sz="1500" b="1" dirty="0" err="1">
                <a:latin typeface="Times New Roman" panose="02020603050405020304" pitchFamily="18" charset="0"/>
                <a:cs typeface="Times New Roman" panose="02020603050405020304" pitchFamily="18" charset="0"/>
              </a:rPr>
              <a:t>Procentul</a:t>
            </a:r>
            <a:r>
              <a:rPr lang="en-US" sz="1500" b="1" dirty="0">
                <a:latin typeface="Times New Roman" panose="02020603050405020304" pitchFamily="18" charset="0"/>
                <a:cs typeface="Times New Roman" panose="02020603050405020304" pitchFamily="18" charset="0"/>
              </a:rPr>
              <a:t> de </a:t>
            </a:r>
            <a:r>
              <a:rPr lang="en-US" sz="1500" b="1" dirty="0" err="1">
                <a:latin typeface="Times New Roman" panose="02020603050405020304" pitchFamily="18" charset="0"/>
                <a:cs typeface="Times New Roman" panose="02020603050405020304" pitchFamily="18" charset="0"/>
              </a:rPr>
              <a:t>participare</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în</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covroul</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ierbos</a:t>
            </a:r>
            <a:r>
              <a:rPr lang="en-US" sz="1500" b="1" dirty="0">
                <a:latin typeface="Times New Roman" panose="02020603050405020304" pitchFamily="18" charset="0"/>
                <a:cs typeface="Times New Roman" panose="02020603050405020304" pitchFamily="18" charset="0"/>
              </a:rPr>
              <a:t> al </a:t>
            </a:r>
            <a:r>
              <a:rPr lang="en-US" sz="1500" b="1" dirty="0" err="1">
                <a:latin typeface="Times New Roman" panose="02020603050405020304" pitchFamily="18" charset="0"/>
                <a:cs typeface="Times New Roman" panose="02020603050405020304" pitchFamily="18" charset="0"/>
              </a:rPr>
              <a:t>principalelor</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grupe</a:t>
            </a:r>
            <a:r>
              <a:rPr lang="en-US" sz="1500" b="1" dirty="0">
                <a:latin typeface="Times New Roman" panose="02020603050405020304" pitchFamily="18" charset="0"/>
                <a:cs typeface="Times New Roman" panose="02020603050405020304" pitchFamily="18" charset="0"/>
              </a:rPr>
              <a:t> de </a:t>
            </a:r>
            <a:r>
              <a:rPr lang="en-US" sz="1500" b="1" dirty="0" err="1">
                <a:latin typeface="Times New Roman" panose="02020603050405020304" pitchFamily="18" charset="0"/>
                <a:cs typeface="Times New Roman" panose="02020603050405020304" pitchFamily="18" charset="0"/>
              </a:rPr>
              <a:t>plante</a:t>
            </a:r>
            <a:r>
              <a:rPr lang="en-US" sz="1500" b="1" dirty="0">
                <a:latin typeface="Times New Roman" panose="02020603050405020304" pitchFamily="18" charset="0"/>
                <a:cs typeface="Times New Roman" panose="02020603050405020304" pitchFamily="18" charset="0"/>
              </a:rPr>
              <a:t> a </a:t>
            </a:r>
            <a:r>
              <a:rPr lang="en-US" sz="1500" b="1" dirty="0" err="1">
                <a:latin typeface="Times New Roman" panose="02020603050405020304" pitchFamily="18" charset="0"/>
                <a:cs typeface="Times New Roman" panose="02020603050405020304" pitchFamily="18" charset="0"/>
              </a:rPr>
              <a:t>fost</a:t>
            </a:r>
            <a:r>
              <a:rPr lang="en-US" sz="1500" b="1" dirty="0">
                <a:latin typeface="Times New Roman" panose="02020603050405020304" pitchFamily="18" charset="0"/>
                <a:cs typeface="Times New Roman" panose="02020603050405020304" pitchFamily="18" charset="0"/>
              </a:rPr>
              <a:t> de 11,96% </a:t>
            </a:r>
            <a:r>
              <a:rPr lang="en-US" sz="1500" b="1" dirty="0" err="1">
                <a:latin typeface="Times New Roman" panose="02020603050405020304" pitchFamily="18" charset="0"/>
                <a:cs typeface="Times New Roman" panose="02020603050405020304" pitchFamily="18" charset="0"/>
              </a:rPr>
              <a:t>pentru</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grupa</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graminee</a:t>
            </a:r>
            <a:r>
              <a:rPr lang="en-US" sz="1500" b="1" dirty="0">
                <a:latin typeface="Times New Roman" panose="02020603050405020304" pitchFamily="18" charset="0"/>
                <a:cs typeface="Times New Roman" panose="02020603050405020304" pitchFamily="18" charset="0"/>
              </a:rPr>
              <a:t>, 1,48% </a:t>
            </a:r>
            <a:r>
              <a:rPr lang="en-US" sz="1500" b="1" dirty="0" err="1">
                <a:latin typeface="Times New Roman" panose="02020603050405020304" pitchFamily="18" charset="0"/>
                <a:cs typeface="Times New Roman" panose="02020603050405020304" pitchFamily="18" charset="0"/>
              </a:rPr>
              <a:t>pentru</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grupa</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leguminoase</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și</a:t>
            </a:r>
            <a:r>
              <a:rPr lang="en-US" sz="1500" b="1" dirty="0">
                <a:latin typeface="Times New Roman" panose="02020603050405020304" pitchFamily="18" charset="0"/>
                <a:cs typeface="Times New Roman" panose="02020603050405020304" pitchFamily="18" charset="0"/>
              </a:rPr>
              <a:t> de 86,56% </a:t>
            </a:r>
            <a:r>
              <a:rPr lang="en-US" sz="1500" b="1" dirty="0" err="1">
                <a:latin typeface="Times New Roman" panose="02020603050405020304" pitchFamily="18" charset="0"/>
                <a:cs typeface="Times New Roman" panose="02020603050405020304" pitchFamily="18" charset="0"/>
              </a:rPr>
              <a:t>pentru</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grupa</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plante</a:t>
            </a:r>
            <a:r>
              <a:rPr lang="en-US" sz="1500" b="1" dirty="0">
                <a:latin typeface="Times New Roman" panose="02020603050405020304" pitchFamily="18" charset="0"/>
                <a:cs typeface="Times New Roman" panose="02020603050405020304" pitchFamily="18" charset="0"/>
              </a:rPr>
              <a:t> din </a:t>
            </a:r>
            <a:r>
              <a:rPr lang="en-US" sz="1500" b="1" dirty="0" err="1">
                <a:latin typeface="Times New Roman" panose="02020603050405020304" pitchFamily="18" charset="0"/>
                <a:cs typeface="Times New Roman" panose="02020603050405020304" pitchFamily="18" charset="0"/>
              </a:rPr>
              <a:t>alte</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familii</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botanice</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ceea</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ce</a:t>
            </a:r>
            <a:r>
              <a:rPr lang="en-US" sz="1500" b="1" dirty="0">
                <a:latin typeface="Times New Roman" panose="02020603050405020304" pitchFamily="18" charset="0"/>
                <a:cs typeface="Times New Roman" panose="02020603050405020304" pitchFamily="18" charset="0"/>
              </a:rPr>
              <a:t> face ca </a:t>
            </a:r>
            <a:r>
              <a:rPr lang="en-US" sz="1500" b="1" dirty="0" err="1">
                <a:latin typeface="Times New Roman" panose="02020603050405020304" pitchFamily="18" charset="0"/>
                <a:cs typeface="Times New Roman" panose="02020603050405020304" pitchFamily="18" charset="0"/>
              </a:rPr>
              <a:t>valoarea</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pajiștii</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să</a:t>
            </a:r>
            <a:r>
              <a:rPr lang="en-US" sz="1500" b="1" dirty="0">
                <a:latin typeface="Times New Roman" panose="02020603050405020304" pitchFamily="18" charset="0"/>
                <a:cs typeface="Times New Roman" panose="02020603050405020304" pitchFamily="18" charset="0"/>
              </a:rPr>
              <a:t> fie </a:t>
            </a:r>
            <a:r>
              <a:rPr lang="en-US" sz="1500" b="1" dirty="0" err="1">
                <a:latin typeface="Times New Roman" panose="02020603050405020304" pitchFamily="18" charset="0"/>
                <a:cs typeface="Times New Roman" panose="02020603050405020304" pitchFamily="18" charset="0"/>
              </a:rPr>
              <a:t>redusă</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întrucât</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gramineele</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și</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leguminoasele</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dețin</a:t>
            </a:r>
            <a:r>
              <a:rPr lang="en-US" sz="1500" b="1" dirty="0">
                <a:latin typeface="Times New Roman" panose="02020603050405020304" pitchFamily="18" charset="0"/>
                <a:cs typeface="Times New Roman" panose="02020603050405020304" pitchFamily="18" charset="0"/>
              </a:rPr>
              <a:t> o </a:t>
            </a:r>
            <a:r>
              <a:rPr lang="en-US" sz="1500" b="1" dirty="0" err="1">
                <a:latin typeface="Times New Roman" panose="02020603050405020304" pitchFamily="18" charset="0"/>
                <a:cs typeface="Times New Roman" panose="02020603050405020304" pitchFamily="18" charset="0"/>
              </a:rPr>
              <a:t>pondere</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foarte</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mică</a:t>
            </a:r>
            <a:r>
              <a:rPr lang="en-US" sz="1500" b="1" dirty="0">
                <a:latin typeface="Times New Roman" panose="02020603050405020304" pitchFamily="18" charset="0"/>
                <a:cs typeface="Times New Roman" panose="02020603050405020304" pitchFamily="18" charset="0"/>
              </a:rPr>
              <a:t> din total </a:t>
            </a:r>
            <a:r>
              <a:rPr lang="en-US" sz="1500" b="1" dirty="0" err="1">
                <a:latin typeface="Times New Roman" panose="02020603050405020304" pitchFamily="18" charset="0"/>
                <a:cs typeface="Times New Roman" panose="02020603050405020304" pitchFamily="18" charset="0"/>
              </a:rPr>
              <a:t>plante</a:t>
            </a:r>
            <a:r>
              <a:rPr lang="en-US" sz="1500" b="1" dirty="0">
                <a:latin typeface="Times New Roman" panose="02020603050405020304" pitchFamily="18" charset="0"/>
                <a:cs typeface="Times New Roman" panose="02020603050405020304" pitchFamily="18" charset="0"/>
              </a:rPr>
              <a:t>.</a:t>
            </a:r>
          </a:p>
          <a:p>
            <a:pPr algn="just"/>
            <a:r>
              <a:rPr lang="en-US" sz="1500" b="1" dirty="0">
                <a:latin typeface="Times New Roman" panose="02020603050405020304" pitchFamily="18" charset="0"/>
                <a:cs typeface="Times New Roman" panose="02020603050405020304" pitchFamily="18" charset="0"/>
              </a:rPr>
              <a:t>11. </a:t>
            </a:r>
            <a:r>
              <a:rPr lang="ro-RO" sz="1500" b="1" dirty="0">
                <a:latin typeface="Times New Roman" panose="02020603050405020304" pitchFamily="18" charset="0"/>
                <a:cs typeface="Times New Roman" panose="02020603050405020304" pitchFamily="18" charset="0"/>
              </a:rPr>
              <a:t>Rezultatele obținute în urma analizelor chimice a furajului de pe pajiștea aleasă pentru experiențe au fost de 84,78% pentru substanța uscată (SU), 9,98% pentru proteina brută (PB), 2,41%, pentru grăsimea brută (GB), 27,79% pentru celuloza brută (Cel B), 8,74% pentru cenușa brută (</a:t>
            </a:r>
            <a:r>
              <a:rPr lang="ro-RO" sz="1500" b="1" dirty="0" err="1">
                <a:latin typeface="Times New Roman" panose="02020603050405020304" pitchFamily="18" charset="0"/>
                <a:cs typeface="Times New Roman" panose="02020603050405020304" pitchFamily="18" charset="0"/>
              </a:rPr>
              <a:t>Cen</a:t>
            </a:r>
            <a:r>
              <a:rPr lang="ro-RO" sz="1500" b="1" dirty="0">
                <a:latin typeface="Times New Roman" panose="02020603050405020304" pitchFamily="18" charset="0"/>
                <a:cs typeface="Times New Roman" panose="02020603050405020304" pitchFamily="18" charset="0"/>
              </a:rPr>
              <a:t> B), 76,04% pentru substanța organică (SO) și de 35,86% pentru substanțele extractive </a:t>
            </a:r>
            <a:r>
              <a:rPr lang="ro-RO" sz="1500" b="1" dirty="0" err="1">
                <a:latin typeface="Times New Roman" panose="02020603050405020304" pitchFamily="18" charset="0"/>
                <a:cs typeface="Times New Roman" panose="02020603050405020304" pitchFamily="18" charset="0"/>
              </a:rPr>
              <a:t>neazotate</a:t>
            </a:r>
            <a:r>
              <a:rPr lang="ro-RO" sz="1500" b="1" dirty="0">
                <a:latin typeface="Times New Roman" panose="02020603050405020304" pitchFamily="18" charset="0"/>
                <a:cs typeface="Times New Roman" panose="02020603050405020304" pitchFamily="18" charset="0"/>
              </a:rPr>
              <a:t> (SEN), fiind similare celor din literatura de specialitate. </a:t>
            </a:r>
            <a:endParaRPr lang="en-US" sz="1500" b="1" dirty="0">
              <a:latin typeface="Times New Roman" panose="02020603050405020304" pitchFamily="18" charset="0"/>
              <a:cs typeface="Times New Roman" panose="02020603050405020304" pitchFamily="18" charset="0"/>
            </a:endParaRPr>
          </a:p>
          <a:p>
            <a:pPr algn="just"/>
            <a:r>
              <a:rPr lang="en-US" sz="1500" b="1" dirty="0">
                <a:latin typeface="Times New Roman" panose="02020603050405020304" pitchFamily="18" charset="0"/>
                <a:cs typeface="Times New Roman" panose="02020603050405020304" pitchFamily="18" charset="0"/>
              </a:rPr>
              <a:t>12. A </a:t>
            </a:r>
            <a:r>
              <a:rPr lang="en-US" sz="1500" b="1" dirty="0" err="1">
                <a:latin typeface="Times New Roman" panose="02020603050405020304" pitchFamily="18" charset="0"/>
                <a:cs typeface="Times New Roman" panose="02020603050405020304" pitchFamily="18" charset="0"/>
              </a:rPr>
              <a:t>fost</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efectuat</a:t>
            </a:r>
            <a:r>
              <a:rPr lang="en-US" sz="1500" b="1" dirty="0">
                <a:latin typeface="Times New Roman" panose="02020603050405020304" pitchFamily="18" charset="0"/>
                <a:cs typeface="Times New Roman" panose="02020603050405020304" pitchFamily="18" charset="0"/>
              </a:rPr>
              <a:t> un </a:t>
            </a:r>
            <a:r>
              <a:rPr lang="en-US" sz="1500" b="1" dirty="0" err="1">
                <a:latin typeface="Times New Roman" panose="02020603050405020304" pitchFamily="18" charset="0"/>
                <a:cs typeface="Times New Roman" panose="02020603050405020304" pitchFamily="18" charset="0"/>
              </a:rPr>
              <a:t>studiu</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agrochimic</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realizat</a:t>
            </a:r>
            <a:r>
              <a:rPr lang="en-US" sz="1500" b="1" dirty="0">
                <a:latin typeface="Times New Roman" panose="02020603050405020304" pitchFamily="18" charset="0"/>
                <a:cs typeface="Times New Roman" panose="02020603050405020304" pitchFamily="18" charset="0"/>
              </a:rPr>
              <a:t> de OSPA </a:t>
            </a:r>
            <a:r>
              <a:rPr lang="en-US" sz="1500" b="1" dirty="0" err="1">
                <a:latin typeface="Times New Roman" panose="02020603050405020304" pitchFamily="18" charset="0"/>
                <a:cs typeface="Times New Roman" panose="02020603050405020304" pitchFamily="18" charset="0"/>
              </a:rPr>
              <a:t>Bacău</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fiind</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prelevate</a:t>
            </a:r>
            <a:r>
              <a:rPr lang="en-US" sz="1500" b="1" dirty="0">
                <a:latin typeface="Times New Roman" panose="02020603050405020304" pitchFamily="18" charset="0"/>
                <a:cs typeface="Times New Roman" panose="02020603050405020304" pitchFamily="18" charset="0"/>
              </a:rPr>
              <a:t> 4 probe de sol, </a:t>
            </a:r>
            <a:r>
              <a:rPr lang="en-US" sz="1500" b="1" dirty="0" err="1">
                <a:latin typeface="Times New Roman" panose="02020603050405020304" pitchFamily="18" charset="0"/>
                <a:cs typeface="Times New Roman" panose="02020603050405020304" pitchFamily="18" charset="0"/>
              </a:rPr>
              <a:t>corespunzătoate</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celor</a:t>
            </a:r>
            <a:r>
              <a:rPr lang="en-US" sz="1500" b="1" dirty="0">
                <a:latin typeface="Times New Roman" panose="02020603050405020304" pitchFamily="18" charset="0"/>
                <a:cs typeface="Times New Roman" panose="02020603050405020304" pitchFamily="18" charset="0"/>
              </a:rPr>
              <a:t> 4 </a:t>
            </a:r>
            <a:r>
              <a:rPr lang="en-US" sz="1500" b="1" dirty="0" err="1">
                <a:latin typeface="Times New Roman" panose="02020603050405020304" pitchFamily="18" charset="0"/>
                <a:cs typeface="Times New Roman" panose="02020603050405020304" pitchFamily="18" charset="0"/>
              </a:rPr>
              <a:t>parcele</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experimentale</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organizate</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în</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cadrul</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proiectului</a:t>
            </a:r>
            <a:r>
              <a:rPr lang="en-US" sz="1500" b="1" dirty="0">
                <a:latin typeface="Times New Roman" panose="02020603050405020304" pitchFamily="18" charset="0"/>
                <a:cs typeface="Times New Roman" panose="02020603050405020304" pitchFamily="18" charset="0"/>
              </a:rPr>
              <a:t>, care a </a:t>
            </a:r>
            <a:r>
              <a:rPr lang="en-US" sz="1500" b="1" dirty="0" err="1">
                <a:latin typeface="Times New Roman" panose="02020603050405020304" pitchFamily="18" charset="0"/>
                <a:cs typeface="Times New Roman" panose="02020603050405020304" pitchFamily="18" charset="0"/>
              </a:rPr>
              <a:t>scos</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în</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evidență</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faptul</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că</a:t>
            </a:r>
            <a:r>
              <a:rPr lang="en-US" sz="1500" b="1" dirty="0">
                <a:latin typeface="Times New Roman" panose="02020603050405020304" pitchFamily="18" charset="0"/>
                <a:cs typeface="Times New Roman" panose="02020603050405020304" pitchFamily="18" charset="0"/>
              </a:rPr>
              <a:t> t</a:t>
            </a:r>
            <a:r>
              <a:rPr lang="ro-RO" sz="1500" b="1" dirty="0" err="1">
                <a:latin typeface="Times New Roman" panose="02020603050405020304" pitchFamily="18" charset="0"/>
                <a:cs typeface="Times New Roman" panose="02020603050405020304" pitchFamily="18" charset="0"/>
              </a:rPr>
              <a:t>erenul</a:t>
            </a:r>
            <a:r>
              <a:rPr lang="ro-RO" sz="1500" b="1" dirty="0">
                <a:latin typeface="Times New Roman" panose="02020603050405020304" pitchFamily="18" charset="0"/>
                <a:cs typeface="Times New Roman" panose="02020603050405020304" pitchFamily="18" charset="0"/>
              </a:rPr>
              <a:t> prezintă trei unități de sol, respectiv </a:t>
            </a:r>
            <a:r>
              <a:rPr lang="ro-RO" sz="1500" b="1" dirty="0" err="1">
                <a:latin typeface="Times New Roman" panose="02020603050405020304" pitchFamily="18" charset="0"/>
                <a:cs typeface="Times New Roman" panose="02020603050405020304" pitchFamily="18" charset="0"/>
              </a:rPr>
              <a:t>Aluviosol</a:t>
            </a:r>
            <a:r>
              <a:rPr lang="ro-RO" sz="1500" b="1" dirty="0">
                <a:latin typeface="Times New Roman" panose="02020603050405020304" pitchFamily="18" charset="0"/>
                <a:cs typeface="Times New Roman" panose="02020603050405020304" pitchFamily="18" charset="0"/>
              </a:rPr>
              <a:t> </a:t>
            </a:r>
            <a:r>
              <a:rPr lang="ro-RO" sz="1500" b="1" dirty="0" err="1">
                <a:latin typeface="Times New Roman" panose="02020603050405020304" pitchFamily="18" charset="0"/>
                <a:cs typeface="Times New Roman" panose="02020603050405020304" pitchFamily="18" charset="0"/>
              </a:rPr>
              <a:t>calcaric</a:t>
            </a:r>
            <a:r>
              <a:rPr lang="ro-RO" sz="1500" b="1" dirty="0">
                <a:latin typeface="Times New Roman" panose="02020603050405020304" pitchFamily="18" charset="0"/>
                <a:cs typeface="Times New Roman" panose="02020603050405020304" pitchFamily="18" charset="0"/>
              </a:rPr>
              <a:t> - </a:t>
            </a:r>
            <a:r>
              <a:rPr lang="ro-RO" sz="1500" b="1" dirty="0" err="1">
                <a:latin typeface="Times New Roman" panose="02020603050405020304" pitchFamily="18" charset="0"/>
                <a:cs typeface="Times New Roman" panose="02020603050405020304" pitchFamily="18" charset="0"/>
              </a:rPr>
              <a:t>alcalic</a:t>
            </a:r>
            <a:r>
              <a:rPr lang="ro-RO" sz="1500" b="1" dirty="0">
                <a:latin typeface="Times New Roman" panose="02020603050405020304" pitchFamily="18" charset="0"/>
                <a:cs typeface="Times New Roman" panose="02020603050405020304" pitchFamily="18" charset="0"/>
              </a:rPr>
              <a:t> – scheletic (</a:t>
            </a:r>
            <a:r>
              <a:rPr lang="ro-RO" sz="1500" b="1" dirty="0" err="1">
                <a:latin typeface="Times New Roman" panose="02020603050405020304" pitchFamily="18" charset="0"/>
                <a:cs typeface="Times New Roman" panose="02020603050405020304" pitchFamily="18" charset="0"/>
              </a:rPr>
              <a:t>lutonisipos</a:t>
            </a:r>
            <a:r>
              <a:rPr lang="ro-RO" sz="1500" b="1" dirty="0">
                <a:latin typeface="Times New Roman" panose="02020603050405020304" pitchFamily="18" charset="0"/>
                <a:cs typeface="Times New Roman" panose="02020603050405020304" pitchFamily="18" charset="0"/>
              </a:rPr>
              <a:t> </a:t>
            </a:r>
            <a:r>
              <a:rPr lang="ro-RO" sz="1500" b="1" dirty="0" err="1">
                <a:latin typeface="Times New Roman" panose="02020603050405020304" pitchFamily="18" charset="0"/>
                <a:cs typeface="Times New Roman" panose="02020603050405020304" pitchFamily="18" charset="0"/>
              </a:rPr>
              <a:t>subscheletic</a:t>
            </a:r>
            <a:r>
              <a:rPr lang="ro-RO" sz="1500" b="1" dirty="0">
                <a:latin typeface="Times New Roman" panose="02020603050405020304" pitchFamily="18" charset="0"/>
                <a:cs typeface="Times New Roman" panose="02020603050405020304" pitchFamily="18" charset="0"/>
              </a:rPr>
              <a:t>/ </a:t>
            </a:r>
            <a:r>
              <a:rPr lang="ro-RO" sz="1500" b="1" dirty="0" err="1">
                <a:latin typeface="Times New Roman" panose="02020603050405020304" pitchFamily="18" charset="0"/>
                <a:cs typeface="Times New Roman" panose="02020603050405020304" pitchFamily="18" charset="0"/>
              </a:rPr>
              <a:t>lutonisipos</a:t>
            </a:r>
            <a:r>
              <a:rPr lang="ro-RO" sz="1500" b="1" dirty="0">
                <a:latin typeface="Times New Roman" panose="02020603050405020304" pitchFamily="18" charset="0"/>
                <a:cs typeface="Times New Roman" panose="02020603050405020304" pitchFamily="18" charset="0"/>
              </a:rPr>
              <a:t> </a:t>
            </a:r>
            <a:r>
              <a:rPr lang="ro-RO" sz="1500" b="1" dirty="0" err="1">
                <a:latin typeface="Times New Roman" panose="02020603050405020304" pitchFamily="18" charset="0"/>
                <a:cs typeface="Times New Roman" panose="02020603050405020304" pitchFamily="18" charset="0"/>
              </a:rPr>
              <a:t>hiposcheletic</a:t>
            </a:r>
            <a:r>
              <a:rPr lang="ro-RO" sz="1500" b="1" dirty="0">
                <a:latin typeface="Times New Roman" panose="02020603050405020304" pitchFamily="18" charset="0"/>
                <a:cs typeface="Times New Roman" panose="02020603050405020304" pitchFamily="18" charset="0"/>
              </a:rPr>
              <a:t>), </a:t>
            </a:r>
            <a:r>
              <a:rPr lang="ro-RO" sz="1500" b="1" dirty="0" err="1">
                <a:latin typeface="Times New Roman" panose="02020603050405020304" pitchFamily="18" charset="0"/>
                <a:cs typeface="Times New Roman" panose="02020603050405020304" pitchFamily="18" charset="0"/>
              </a:rPr>
              <a:t>Faeoziom</a:t>
            </a:r>
            <a:r>
              <a:rPr lang="ro-RO" sz="1500" b="1" dirty="0">
                <a:latin typeface="Times New Roman" panose="02020603050405020304" pitchFamily="18" charset="0"/>
                <a:cs typeface="Times New Roman" panose="02020603050405020304" pitchFamily="18" charset="0"/>
              </a:rPr>
              <a:t> </a:t>
            </a:r>
            <a:r>
              <a:rPr lang="ro-RO" sz="1500" b="1" dirty="0" err="1">
                <a:latin typeface="Times New Roman" panose="02020603050405020304" pitchFamily="18" charset="0"/>
                <a:cs typeface="Times New Roman" panose="02020603050405020304" pitchFamily="18" charset="0"/>
              </a:rPr>
              <a:t>calcaric</a:t>
            </a:r>
            <a:r>
              <a:rPr lang="ro-RO" sz="1500" b="1" dirty="0">
                <a:latin typeface="Times New Roman" panose="02020603050405020304" pitchFamily="18" charset="0"/>
                <a:cs typeface="Times New Roman" panose="02020603050405020304" pitchFamily="18" charset="0"/>
              </a:rPr>
              <a:t> și </a:t>
            </a:r>
            <a:r>
              <a:rPr lang="ro-RO" sz="1500" b="1" dirty="0" err="1">
                <a:latin typeface="Times New Roman" panose="02020603050405020304" pitchFamily="18" charset="0"/>
                <a:cs typeface="Times New Roman" panose="02020603050405020304" pitchFamily="18" charset="0"/>
              </a:rPr>
              <a:t>epicalcaric</a:t>
            </a:r>
            <a:r>
              <a:rPr lang="ro-RO" sz="1500" b="1" dirty="0">
                <a:latin typeface="Times New Roman" panose="02020603050405020304" pitchFamily="18" charset="0"/>
                <a:cs typeface="Times New Roman" panose="02020603050405020304" pitchFamily="18" charset="0"/>
              </a:rPr>
              <a:t> (lutos </a:t>
            </a:r>
            <a:r>
              <a:rPr lang="ro-RO" sz="1500" b="1" dirty="0" err="1">
                <a:latin typeface="Times New Roman" panose="02020603050405020304" pitchFamily="18" charset="0"/>
                <a:cs typeface="Times New Roman" panose="02020603050405020304" pitchFamily="18" charset="0"/>
              </a:rPr>
              <a:t>subscheletic</a:t>
            </a:r>
            <a:r>
              <a:rPr lang="ro-RO" sz="1500" b="1" dirty="0">
                <a:latin typeface="Times New Roman" panose="02020603050405020304" pitchFamily="18" charset="0"/>
                <a:cs typeface="Times New Roman" panose="02020603050405020304" pitchFamily="18" charset="0"/>
              </a:rPr>
              <a:t>/lutos </a:t>
            </a:r>
            <a:r>
              <a:rPr lang="ro-RO" sz="1500" b="1" dirty="0" err="1">
                <a:latin typeface="Times New Roman" panose="02020603050405020304" pitchFamily="18" charset="0"/>
                <a:cs typeface="Times New Roman" panose="02020603050405020304" pitchFamily="18" charset="0"/>
              </a:rPr>
              <a:t>hiposcheletic</a:t>
            </a:r>
            <a:r>
              <a:rPr lang="ro-RO" sz="1500" b="1" dirty="0">
                <a:latin typeface="Times New Roman" panose="02020603050405020304" pitchFamily="18" charset="0"/>
                <a:cs typeface="Times New Roman" panose="02020603050405020304" pitchFamily="18" charset="0"/>
              </a:rPr>
              <a:t>) și </a:t>
            </a:r>
            <a:r>
              <a:rPr lang="ro-RO" sz="1500" b="1" dirty="0" err="1">
                <a:latin typeface="Times New Roman" panose="02020603050405020304" pitchFamily="18" charset="0"/>
                <a:cs typeface="Times New Roman" panose="02020603050405020304" pitchFamily="18" charset="0"/>
              </a:rPr>
              <a:t>Faeoziom</a:t>
            </a:r>
            <a:r>
              <a:rPr lang="ro-RO" sz="1500" b="1" dirty="0">
                <a:latin typeface="Times New Roman" panose="02020603050405020304" pitchFamily="18" charset="0"/>
                <a:cs typeface="Times New Roman" panose="02020603050405020304" pitchFamily="18" charset="0"/>
              </a:rPr>
              <a:t> </a:t>
            </a:r>
            <a:r>
              <a:rPr lang="ro-RO" sz="1500" b="1" dirty="0" err="1">
                <a:latin typeface="Times New Roman" panose="02020603050405020304" pitchFamily="18" charset="0"/>
                <a:cs typeface="Times New Roman" panose="02020603050405020304" pitchFamily="18" charset="0"/>
              </a:rPr>
              <a:t>cambic</a:t>
            </a:r>
            <a:r>
              <a:rPr lang="ro-RO" sz="1500" b="1" dirty="0">
                <a:latin typeface="Times New Roman" panose="02020603050405020304" pitchFamily="18" charset="0"/>
                <a:cs typeface="Times New Roman" panose="02020603050405020304" pitchFamily="18" charset="0"/>
              </a:rPr>
              <a:t>-scheletic (</a:t>
            </a:r>
            <a:r>
              <a:rPr lang="ro-RO" sz="1500" b="1" dirty="0" err="1">
                <a:latin typeface="Times New Roman" panose="02020603050405020304" pitchFamily="18" charset="0"/>
                <a:cs typeface="Times New Roman" panose="02020603050405020304" pitchFamily="18" charset="0"/>
              </a:rPr>
              <a:t>lutoargilos</a:t>
            </a:r>
            <a:r>
              <a:rPr lang="ro-RO" sz="1500" b="1" dirty="0">
                <a:latin typeface="Times New Roman" panose="02020603050405020304" pitchFamily="18" charset="0"/>
                <a:cs typeface="Times New Roman" panose="02020603050405020304" pitchFamily="18" charset="0"/>
              </a:rPr>
              <a:t> prăfos </a:t>
            </a:r>
            <a:r>
              <a:rPr lang="ro-RO" sz="1500" b="1" dirty="0" err="1">
                <a:latin typeface="Times New Roman" panose="02020603050405020304" pitchFamily="18" charset="0"/>
                <a:cs typeface="Times New Roman" panose="02020603050405020304" pitchFamily="18" charset="0"/>
              </a:rPr>
              <a:t>hiposcheletic</a:t>
            </a:r>
            <a:r>
              <a:rPr lang="ro-RO" sz="1500" b="1" dirty="0">
                <a:latin typeface="Times New Roman" panose="02020603050405020304" pitchFamily="18" charset="0"/>
                <a:cs typeface="Times New Roman" panose="02020603050405020304" pitchFamily="18" charset="0"/>
              </a:rPr>
              <a:t>/ lutos </a:t>
            </a:r>
            <a:r>
              <a:rPr lang="ro-RO" sz="1500" b="1" dirty="0" err="1">
                <a:latin typeface="Times New Roman" panose="02020603050405020304" pitchFamily="18" charset="0"/>
                <a:cs typeface="Times New Roman" panose="02020603050405020304" pitchFamily="18" charset="0"/>
              </a:rPr>
              <a:t>hipocheletic</a:t>
            </a:r>
            <a:r>
              <a:rPr lang="ro-RO" sz="1500" b="1" dirty="0">
                <a:latin typeface="Times New Roman" panose="02020603050405020304" pitchFamily="18" charset="0"/>
                <a:cs typeface="Times New Roman" panose="02020603050405020304" pitchFamily="18" charset="0"/>
              </a:rPr>
              <a:t>).	</a:t>
            </a:r>
            <a:endParaRPr lang="en-US" sz="1500" b="1" dirty="0">
              <a:latin typeface="Times New Roman" panose="02020603050405020304" pitchFamily="18" charset="0"/>
              <a:cs typeface="Times New Roman" panose="02020603050405020304" pitchFamily="18" charset="0"/>
            </a:endParaRPr>
          </a:p>
          <a:p>
            <a:pPr algn="just"/>
            <a:r>
              <a:rPr lang="ro-RO" sz="1500" b="1" dirty="0">
                <a:latin typeface="Times New Roman" panose="02020603050405020304" pitchFamily="18" charset="0"/>
                <a:cs typeface="Times New Roman" panose="02020603050405020304" pitchFamily="18" charset="0"/>
              </a:rPr>
              <a:t>13. În ceea ce privește bonitarea solurilor analizate</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studiul</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agrochimic</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relevă</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că</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unitatea</a:t>
            </a:r>
            <a:r>
              <a:rPr lang="en-US" sz="1500" b="1" dirty="0">
                <a:latin typeface="Times New Roman" panose="02020603050405020304" pitchFamily="18" charset="0"/>
                <a:cs typeface="Times New Roman" panose="02020603050405020304" pitchFamily="18" charset="0"/>
              </a:rPr>
              <a:t> 1 de sol (</a:t>
            </a:r>
            <a:r>
              <a:rPr lang="ro-RO" sz="1500" b="1" dirty="0" err="1">
                <a:latin typeface="Times New Roman" panose="02020603050405020304" pitchFamily="18" charset="0"/>
                <a:cs typeface="Times New Roman" panose="02020603050405020304" pitchFamily="18" charset="0"/>
              </a:rPr>
              <a:t>Aluviosol</a:t>
            </a:r>
            <a:r>
              <a:rPr lang="ro-RO" sz="1500" b="1" dirty="0">
                <a:latin typeface="Times New Roman" panose="02020603050405020304" pitchFamily="18" charset="0"/>
                <a:cs typeface="Times New Roman" panose="02020603050405020304" pitchFamily="18" charset="0"/>
              </a:rPr>
              <a:t> </a:t>
            </a:r>
            <a:r>
              <a:rPr lang="ro-RO" sz="1500" b="1" dirty="0" err="1">
                <a:latin typeface="Times New Roman" panose="02020603050405020304" pitchFamily="18" charset="0"/>
                <a:cs typeface="Times New Roman" panose="02020603050405020304" pitchFamily="18" charset="0"/>
              </a:rPr>
              <a:t>calcaric</a:t>
            </a:r>
            <a:r>
              <a:rPr lang="ro-RO" sz="1500" b="1" dirty="0">
                <a:latin typeface="Times New Roman" panose="02020603050405020304" pitchFamily="18" charset="0"/>
                <a:cs typeface="Times New Roman" panose="02020603050405020304" pitchFamily="18" charset="0"/>
              </a:rPr>
              <a:t> - </a:t>
            </a:r>
            <a:r>
              <a:rPr lang="ro-RO" sz="1500" b="1" dirty="0" err="1">
                <a:latin typeface="Times New Roman" panose="02020603050405020304" pitchFamily="18" charset="0"/>
                <a:cs typeface="Times New Roman" panose="02020603050405020304" pitchFamily="18" charset="0"/>
              </a:rPr>
              <a:t>alcalic</a:t>
            </a:r>
            <a:r>
              <a:rPr lang="ro-RO" sz="1500" b="1" dirty="0">
                <a:latin typeface="Times New Roman" panose="02020603050405020304" pitchFamily="18" charset="0"/>
                <a:cs typeface="Times New Roman" panose="02020603050405020304" pitchFamily="18" charset="0"/>
              </a:rPr>
              <a:t> – scheletic), are o notă de bonitare de 52, fapt ce indică că pentru destinația de pășune acest tip de sol are o </a:t>
            </a:r>
            <a:r>
              <a:rPr lang="ro-RO" sz="1500" b="1" dirty="0" err="1">
                <a:latin typeface="Times New Roman" panose="02020603050405020304" pitchFamily="18" charset="0"/>
                <a:cs typeface="Times New Roman" panose="02020603050405020304" pitchFamily="18" charset="0"/>
              </a:rPr>
              <a:t>favorabilitate</a:t>
            </a:r>
            <a:r>
              <a:rPr lang="ro-RO" sz="1500" b="1" dirty="0">
                <a:latin typeface="Times New Roman" panose="02020603050405020304" pitchFamily="18" charset="0"/>
                <a:cs typeface="Times New Roman" panose="02020603050405020304" pitchFamily="18" charset="0"/>
              </a:rPr>
              <a:t> mediocră, în timp ce unitățile 2 și 3 de sol (</a:t>
            </a:r>
            <a:r>
              <a:rPr lang="ro-RO" sz="1500" b="1" dirty="0" err="1">
                <a:latin typeface="Times New Roman" panose="02020603050405020304" pitchFamily="18" charset="0"/>
                <a:cs typeface="Times New Roman" panose="02020603050405020304" pitchFamily="18" charset="0"/>
              </a:rPr>
              <a:t>Faeoziom</a:t>
            </a:r>
            <a:r>
              <a:rPr lang="ro-RO" sz="1500" b="1" dirty="0">
                <a:latin typeface="Times New Roman" panose="02020603050405020304" pitchFamily="18" charset="0"/>
                <a:cs typeface="Times New Roman" panose="02020603050405020304" pitchFamily="18" charset="0"/>
              </a:rPr>
              <a:t> </a:t>
            </a:r>
            <a:r>
              <a:rPr lang="ro-RO" sz="1500" b="1" dirty="0" err="1">
                <a:latin typeface="Times New Roman" panose="02020603050405020304" pitchFamily="18" charset="0"/>
                <a:cs typeface="Times New Roman" panose="02020603050405020304" pitchFamily="18" charset="0"/>
              </a:rPr>
              <a:t>calcaric-epicalcaric</a:t>
            </a:r>
            <a:r>
              <a:rPr lang="ro-RO" sz="1500" b="1" dirty="0">
                <a:latin typeface="Times New Roman" panose="02020603050405020304" pitchFamily="18" charset="0"/>
                <a:cs typeface="Times New Roman" panose="02020603050405020304" pitchFamily="18" charset="0"/>
              </a:rPr>
              <a:t> și </a:t>
            </a:r>
            <a:r>
              <a:rPr lang="ro-RO" sz="1500" b="1" dirty="0" err="1">
                <a:latin typeface="Times New Roman" panose="02020603050405020304" pitchFamily="18" charset="0"/>
                <a:cs typeface="Times New Roman" panose="02020603050405020304" pitchFamily="18" charset="0"/>
              </a:rPr>
              <a:t>Faeoziom</a:t>
            </a:r>
            <a:r>
              <a:rPr lang="ro-RO" sz="1500" b="1" dirty="0">
                <a:latin typeface="Times New Roman" panose="02020603050405020304" pitchFamily="18" charset="0"/>
                <a:cs typeface="Times New Roman" panose="02020603050405020304" pitchFamily="18" charset="0"/>
              </a:rPr>
              <a:t> </a:t>
            </a:r>
            <a:r>
              <a:rPr lang="ro-RO" sz="1500" b="1" dirty="0" err="1">
                <a:latin typeface="Times New Roman" panose="02020603050405020304" pitchFamily="18" charset="0"/>
                <a:cs typeface="Times New Roman" panose="02020603050405020304" pitchFamily="18" charset="0"/>
              </a:rPr>
              <a:t>cambic</a:t>
            </a:r>
            <a:r>
              <a:rPr lang="ro-RO" sz="1500" b="1" dirty="0">
                <a:latin typeface="Times New Roman" panose="02020603050405020304" pitchFamily="18" charset="0"/>
                <a:cs typeface="Times New Roman" panose="02020603050405020304" pitchFamily="18" charset="0"/>
              </a:rPr>
              <a:t>-scheletic), au o notă de bonitare de peste 60 (72 și respectiv 64), fapt ce indică o </a:t>
            </a:r>
            <a:r>
              <a:rPr lang="ro-RO" sz="1500" b="1" dirty="0" err="1">
                <a:latin typeface="Times New Roman" panose="02020603050405020304" pitchFamily="18" charset="0"/>
                <a:cs typeface="Times New Roman" panose="02020603050405020304" pitchFamily="18" charset="0"/>
              </a:rPr>
              <a:t>favorabilitate</a:t>
            </a:r>
            <a:r>
              <a:rPr lang="ro-RO" sz="1500" b="1" dirty="0">
                <a:latin typeface="Times New Roman" panose="02020603050405020304" pitchFamily="18" charset="0"/>
                <a:cs typeface="Times New Roman" panose="02020603050405020304" pitchFamily="18" charset="0"/>
              </a:rPr>
              <a:t> bună pentru cultura pășune.</a:t>
            </a:r>
            <a:endParaRPr lang="en-US" sz="1500" b="1" dirty="0">
              <a:latin typeface="Times New Roman" panose="02020603050405020304" pitchFamily="18" charset="0"/>
              <a:cs typeface="Times New Roman" panose="02020603050405020304" pitchFamily="18" charset="0"/>
            </a:endParaRPr>
          </a:p>
          <a:p>
            <a:pPr algn="just"/>
            <a:r>
              <a:rPr lang="ro-RO" sz="1500" b="1" dirty="0">
                <a:latin typeface="Times New Roman" panose="02020603050405020304" pitchFamily="18" charset="0"/>
                <a:cs typeface="Times New Roman" panose="02020603050405020304" pitchFamily="18" charset="0"/>
              </a:rPr>
              <a:t>14. Recomandarea specialiștilor de la OSPA Bacău pentru suprafețele de sol analizate este de fi ameliorate prin fertilizare cu gunoi de grajd, pentru creșterea rezervei de humus și creșterea productivității, efectuarea unor lucrări </a:t>
            </a:r>
            <a:r>
              <a:rPr lang="ro-RO" sz="1500" b="1" dirty="0" err="1">
                <a:latin typeface="Times New Roman" panose="02020603050405020304" pitchFamily="18" charset="0"/>
                <a:cs typeface="Times New Roman" panose="02020603050405020304" pitchFamily="18" charset="0"/>
              </a:rPr>
              <a:t>agro</a:t>
            </a:r>
            <a:r>
              <a:rPr lang="ro-RO" sz="1500" b="1" dirty="0">
                <a:latin typeface="Times New Roman" panose="02020603050405020304" pitchFamily="18" charset="0"/>
                <a:cs typeface="Times New Roman" panose="02020603050405020304" pitchFamily="18" charset="0"/>
              </a:rPr>
              <a:t>-ecologice de întreținere a pajiștilor (îndepărtarea pietrelor) și irigarea acestora.</a:t>
            </a: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22125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1042</TotalTime>
  <Words>4600</Words>
  <Application>Microsoft Office PowerPoint</Application>
  <PresentationFormat>On-screen Show (4:3)</PresentationFormat>
  <Paragraphs>152</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Times New Roman</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Vlad Ilie</cp:lastModifiedBy>
  <cp:revision>118</cp:revision>
  <dcterms:created xsi:type="dcterms:W3CDTF">2019-11-05T21:23:16Z</dcterms:created>
  <dcterms:modified xsi:type="dcterms:W3CDTF">2023-11-15T08:58:23Z</dcterms:modified>
</cp:coreProperties>
</file>