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1125459" y="959313"/>
            <a:ext cx="5760741" cy="257189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1125459" y="3531205"/>
            <a:ext cx="5760741" cy="977621"/>
          </a:xfrm>
        </p:spPr>
        <p:txBody>
          <a:bodyPr tIns="91440" bIns="91440">
            <a:normAutofit/>
          </a:bodyPr>
          <a:lstStyle>
            <a:lvl1pPr marL="0" indent="0" algn="l">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D505B577-D87D-47CC-93D8-5B53700358D0}" type="datetimeFigureOut">
              <a:rPr lang="ro-RO" smtClean="0"/>
              <a:t>22.09.2022</a:t>
            </a:fld>
            <a:endParaRPr lang="ro-RO"/>
          </a:p>
        </p:txBody>
      </p:sp>
      <p:sp>
        <p:nvSpPr>
          <p:cNvPr id="5" name="Footer Placeholder 4"/>
          <p:cNvSpPr>
            <a:spLocks noGrp="1"/>
          </p:cNvSpPr>
          <p:nvPr>
            <p:ph type="ftr" sz="quarter" idx="11"/>
          </p:nvPr>
        </p:nvSpPr>
        <p:spPr>
          <a:xfrm>
            <a:off x="1125459" y="329308"/>
            <a:ext cx="3392144" cy="309201"/>
          </a:xfrm>
        </p:spPr>
        <p:txBody>
          <a:bodyPr/>
          <a:lstStyle/>
          <a:p>
            <a:endParaRPr lang="ro-RO"/>
          </a:p>
        </p:txBody>
      </p:sp>
      <p:sp>
        <p:nvSpPr>
          <p:cNvPr id="6" name="Slide Number Placeholder 5"/>
          <p:cNvSpPr>
            <a:spLocks noGrp="1"/>
          </p:cNvSpPr>
          <p:nvPr>
            <p:ph type="sldNum" sz="quarter" idx="12"/>
          </p:nvPr>
        </p:nvSpPr>
        <p:spPr>
          <a:xfrm>
            <a:off x="6886200" y="131730"/>
            <a:ext cx="802005" cy="503578"/>
          </a:xfrm>
        </p:spPr>
        <p:txBody>
          <a:bodyPr/>
          <a:lstStyle/>
          <a:p>
            <a:fld id="{84D35EAE-8E4B-4D61-8E18-0D97DA7E200A}" type="slidenum">
              <a:rPr lang="ro-RO" smtClean="0"/>
              <a:t>‹#›</a:t>
            </a:fld>
            <a:endParaRPr lang="ro-R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935306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D505B577-D87D-47CC-93D8-5B53700358D0}" type="datetimeFigureOut">
              <a:rPr lang="ro-RO" smtClean="0"/>
              <a:t>22.09.2022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4D35EAE-8E4B-4D61-8E18-0D97DA7E200A}" type="slidenum">
              <a:rPr lang="ro-RO" smtClean="0"/>
              <a:t>‹#›</a:t>
            </a:fld>
            <a:endParaRPr lang="ro-RO"/>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751218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125459" y="1756130"/>
            <a:ext cx="5764142" cy="2050066"/>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125460" y="3806196"/>
            <a:ext cx="5764142" cy="1012929"/>
          </a:xfrm>
        </p:spPr>
        <p:txBody>
          <a:bodyPr tIns="91440">
            <a:normAutofit/>
          </a:bodyPr>
          <a:lstStyle>
            <a:lvl1pPr marL="0" indent="0" algn="l">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D505B577-D87D-47CC-93D8-5B53700358D0}" type="datetimeFigureOut">
              <a:rPr lang="ro-RO" smtClean="0"/>
              <a:t>22.09.2022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4D35EAE-8E4B-4D61-8E18-0D97DA7E200A}" type="slidenum">
              <a:rPr lang="ro-RO" smtClean="0"/>
              <a:t>‹#›</a:t>
            </a:fld>
            <a:endParaRPr lang="ro-R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518498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125459" y="959314"/>
            <a:ext cx="6564015" cy="1044117"/>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125459" y="2172548"/>
            <a:ext cx="3125871" cy="327894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563822" y="2172548"/>
            <a:ext cx="3125652" cy="327894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D505B577-D87D-47CC-93D8-5B53700358D0}" type="datetimeFigureOut">
              <a:rPr lang="ro-RO" smtClean="0"/>
              <a:t>22.09.2022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4D35EAE-8E4B-4D61-8E18-0D97DA7E200A}" type="slidenum">
              <a:rPr lang="ro-RO" smtClean="0"/>
              <a:t>‹#›</a:t>
            </a:fld>
            <a:endParaRPr lang="ro-R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3922184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a:xfrm>
            <a:off x="1128652" y="959903"/>
            <a:ext cx="6571344" cy="1044600"/>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118131" y="2169094"/>
            <a:ext cx="3125766" cy="801943"/>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118131" y="2973815"/>
            <a:ext cx="3125766" cy="24916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563822" y="2172548"/>
            <a:ext cx="3125652" cy="802237"/>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563822" y="2971035"/>
            <a:ext cx="3125652" cy="2484985"/>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D505B577-D87D-47CC-93D8-5B53700358D0}" type="datetimeFigureOut">
              <a:rPr lang="ro-RO" smtClean="0"/>
              <a:t>22.09.2022</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4D35EAE-8E4B-4D61-8E18-0D97DA7E200A}" type="slidenum">
              <a:rPr lang="ro-RO" smtClean="0"/>
              <a:t>‹#›</a:t>
            </a:fld>
            <a:endParaRPr lang="ro-RO"/>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625687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D505B577-D87D-47CC-93D8-5B53700358D0}" type="datetimeFigureOut">
              <a:rPr lang="ro-RO" smtClean="0"/>
              <a:t>22.09.2022</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4D35EAE-8E4B-4D61-8E18-0D97DA7E200A}" type="slidenum">
              <a:rPr lang="ro-RO" smtClean="0"/>
              <a:t>‹#›</a:t>
            </a:fld>
            <a:endParaRPr lang="ro-RO"/>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53524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5B577-D87D-47CC-93D8-5B53700358D0}" type="datetimeFigureOut">
              <a:rPr lang="ro-RO" smtClean="0"/>
              <a:t>22.09.2022</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4D35EAE-8E4B-4D61-8E18-0D97DA7E200A}" type="slidenum">
              <a:rPr lang="ro-RO" smtClean="0"/>
              <a:t>‹#›</a:t>
            </a:fld>
            <a:endParaRPr lang="ro-RO"/>
          </a:p>
        </p:txBody>
      </p:sp>
    </p:spTree>
    <p:extLst>
      <p:ext uri="{BB962C8B-B14F-4D97-AF65-F5344CB8AC3E}">
        <p14:creationId xmlns:p14="http://schemas.microsoft.com/office/powerpoint/2010/main" val="2263079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124041" y="959313"/>
            <a:ext cx="2425950" cy="2242051"/>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3859877" y="960890"/>
            <a:ext cx="3828178" cy="4496910"/>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124041"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D505B577-D87D-47CC-93D8-5B53700358D0}" type="datetimeFigureOut">
              <a:rPr lang="ro-RO" smtClean="0"/>
              <a:t>22.09.2022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4D35EAE-8E4B-4D61-8E18-0D97DA7E200A}" type="slidenum">
              <a:rPr lang="ro-RO" smtClean="0"/>
              <a:t>‹#›</a:t>
            </a:fld>
            <a:endParaRPr lang="ro-R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52021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8" name="Group 7"/>
          <p:cNvGrpSpPr/>
          <p:nvPr/>
        </p:nvGrpSpPr>
        <p:grpSpPr>
          <a:xfrm>
            <a:off x="4996501" y="482171"/>
            <a:ext cx="3511387" cy="5149101"/>
            <a:chOff x="4996501" y="482171"/>
            <a:chExt cx="3511387" cy="5149101"/>
          </a:xfrm>
        </p:grpSpPr>
        <p:sp>
          <p:nvSpPr>
            <p:cNvPr id="14" name="Rectangle 13"/>
            <p:cNvSpPr/>
            <p:nvPr/>
          </p:nvSpPr>
          <p:spPr>
            <a:xfrm>
              <a:off x="4996501" y="482171"/>
              <a:ext cx="3511387"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32077" y="1129512"/>
            <a:ext cx="3386166" cy="1918487"/>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131420" y="3057166"/>
            <a:ext cx="3390817" cy="2092568"/>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124592" y="5469857"/>
            <a:ext cx="3393977" cy="320123"/>
          </a:xfrm>
        </p:spPr>
        <p:txBody>
          <a:bodyPr/>
          <a:lstStyle>
            <a:lvl1pPr algn="l">
              <a:defRPr/>
            </a:lvl1pPr>
          </a:lstStyle>
          <a:p>
            <a:fld id="{D505B577-D87D-47CC-93D8-5B53700358D0}" type="datetimeFigureOut">
              <a:rPr lang="ro-RO" smtClean="0"/>
              <a:t>22.09.2022</a:t>
            </a:fld>
            <a:endParaRPr lang="ro-RO"/>
          </a:p>
        </p:txBody>
      </p:sp>
      <p:sp>
        <p:nvSpPr>
          <p:cNvPr id="6" name="Footer Placeholder 5"/>
          <p:cNvSpPr>
            <a:spLocks noGrp="1"/>
          </p:cNvSpPr>
          <p:nvPr>
            <p:ph type="ftr" sz="quarter" idx="11"/>
          </p:nvPr>
        </p:nvSpPr>
        <p:spPr>
          <a:xfrm>
            <a:off x="1125459" y="318641"/>
            <a:ext cx="2601032" cy="320931"/>
          </a:xfrm>
        </p:spPr>
        <p:txBody>
          <a:bodyPr/>
          <a:lstStyle/>
          <a:p>
            <a:endParaRPr lang="ro-RO"/>
          </a:p>
        </p:txBody>
      </p:sp>
      <p:sp>
        <p:nvSpPr>
          <p:cNvPr id="7" name="Slide Number Placeholder 6"/>
          <p:cNvSpPr>
            <a:spLocks noGrp="1"/>
          </p:cNvSpPr>
          <p:nvPr>
            <p:ph type="sldNum" sz="quarter" idx="12"/>
          </p:nvPr>
        </p:nvSpPr>
        <p:spPr>
          <a:xfrm>
            <a:off x="3726491" y="131730"/>
            <a:ext cx="795746" cy="503578"/>
          </a:xfrm>
        </p:spPr>
        <p:txBody>
          <a:bodyPr/>
          <a:lstStyle/>
          <a:p>
            <a:fld id="{84D35EAE-8E4B-4D61-8E18-0D97DA7E200A}" type="slidenum">
              <a:rPr lang="ro-RO" smtClean="0"/>
              <a:t>‹#›</a:t>
            </a:fld>
            <a:endParaRPr lang="ro-RO"/>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70363" b="36435"/>
          <a:stretch/>
        </p:blipFill>
        <p:spPr>
          <a:xfrm>
            <a:off x="1125460" y="643464"/>
            <a:ext cx="3392424" cy="155448"/>
          </a:xfrm>
          <a:prstGeom prst="rect">
            <a:avLst/>
          </a:prstGeom>
          <a:noFill/>
          <a:ln>
            <a:noFill/>
          </a:ln>
        </p:spPr>
      </p:pic>
    </p:spTree>
    <p:extLst>
      <p:ext uri="{BB962C8B-B14F-4D97-AF65-F5344CB8AC3E}">
        <p14:creationId xmlns:p14="http://schemas.microsoft.com/office/powerpoint/2010/main" val="1223823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D505B577-D87D-47CC-93D8-5B53700358D0}" type="datetimeFigureOut">
              <a:rPr lang="ro-RO" smtClean="0"/>
              <a:t>22.09.2022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4D35EAE-8E4B-4D61-8E18-0D97DA7E200A}" type="slidenum">
              <a:rPr lang="ro-RO" smtClean="0"/>
              <a:t>‹#›</a:t>
            </a:fld>
            <a:endParaRPr lang="ro-RO"/>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369802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447" y="796298"/>
            <a:ext cx="1103027" cy="4662565"/>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111910" y="796298"/>
            <a:ext cx="5301095" cy="4662565"/>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D505B577-D87D-47CC-93D8-5B53700358D0}" type="datetimeFigureOut">
              <a:rPr lang="ro-RO" smtClean="0"/>
              <a:t>22.09.2022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4D35EAE-8E4B-4D61-8E18-0D97DA7E200A}" type="slidenum">
              <a:rPr lang="ro-RO" smtClean="0"/>
              <a:t>‹#›</a:t>
            </a:fld>
            <a:endParaRPr lang="ro-R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59215" b="36435"/>
          <a:stretch/>
        </p:blipFill>
        <p:spPr>
          <a:xfrm rot="5400000">
            <a:off x="5605390" y="3050294"/>
            <a:ext cx="4663440" cy="155448"/>
          </a:xfrm>
          <a:prstGeom prst="rect">
            <a:avLst/>
          </a:prstGeom>
          <a:noFill/>
          <a:ln>
            <a:noFill/>
          </a:ln>
        </p:spPr>
      </p:pic>
    </p:spTree>
    <p:extLst>
      <p:ext uri="{BB962C8B-B14F-4D97-AF65-F5344CB8AC3E}">
        <p14:creationId xmlns:p14="http://schemas.microsoft.com/office/powerpoint/2010/main" val="3170852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854"/>
            <a:ext cx="9144000" cy="742950"/>
          </a:xfrm>
          <a:prstGeom prst="rect">
            <a:avLst/>
          </a:prstGeom>
        </p:spPr>
      </p:pic>
      <p:sp>
        <p:nvSpPr>
          <p:cNvPr id="12" name="Rectangle 11"/>
          <p:cNvSpPr/>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p:cNvCxnSpPr/>
          <p:nvPr/>
        </p:nvCxnSpPr>
        <p:spPr>
          <a:xfrm>
            <a:off x="0" y="61210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28684" y="956172"/>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128684" y="2167385"/>
            <a:ext cx="6571343" cy="3288635"/>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4521309" y="330371"/>
            <a:ext cx="2368292" cy="304938"/>
          </a:xfrm>
          <a:prstGeom prst="rect">
            <a:avLst/>
          </a:prstGeom>
        </p:spPr>
        <p:txBody>
          <a:bodyPr vert="horz" lIns="91440" tIns="45720" rIns="91440" bIns="45720" rtlCol="0" anchor="ctr"/>
          <a:lstStyle>
            <a:lvl1pPr algn="r">
              <a:defRPr sz="1000">
                <a:solidFill>
                  <a:schemeClr val="tx1">
                    <a:tint val="75000"/>
                  </a:schemeClr>
                </a:solidFill>
              </a:defRPr>
            </a:lvl1pPr>
          </a:lstStyle>
          <a:p>
            <a:fld id="{D505B577-D87D-47CC-93D8-5B53700358D0}" type="datetimeFigureOut">
              <a:rPr lang="ro-RO" smtClean="0"/>
              <a:t>22.09.2022</a:t>
            </a:fld>
            <a:endParaRPr lang="ro-RO"/>
          </a:p>
        </p:txBody>
      </p:sp>
      <p:sp>
        <p:nvSpPr>
          <p:cNvPr id="5" name="Footer Placeholder 4"/>
          <p:cNvSpPr>
            <a:spLocks noGrp="1"/>
          </p:cNvSpPr>
          <p:nvPr>
            <p:ph type="ftr" sz="quarter" idx="3"/>
          </p:nvPr>
        </p:nvSpPr>
        <p:spPr>
          <a:xfrm>
            <a:off x="1128684" y="329308"/>
            <a:ext cx="3388498"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893728" y="131730"/>
            <a:ext cx="795746" cy="503578"/>
          </a:xfrm>
          <a:prstGeom prst="rect">
            <a:avLst/>
          </a:prstGeom>
        </p:spPr>
        <p:txBody>
          <a:bodyPr vert="horz" lIns="91440" tIns="45720" rIns="91440" bIns="45720" rtlCol="0" anchor="t"/>
          <a:lstStyle>
            <a:lvl1pPr algn="r">
              <a:defRPr sz="2800">
                <a:solidFill>
                  <a:schemeClr val="accent1"/>
                </a:solidFill>
              </a:defRPr>
            </a:lvl1pPr>
          </a:lstStyle>
          <a:p>
            <a:fld id="{84D35EAE-8E4B-4D61-8E18-0D97DA7E200A}" type="slidenum">
              <a:rPr lang="ro-RO" smtClean="0"/>
              <a:t>‹#›</a:t>
            </a:fld>
            <a:endParaRPr lang="ro-RO"/>
          </a:p>
        </p:txBody>
      </p:sp>
    </p:spTree>
    <p:extLst>
      <p:ext uri="{BB962C8B-B14F-4D97-AF65-F5344CB8AC3E}">
        <p14:creationId xmlns:p14="http://schemas.microsoft.com/office/powerpoint/2010/main" val="250980520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6858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Word_Document.docx"/><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Word_Document1.docx"/><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2.docx"/><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Word_Document3.docx"/><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BD518DCE-B20F-E589-CB58-EE636F9089DA}"/>
              </a:ext>
            </a:extLst>
          </p:cNvPr>
          <p:cNvSpPr txBox="1"/>
          <p:nvPr/>
        </p:nvSpPr>
        <p:spPr>
          <a:xfrm>
            <a:off x="71718" y="720931"/>
            <a:ext cx="8659906" cy="3500061"/>
          </a:xfrm>
          <a:prstGeom prst="rect">
            <a:avLst/>
          </a:prstGeom>
          <a:noFill/>
        </p:spPr>
        <p:txBody>
          <a:bodyPr wrap="square">
            <a:spAutoFit/>
          </a:bodyPr>
          <a:lstStyle/>
          <a:p>
            <a:pPr indent="457200" algn="ctr">
              <a:lnSpc>
                <a:spcPct val="115000"/>
              </a:lnSpc>
            </a:pPr>
            <a:r>
              <a:rPr lang="ro-RO" b="1" dirty="0">
                <a:latin typeface="Times New Roman" panose="02020603050405020304" pitchFamily="18" charset="0"/>
                <a:ea typeface="Calibri" panose="020F0502020204030204" pitchFamily="34" charset="0"/>
              </a:rPr>
              <a:t>PLANUL SECTORIAL PENTRU CERCETARE-DEZVOLTARE DIN DOMENIUL AGRICOL ȘI DE DEZVOLTARE RURALĂ AL MINISTERULUI AGRICULTURII ȘI DEZVOLTĂRII RURALE, PE ANII 2019-2022, "AGRICULTURĂ ȘI DEZVOLTARE RURALĂ - ADER 2022„</a:t>
            </a:r>
          </a:p>
          <a:p>
            <a:pPr indent="457200" algn="ctr">
              <a:lnSpc>
                <a:spcPct val="115000"/>
              </a:lnSpc>
            </a:pP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COD PROIECT: ADER 8.1.7. </a:t>
            </a:r>
            <a:endParaRPr lang="en-GB" sz="1600" dirty="0">
              <a:latin typeface="Times New Roman" panose="02020603050405020304" pitchFamily="18" charset="0"/>
              <a:ea typeface="Calibri" panose="020F0502020204030204" pitchFamily="34" charset="0"/>
            </a:endParaRPr>
          </a:p>
          <a:p>
            <a:pPr indent="457200" algn="ctr">
              <a:lnSpc>
                <a:spcPct val="115000"/>
              </a:lnSpc>
            </a:pP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TEMA</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 CERCETĂRI PRIVIND ELABORAREA TEHNOLOGIEI DE AMELIORARE A OVINELOR DIN LINIA DE LAPTE BACĂU ÎN VEDEREA CREȘTERII PERFORMANȚELOR PRODUCTIVE</a:t>
            </a:r>
            <a:endParaRPr lang="en-GB" sz="1600" dirty="0">
              <a:latin typeface="Times New Roman" panose="02020603050405020304" pitchFamily="18" charset="0"/>
              <a:ea typeface="Calibri" panose="020F0502020204030204" pitchFamily="34" charset="0"/>
            </a:endParaRPr>
          </a:p>
        </p:txBody>
      </p:sp>
      <p:sp>
        <p:nvSpPr>
          <p:cNvPr id="7" name="CasetăText 6">
            <a:extLst>
              <a:ext uri="{FF2B5EF4-FFF2-40B4-BE49-F238E27FC236}">
                <a16:creationId xmlns:a16="http://schemas.microsoft.com/office/drawing/2014/main" id="{E9FCCC00-8E1C-854F-5063-9C1A49296729}"/>
              </a:ext>
            </a:extLst>
          </p:cNvPr>
          <p:cNvSpPr txBox="1"/>
          <p:nvPr/>
        </p:nvSpPr>
        <p:spPr>
          <a:xfrm>
            <a:off x="71718" y="4828634"/>
            <a:ext cx="8991600" cy="1308435"/>
          </a:xfrm>
          <a:prstGeom prst="rect">
            <a:avLst/>
          </a:prstGeom>
          <a:noFill/>
        </p:spPr>
        <p:txBody>
          <a:bodyPr wrap="square">
            <a:spAutoFit/>
          </a:bodyPr>
          <a:lstStyle/>
          <a:p>
            <a:pPr indent="457200">
              <a:lnSpc>
                <a:spcPct val="115000"/>
              </a:lnSpc>
            </a:pPr>
            <a:r>
              <a:rPr lang="ro-RO" altLang="en-US" b="1" dirty="0" err="1">
                <a:latin typeface="Times New Roman" panose="02020603050405020304" pitchFamily="18" charset="0"/>
                <a:cs typeface="Times New Roman" panose="02020603050405020304" pitchFamily="18" charset="0"/>
              </a:rPr>
              <a:t>Conducator</a:t>
            </a:r>
            <a:r>
              <a:rPr lang="ro-RO" altLang="en-US" b="1" dirty="0">
                <a:latin typeface="Times New Roman" panose="02020603050405020304" pitchFamily="18" charset="0"/>
                <a:cs typeface="Times New Roman" panose="02020603050405020304" pitchFamily="18" charset="0"/>
              </a:rPr>
              <a:t> proiect (CP</a:t>
            </a:r>
            <a:r>
              <a:rPr lang="en-US" altLang="en-US" b="1" dirty="0">
                <a:latin typeface="Times New Roman" panose="02020603050405020304" pitchFamily="18" charset="0"/>
                <a:cs typeface="Times New Roman" panose="02020603050405020304" pitchFamily="18" charset="0"/>
              </a:rPr>
              <a:t>)</a:t>
            </a:r>
            <a:r>
              <a:rPr lang="ro-RO" altLang="en-US" b="1" dirty="0">
                <a:latin typeface="Times New Roman" panose="02020603050405020304" pitchFamily="18" charset="0"/>
                <a:cs typeface="Times New Roman" panose="02020603050405020304" pitchFamily="18" charset="0"/>
              </a:rPr>
              <a:t>:</a:t>
            </a:r>
            <a:r>
              <a:rPr lang="en-US" altLang="en-US" b="1" dirty="0">
                <a:latin typeface="Times New Roman" panose="02020603050405020304" pitchFamily="18" charset="0"/>
                <a:cs typeface="Times New Roman" panose="02020603050405020304" pitchFamily="18" charset="0"/>
              </a:rPr>
              <a:t> </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SCDCOC BACĂU</a:t>
            </a:r>
          </a:p>
          <a:p>
            <a:pPr indent="457200">
              <a:lnSpc>
                <a:spcPct val="115000"/>
              </a:lnSpc>
            </a:pP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Partener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Facultatea de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Ingineria</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Resurselor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Animale</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și</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Alimentare</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USV Iași</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115000"/>
              </a:lnSpc>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indent="457200" algn="ctr">
              <a:lnSpc>
                <a:spcPct val="115000"/>
              </a:lnSpc>
            </a:pPr>
            <a:r>
              <a:rPr lang="ro-RO"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OCTOMBRIE</a:t>
            </a:r>
            <a:r>
              <a:rPr lang="ro-RO"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2022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780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88E15F4F-AD69-5767-6080-0203EC213D56}"/>
              </a:ext>
            </a:extLst>
          </p:cNvPr>
          <p:cNvSpPr txBox="1"/>
          <p:nvPr/>
        </p:nvSpPr>
        <p:spPr>
          <a:xfrm>
            <a:off x="654423" y="1574429"/>
            <a:ext cx="7216587" cy="1289071"/>
          </a:xfrm>
          <a:prstGeom prst="rect">
            <a:avLst/>
          </a:prstGeom>
          <a:noFill/>
        </p:spPr>
        <p:txBody>
          <a:bodyPr wrap="square">
            <a:spAutoFit/>
          </a:bodyPr>
          <a:lstStyle/>
          <a:p>
            <a:pPr indent="457200" algn="ctr">
              <a:lnSpc>
                <a:spcPct val="150000"/>
              </a:lnSpc>
            </a:pPr>
            <a:r>
              <a:rPr lang="ro-RO" b="1" dirty="0">
                <a:solidFill>
                  <a:srgbClr val="000000"/>
                </a:solidFill>
                <a:latin typeface="Times New Roman" panose="02020603050405020304" pitchFamily="18" charset="0"/>
                <a:ea typeface="Calibri" panose="020F0502020204030204" pitchFamily="34" charset="0"/>
              </a:rPr>
              <a:t>FAZA a </a:t>
            </a:r>
            <a:r>
              <a:rPr lang="ro-RO" b="1" dirty="0" err="1">
                <a:solidFill>
                  <a:srgbClr val="000000"/>
                </a:solidFill>
                <a:latin typeface="Times New Roman" panose="02020603050405020304" pitchFamily="18" charset="0"/>
                <a:ea typeface="Calibri" panose="020F0502020204030204" pitchFamily="34" charset="0"/>
              </a:rPr>
              <a:t>VII</a:t>
            </a:r>
            <a:r>
              <a:rPr lang="ro-RO" b="1" baseline="30000" dirty="0" err="1">
                <a:solidFill>
                  <a:srgbClr val="000000"/>
                </a:solidFill>
                <a:latin typeface="Times New Roman" panose="02020603050405020304" pitchFamily="18" charset="0"/>
                <a:ea typeface="Calibri" panose="020F0502020204030204" pitchFamily="34" charset="0"/>
              </a:rPr>
              <a:t>a</a:t>
            </a:r>
            <a:endParaRPr lang="ro-RO" sz="1600" dirty="0">
              <a:latin typeface="Times New Roman" panose="02020603050405020304" pitchFamily="18" charset="0"/>
              <a:ea typeface="Calibri" panose="020F0502020204030204" pitchFamily="34" charset="0"/>
            </a:endParaRPr>
          </a:p>
          <a:p>
            <a:pPr indent="457200" algn="ctr">
              <a:lnSpc>
                <a:spcPct val="150000"/>
              </a:lnSpc>
            </a:pPr>
            <a:endParaRPr lang="ro-RO" b="1" dirty="0">
              <a:solidFill>
                <a:srgbClr val="000000"/>
              </a:solidFill>
              <a:latin typeface="Times New Roman" panose="02020603050405020304" pitchFamily="18" charset="0"/>
              <a:ea typeface="Calibri" panose="020F0502020204030204" pitchFamily="34" charset="0"/>
            </a:endParaRPr>
          </a:p>
          <a:p>
            <a:pPr indent="457200" algn="ctr">
              <a:lnSpc>
                <a:spcPct val="150000"/>
              </a:lnSpc>
            </a:pPr>
            <a:r>
              <a:rPr lang="ro-RO" b="1" dirty="0">
                <a:solidFill>
                  <a:srgbClr val="000000"/>
                </a:solidFill>
                <a:latin typeface="Times New Roman" panose="02020603050405020304" pitchFamily="18" charset="0"/>
                <a:ea typeface="Calibri" panose="020F0502020204030204" pitchFamily="34" charset="0"/>
              </a:rPr>
              <a:t>OBIECTIVELE FAZEI: </a:t>
            </a:r>
            <a:endParaRPr lang="ro-RO" sz="1600" dirty="0">
              <a:latin typeface="Times New Roman" panose="02020603050405020304" pitchFamily="18" charset="0"/>
              <a:ea typeface="Calibri" panose="020F0502020204030204" pitchFamily="34" charset="0"/>
            </a:endParaRPr>
          </a:p>
        </p:txBody>
      </p:sp>
      <p:sp>
        <p:nvSpPr>
          <p:cNvPr id="7" name="CasetăText 6">
            <a:extLst>
              <a:ext uri="{FF2B5EF4-FFF2-40B4-BE49-F238E27FC236}">
                <a16:creationId xmlns:a16="http://schemas.microsoft.com/office/drawing/2014/main" id="{7758DF1C-6268-FCDD-8C69-19E2B38138E8}"/>
              </a:ext>
            </a:extLst>
          </p:cNvPr>
          <p:cNvSpPr txBox="1"/>
          <p:nvPr/>
        </p:nvSpPr>
        <p:spPr>
          <a:xfrm>
            <a:off x="510988" y="3163503"/>
            <a:ext cx="8633012" cy="2120068"/>
          </a:xfrm>
          <a:prstGeom prst="rect">
            <a:avLst/>
          </a:prstGeom>
          <a:noFill/>
        </p:spPr>
        <p:txBody>
          <a:bodyPr wrap="square">
            <a:spAutoFit/>
          </a:bodyPr>
          <a:lstStyle/>
          <a:p>
            <a:pPr marL="342900" lvl="0" indent="-342900">
              <a:lnSpc>
                <a:spcPct val="150000"/>
              </a:lnSpc>
              <a:buFont typeface="Wingdings" panose="05000000000000000000" pitchFamily="2" charset="2"/>
              <a:buChar char=""/>
            </a:pPr>
            <a:r>
              <a:rPr lang="ro-RO" sz="1800" b="1" spc="30" dirty="0">
                <a:effectLst/>
                <a:latin typeface="Times New Roman" panose="02020603050405020304" pitchFamily="18" charset="0"/>
                <a:ea typeface="Calibri" panose="020F0502020204030204" pitchFamily="34" charset="0"/>
              </a:rPr>
              <a:t>ELABORAREA PROGRAMULUI DE AMELIORARE A PRODUCȚIEI DE LAPTE LA NOUA POPULAȚIE DE OVINE</a:t>
            </a:r>
            <a:r>
              <a:rPr lang="ro-RO" sz="1800" b="1"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a:p>
            <a:pPr marL="342900" lvl="0" indent="-342900">
              <a:lnSpc>
                <a:spcPct val="150000"/>
              </a:lnSpc>
              <a:buFont typeface="Wingdings" panose="05000000000000000000" pitchFamily="2" charset="2"/>
              <a:buChar char=""/>
            </a:pPr>
            <a:r>
              <a:rPr lang="ro-RO" sz="1800" b="1" spc="30" dirty="0">
                <a:effectLst/>
                <a:latin typeface="Times New Roman" panose="02020603050405020304" pitchFamily="18" charset="0"/>
                <a:ea typeface="Calibri" panose="020F0502020204030204" pitchFamily="34" charset="0"/>
              </a:rPr>
              <a:t>ELABORAREA UNOR TEHNOLOGII EFICIENTE DE CREȘTERE ȘI EXPLOATARE A NOII POPULAȚII DE LAPTE ÎN RAPORT CU SPECIFICUL ZONEI ȘI A TRADIȚIILOR LOCALE</a:t>
            </a:r>
            <a:r>
              <a:rPr lang="ro-RO" sz="1800" b="1"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65125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3868DDA8-0572-49F5-38D5-F8897289902C}"/>
              </a:ext>
            </a:extLst>
          </p:cNvPr>
          <p:cNvSpPr txBox="1"/>
          <p:nvPr/>
        </p:nvSpPr>
        <p:spPr>
          <a:xfrm>
            <a:off x="206188" y="484024"/>
            <a:ext cx="8731624" cy="5447645"/>
          </a:xfrm>
          <a:prstGeom prst="rect">
            <a:avLst/>
          </a:prstGeom>
          <a:noFill/>
        </p:spPr>
        <p:txBody>
          <a:bodyPr wrap="square">
            <a:spAutoFit/>
          </a:bodyPr>
          <a:lstStyle/>
          <a:p>
            <a:pPr indent="457200" algn="ctr">
              <a:lnSpc>
                <a:spcPct val="150000"/>
              </a:lnSpc>
            </a:pPr>
            <a:r>
              <a:rPr lang="ro-RO" sz="2400" b="1" dirty="0">
                <a:effectLst/>
                <a:latin typeface="Times New Roman" panose="02020603050405020304" pitchFamily="18" charset="0"/>
                <a:ea typeface="Calibri" panose="020F0502020204030204" pitchFamily="34" charset="0"/>
              </a:rPr>
              <a:t> </a:t>
            </a:r>
            <a:endParaRPr lang="ro-RO" sz="2000" dirty="0">
              <a:effectLst/>
              <a:latin typeface="Times New Roman" panose="02020603050405020304" pitchFamily="18" charset="0"/>
              <a:ea typeface="Calibri" panose="020F0502020204030204" pitchFamily="34" charset="0"/>
            </a:endParaRPr>
          </a:p>
          <a:p>
            <a:pPr indent="457200" algn="ctr">
              <a:lnSpc>
                <a:spcPct val="150000"/>
              </a:lnSpc>
            </a:pPr>
            <a:r>
              <a:rPr lang="ro-RO" sz="1600" b="1" spc="30" dirty="0">
                <a:effectLst/>
                <a:latin typeface="Times New Roman" panose="02020603050405020304" pitchFamily="18" charset="0"/>
                <a:ea typeface="Calibri" panose="020F0502020204030204" pitchFamily="34" charset="0"/>
              </a:rPr>
              <a:t>1. ROLUL ȘI IMPORTANȚA PROGRAMELOR DE AMELIORARE A AANIMALELOR</a:t>
            </a:r>
            <a:endParaRPr lang="ro-RO" sz="1600" dirty="0">
              <a:effectLst/>
              <a:latin typeface="Times New Roman" panose="02020603050405020304" pitchFamily="18" charset="0"/>
              <a:ea typeface="Calibri" panose="020F0502020204030204" pitchFamily="34" charset="0"/>
            </a:endParaRPr>
          </a:p>
          <a:p>
            <a:pPr indent="457200" algn="just">
              <a:lnSpc>
                <a:spcPct val="150000"/>
              </a:lnSpc>
            </a:pPr>
            <a:r>
              <a:rPr lang="ro-RO" sz="1200" dirty="0">
                <a:effectLst/>
                <a:latin typeface="Times New Roman" panose="02020603050405020304" pitchFamily="18" charset="0"/>
                <a:ea typeface="Calibri" panose="020F0502020204030204" pitchFamily="34" charset="0"/>
              </a:rPr>
              <a:t> </a:t>
            </a:r>
          </a:p>
          <a:p>
            <a:pPr indent="457200" algn="just"/>
            <a:r>
              <a:rPr lang="ro-RO" sz="1500" dirty="0">
                <a:solidFill>
                  <a:srgbClr val="333333"/>
                </a:solidFill>
                <a:effectLst/>
                <a:latin typeface="Times New Roman" panose="02020603050405020304" pitchFamily="18" charset="0"/>
                <a:ea typeface="Calibri" panose="020F0502020204030204" pitchFamily="34" charset="0"/>
              </a:rPr>
              <a:t>Ameliorarea animalelor este procesul de modificare dirijată a potențialului productiv, a caracterelor ereditare, a </a:t>
            </a:r>
            <a:r>
              <a:rPr lang="ro-RO" sz="1500" dirty="0" err="1">
                <a:solidFill>
                  <a:srgbClr val="333333"/>
                </a:solidFill>
                <a:effectLst/>
                <a:latin typeface="Times New Roman" panose="02020603050405020304" pitchFamily="18" charset="0"/>
                <a:ea typeface="Calibri" panose="020F0502020204030204" pitchFamily="34" charset="0"/>
              </a:rPr>
              <a:t>genofondului</a:t>
            </a:r>
            <a:r>
              <a:rPr lang="ro-RO" sz="1500" dirty="0">
                <a:solidFill>
                  <a:srgbClr val="333333"/>
                </a:solidFill>
                <a:effectLst/>
                <a:latin typeface="Times New Roman" panose="02020603050405020304" pitchFamily="18" charset="0"/>
                <a:ea typeface="Calibri" panose="020F0502020204030204" pitchFamily="34" charset="0"/>
              </a:rPr>
              <a:t> populațiilor de animale domestice, în direcția dorită de om</a:t>
            </a:r>
            <a:r>
              <a:rPr lang="ro-RO" sz="1500" dirty="0">
                <a:effectLst/>
                <a:latin typeface="Times New Roman" panose="02020603050405020304" pitchFamily="18" charset="0"/>
                <a:ea typeface="Calibri" panose="020F0502020204030204" pitchFamily="34" charset="0"/>
              </a:rPr>
              <a:t>. Planul sau schema programului de ameliorare reprezintă principalul mijloc tehnic utilizat în acest proces, fiind reprezentat de expunerea principiilor, a scopurilor, a sarcinilor care vizează obiectivele de ameliorare pentru producerea unei noi generații de animale. Sistemul de ameliorare include modalitatea combinării și înregistrării caracterelor, estimarea valorilor de ameliorare, selecția potențialilor părinți, programul de împerechere și/sau schema de încrucișare a părinților selectați, inclusiv metoda de reproducere a populației (montă, IA, ET ș.a.).</a:t>
            </a:r>
          </a:p>
          <a:p>
            <a:pPr indent="457200" algn="just"/>
            <a:r>
              <a:rPr lang="ro-RO" sz="1500" dirty="0">
                <a:effectLst/>
                <a:latin typeface="Times New Roman" panose="02020603050405020304" pitchFamily="18" charset="0"/>
                <a:ea typeface="Calibri" panose="020F0502020204030204" pitchFamily="34" charset="0"/>
              </a:rPr>
              <a:t>Practic prin ameliorarea animalelor au apărut forme de manifestare superioare pentru anumite caractere dar și unele trăsături cu o manifestare diminuată. Procesul de ameliorare a fost dirijat în direcția obținerii de performanțe ridicate pentru caracterele și trăsăturile care se asociază cu creșterea productivității. </a:t>
            </a:r>
          </a:p>
          <a:p>
            <a:pPr indent="457200" algn="just"/>
            <a:r>
              <a:rPr lang="ro-RO" sz="1500" dirty="0">
                <a:effectLst/>
                <a:latin typeface="Times New Roman" panose="02020603050405020304" pitchFamily="18" charset="0"/>
                <a:ea typeface="Calibri" panose="020F0502020204030204" pitchFamily="34" charset="0"/>
              </a:rPr>
              <a:t>Într-un program de ameliorare tenacitatea, precizia și disciplina crescătorilor activi sunt cruciale. În acest sens, sunt esențiale: tenacitatea privind urmărirea obiectivului ameliorării, acuratețea în colectarea valorilor fenotipice, genotipurile din înregistrările </a:t>
            </a:r>
            <a:r>
              <a:rPr lang="ro-RO" sz="1500" dirty="0" err="1">
                <a:effectLst/>
                <a:latin typeface="Times New Roman" panose="02020603050405020304" pitchFamily="18" charset="0"/>
                <a:ea typeface="Calibri" panose="020F0502020204030204" pitchFamily="34" charset="0"/>
              </a:rPr>
              <a:t>pedigree</a:t>
            </a:r>
            <a:r>
              <a:rPr lang="ro-RO" sz="1500" dirty="0">
                <a:effectLst/>
                <a:latin typeface="Times New Roman" panose="02020603050405020304" pitchFamily="18" charset="0"/>
                <a:ea typeface="Calibri" panose="020F0502020204030204" pitchFamily="34" charset="0"/>
              </a:rPr>
              <a:t>-lor și, nu în ultimul rând, disciplina în selecție și încrucișare. </a:t>
            </a:r>
          </a:p>
          <a:p>
            <a:pPr indent="457200" algn="just"/>
            <a:r>
              <a:rPr lang="ro-RO" sz="1500" dirty="0">
                <a:effectLst/>
                <a:latin typeface="Times New Roman" panose="02020603050405020304" pitchFamily="18" charset="0"/>
                <a:ea typeface="Calibri" panose="020F0502020204030204" pitchFamily="34" charset="0"/>
              </a:rPr>
              <a:t>Toți factorii umani sunt importanți și trebuie ținuți sub control, cu toate că, la aproape toate speciile, animalele de reproducție (de regulă femelele, dar uneori și masculii) din nucleul de selecție sunt deținute de către persoane fizice: fermieri sau cetățeni. Practic, în cazul proprietății individuale, pentru a se îndeplini obiectivul ameliorării sunt imperios necesare disponibilitatea, înțelegerea și sprijinul proprietarilor (Huțu, 2020). </a:t>
            </a:r>
          </a:p>
        </p:txBody>
      </p:sp>
    </p:spTree>
    <p:extLst>
      <p:ext uri="{BB962C8B-B14F-4D97-AF65-F5344CB8AC3E}">
        <p14:creationId xmlns:p14="http://schemas.microsoft.com/office/powerpoint/2010/main" val="3952657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DC0B488C-36CF-70F4-A69D-5F2F5A8FBFFF}"/>
              </a:ext>
            </a:extLst>
          </p:cNvPr>
          <p:cNvSpPr txBox="1"/>
          <p:nvPr/>
        </p:nvSpPr>
        <p:spPr>
          <a:xfrm>
            <a:off x="986117" y="1066364"/>
            <a:ext cx="7530353" cy="338554"/>
          </a:xfrm>
          <a:prstGeom prst="rect">
            <a:avLst/>
          </a:prstGeom>
          <a:noFill/>
        </p:spPr>
        <p:txBody>
          <a:bodyPr wrap="square">
            <a:spAutoFit/>
          </a:bodyPr>
          <a:lstStyle/>
          <a:p>
            <a:pPr algn="ctr"/>
            <a:r>
              <a:rPr lang="ro-RO" sz="1600" b="1" spc="30" dirty="0">
                <a:effectLst/>
                <a:latin typeface="Times New Roman" panose="02020603050405020304" pitchFamily="18" charset="0"/>
                <a:ea typeface="Calibri" panose="020F0502020204030204" pitchFamily="34" charset="0"/>
              </a:rPr>
              <a:t>2. STABILIREA ȘI DEFINITIVAREA OBIECTIVELOR AMELIORĂRII</a:t>
            </a:r>
            <a:endParaRPr lang="ro-RO" sz="1600" dirty="0"/>
          </a:p>
        </p:txBody>
      </p:sp>
      <p:sp>
        <p:nvSpPr>
          <p:cNvPr id="7" name="CasetăText 6">
            <a:extLst>
              <a:ext uri="{FF2B5EF4-FFF2-40B4-BE49-F238E27FC236}">
                <a16:creationId xmlns:a16="http://schemas.microsoft.com/office/drawing/2014/main" id="{1393E2D3-F921-2E11-43BD-45F7D3C9622E}"/>
              </a:ext>
            </a:extLst>
          </p:cNvPr>
          <p:cNvSpPr txBox="1"/>
          <p:nvPr/>
        </p:nvSpPr>
        <p:spPr>
          <a:xfrm>
            <a:off x="134471" y="1903059"/>
            <a:ext cx="9009529" cy="3770263"/>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Stabilirea obiectivelor de bază ale ameliorării reprezintă cea mai importantă etapă a oricărui program de ameliorare. Alegerea obiectivelor de bază ale unui program de ameliorare este o activitatea care necesită o abordare bine argumentată deoarece u</a:t>
            </a:r>
            <a:r>
              <a:rPr lang="ro-RO" sz="1600" dirty="0">
                <a:solidFill>
                  <a:srgbClr val="333333"/>
                </a:solidFill>
                <a:effectLst/>
                <a:latin typeface="Times New Roman" panose="02020603050405020304" pitchFamily="18" charset="0"/>
                <a:ea typeface="Times New Roman" panose="02020603050405020304" pitchFamily="18" charset="0"/>
              </a:rPr>
              <a:t>nitatea de lucru a ameliorării este populația,</a:t>
            </a:r>
            <a:r>
              <a:rPr lang="ro-RO" sz="1600" b="1" dirty="0">
                <a:solidFill>
                  <a:srgbClr val="333333"/>
                </a:solidFill>
                <a:effectLst/>
                <a:latin typeface="Times New Roman" panose="02020603050405020304" pitchFamily="18" charset="0"/>
                <a:ea typeface="Times New Roman" panose="02020603050405020304" pitchFamily="18" charset="0"/>
              </a:rPr>
              <a:t> </a:t>
            </a:r>
            <a:r>
              <a:rPr lang="ro-RO" sz="1600" dirty="0">
                <a:solidFill>
                  <a:srgbClr val="333333"/>
                </a:solidFill>
                <a:effectLst/>
                <a:latin typeface="Times New Roman" panose="02020603050405020304" pitchFamily="18" charset="0"/>
                <a:ea typeface="Times New Roman" panose="02020603050405020304" pitchFamily="18" charset="0"/>
              </a:rPr>
              <a:t>nu individul. Scopul ameliorării este de a modifica structura genetică a populațiilor, lucru realizabil doar prin intervenția omului în procesul de reproducție a populațiilor. </a:t>
            </a:r>
          </a:p>
          <a:p>
            <a:pPr indent="457200" algn="just"/>
            <a:r>
              <a:rPr lang="ro-RO" sz="1600" dirty="0">
                <a:effectLst/>
                <a:latin typeface="Times New Roman" panose="02020603050405020304" pitchFamily="18" charset="0"/>
                <a:ea typeface="Calibri" panose="020F0502020204030204" pitchFamily="34" charset="0"/>
              </a:rPr>
              <a:t>Pentru a fi eficient, programul de ameliorare la această specie trebuie concentrat pe fiecare obiectiv generale. În cazul în care unul dintre obiectivele generale este ales eronat poate antrena evoluția populației într-o direcție greșită, iar consecințele economice devin considerabile. În alegerea obiectivelor supuse ameliorării trebuie luate în considerare și aspectul fenotipic. De exemplu, acordarea a unei atenții deosebite în selecția indivizilor doar pentru caracteristicile de exterior, apreciate prin prisma caracterelor morfologice, poate influența apariția unor situații în care progresul genetic să fie afectat pentru caracterele cantitative. Nici selecția indirectă bazată pentru caracterele de exterior urmărite pentru îmbunătățirea trăsăturilor productive nu este mai eficientă față de selecția directă aplicată îndeosebi pe evaluarea obiectivă a caracterelor productive.</a:t>
            </a:r>
          </a:p>
          <a:p>
            <a:pPr indent="457200" algn="just"/>
            <a:endParaRPr lang="ro-RO" sz="15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22159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4EA3F8B6-76B1-055E-3D28-C0A73E0A66BE}"/>
              </a:ext>
            </a:extLst>
          </p:cNvPr>
          <p:cNvSpPr txBox="1"/>
          <p:nvPr/>
        </p:nvSpPr>
        <p:spPr>
          <a:xfrm>
            <a:off x="224118" y="976070"/>
            <a:ext cx="8659906" cy="5078313"/>
          </a:xfrm>
          <a:prstGeom prst="rect">
            <a:avLst/>
          </a:prstGeom>
          <a:noFill/>
        </p:spPr>
        <p:txBody>
          <a:bodyPr wrap="square">
            <a:spAutoFit/>
          </a:bodyPr>
          <a:lstStyle/>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Pentru ca activitatea de ameliorare să-și atingă scopul trebuie rezolvate două aspecte importante și anume:</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 stabilirea corectă a obiectivelor selecției;</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i="1" dirty="0">
                <a:effectLst/>
                <a:latin typeface="Times New Roman" panose="02020603050405020304" pitchFamily="18" charset="0"/>
                <a:ea typeface="Calibri" panose="020F0502020204030204" pitchFamily="34" charset="0"/>
                <a:cs typeface="Times New Roman" panose="02020603050405020304" pitchFamily="18" charset="0"/>
              </a:rPr>
              <a:t>	- definirea criteriilor în baza cărora se vor alege aceste obiective.</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În ceea ce privește primul criteriu, se vor aborda și rezolva, încă din primele etape parcurse în elaborarea planului de selecție, aspectele următoare: </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definirea caracterele incluse în programul de selecție, </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determinarea sensului și a intensității modificărilor vizate, </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 importanța economică a fiecărei modificări prognozate.</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În concordanță cu producția supusă ameliorării, obiectivul selecției va fi dirijat în sensul obținerii unui progres genetic maxim pe unitatea de timp și cu cheltuieli minime. Pentru ca reușita programului de ameliorare să devină o certitudine, acesta trebuie optimizat și va include obiective multiple și realiste, iar la final vor fi alese doar acelea care maximizează progresul genetic la costuri minime. </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r>
              <a:rPr lang="ro-RO" sz="1800" dirty="0">
                <a:effectLst/>
                <a:latin typeface="Times New Roman" panose="02020603050405020304" pitchFamily="18" charset="0"/>
                <a:ea typeface="Calibri" panose="020F0502020204030204" pitchFamily="34" charset="0"/>
                <a:cs typeface="Times New Roman" panose="02020603050405020304" pitchFamily="18" charset="0"/>
              </a:rPr>
              <a:t>În mod curent amelioratorul alege ca obiective principale ale selecției, doar pe acela care generează maximizarea într-un timp mai scurt și </a:t>
            </a:r>
            <a:r>
              <a:rPr lang="ro-RO" dirty="0">
                <a:latin typeface="Times New Roman" panose="02020603050405020304" pitchFamily="18" charset="0"/>
                <a:ea typeface="Calibri" panose="020F0502020204030204" pitchFamily="34" charset="0"/>
                <a:cs typeface="Times New Roman" panose="02020603050405020304" pitchFamily="18" charset="0"/>
              </a:rPr>
              <a:t>care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pot susține și o îmbunătățire evidentă a caracterului supus ameliorării, deci abordează caractere importante din punct de vedere economic.</a:t>
            </a:r>
            <a:endParaRPr lang="ro-RO"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833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0FA2EE14-A67A-5AA2-9756-3CA90597F5CB}"/>
              </a:ext>
            </a:extLst>
          </p:cNvPr>
          <p:cNvSpPr txBox="1"/>
          <p:nvPr/>
        </p:nvSpPr>
        <p:spPr>
          <a:xfrm>
            <a:off x="224117" y="1281954"/>
            <a:ext cx="8821271" cy="4524315"/>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Referitor la criteriul de selecție, acesta reprezintă elementul principal în baza căruia se evaluează candidații. În funcție de datele obținute toți indivizii supuși selecției pot fi admiși, sau nu, la reproducție în vederea maximizării obiectivului de bază al selecției. Ca formă de evaluare a candidaților, criteriile selecției pot fi reprezentate de:</a:t>
            </a:r>
          </a:p>
          <a:p>
            <a:pPr indent="457200" algn="just"/>
            <a:r>
              <a:rPr lang="ro-RO" sz="1600" dirty="0">
                <a:effectLst/>
                <a:latin typeface="Times New Roman" panose="02020603050405020304" pitchFamily="18" charset="0"/>
                <a:ea typeface="Calibri" panose="020F0502020204030204" pitchFamily="34" charset="0"/>
              </a:rPr>
              <a:t>- performanța proprie unică, </a:t>
            </a:r>
          </a:p>
          <a:p>
            <a:pPr indent="457200" algn="just"/>
            <a:r>
              <a:rPr lang="ro-RO" sz="1600" dirty="0">
                <a:effectLst/>
                <a:latin typeface="Times New Roman" panose="02020603050405020304" pitchFamily="18" charset="0"/>
                <a:ea typeface="Calibri" panose="020F0502020204030204" pitchFamily="34" charset="0"/>
              </a:rPr>
              <a:t>- media performanțelor proprii, sau ale populației,</a:t>
            </a:r>
          </a:p>
          <a:p>
            <a:pPr indent="457200" algn="just"/>
            <a:r>
              <a:rPr lang="ro-RO" sz="1600" dirty="0">
                <a:effectLst/>
                <a:latin typeface="Times New Roman" panose="02020603050405020304" pitchFamily="18" charset="0"/>
                <a:ea typeface="Calibri" panose="020F0502020204030204" pitchFamily="34" charset="0"/>
              </a:rPr>
              <a:t>- valoarea de ameliorare calculată pe baza indicilor de selecție când media populației este cunoscută,</a:t>
            </a:r>
          </a:p>
          <a:p>
            <a:pPr indent="457200" algn="just"/>
            <a:r>
              <a:rPr lang="ro-RO" sz="1600" dirty="0">
                <a:effectLst/>
                <a:latin typeface="Times New Roman" panose="02020603050405020304" pitchFamily="18" charset="0"/>
                <a:ea typeface="Calibri" panose="020F0502020204030204" pitchFamily="34" charset="0"/>
              </a:rPr>
              <a:t>- valoarea de ameliorare calculată pe baza indicilor de selecție când media populației este necunoscută.</a:t>
            </a:r>
          </a:p>
          <a:p>
            <a:pPr algn="just"/>
            <a:r>
              <a:rPr lang="ro-RO" sz="1600" dirty="0">
                <a:effectLst/>
                <a:latin typeface="Times New Roman" panose="02020603050405020304" pitchFamily="18" charset="0"/>
                <a:ea typeface="Calibri" panose="020F0502020204030204" pitchFamily="34" charset="0"/>
              </a:rPr>
              <a:t>	Având în vederea toate aceste precizări, se poate spune că toate caracterele incluse în categoria criteriilor de selecție, vor trebui definite în funcție de unele considerente economice (costuri mici) și genetice (cu heritabilitate mare sau aflate într-o corelație directă și ridicată). În situația în care un caracter este important din punct de vedere economic, dar poate fi produs la costuri mari, acesta nu ar trebui inclus în grupa criteriilor de selecție directă. </a:t>
            </a:r>
            <a:r>
              <a:rPr lang="ro-RO" sz="1600" dirty="0">
                <a:latin typeface="Times New Roman" panose="02020603050405020304" pitchFamily="18" charset="0"/>
                <a:ea typeface="Calibri" panose="020F0502020204030204" pitchFamily="34" charset="0"/>
              </a:rPr>
              <a:t>	</a:t>
            </a:r>
            <a:r>
              <a:rPr lang="ro-RO" sz="1600" dirty="0">
                <a:effectLst/>
                <a:latin typeface="Times New Roman" panose="02020603050405020304" pitchFamily="18" charset="0"/>
                <a:ea typeface="Calibri" panose="020F0502020204030204" pitchFamily="34" charset="0"/>
              </a:rPr>
              <a:t>În acest caz, recomandarea ar fi ca în definirea criteriilor de selecție să se țină seama de corelațiile stabilite între acestea și alte caractere, adică să se recurgă la o selecție indirectă. Altfel spus, acest lucru presupune ca obiectivul principal al ameliorării să fie definit foarte clar înainte de a alege criteriul de selecție</a:t>
            </a:r>
            <a:endParaRPr lang="ro-RO" sz="1600" dirty="0"/>
          </a:p>
        </p:txBody>
      </p:sp>
    </p:spTree>
    <p:extLst>
      <p:ext uri="{BB962C8B-B14F-4D97-AF65-F5344CB8AC3E}">
        <p14:creationId xmlns:p14="http://schemas.microsoft.com/office/powerpoint/2010/main" val="2471264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A954CDFC-B84E-1398-3FAE-B63DB3CC0E8F}"/>
              </a:ext>
            </a:extLst>
          </p:cNvPr>
          <p:cNvSpPr txBox="1"/>
          <p:nvPr/>
        </p:nvSpPr>
        <p:spPr>
          <a:xfrm>
            <a:off x="528918" y="1073336"/>
            <a:ext cx="8256494" cy="5016758"/>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Pentru a susține creșterea producțiilor la ovine, în definirea programelor de ameliorare se va ține cont de faptul că fiecare caracter cantitativ este de fapt un summum de alte caractere mai simple. De pildă producția de lapte depinde de greutatea vie, de prolificitate, iar cea de carne de prolificitate, de greutatea carcasei, de viteza și de intensitatea de creștere. La rândul lor toate aceste caractere depind de altele mai simple. Astfel prolificitatea este condiționată de rata ovulație și de condiția corporală a femelei la data montei, etc. De aceea, pentru a genera răspunsul așteptat obiectivul principal al selecției ar trebui să fie unul de complexitate medie. </a:t>
            </a:r>
          </a:p>
          <a:p>
            <a:pPr indent="457200" algn="just"/>
            <a:r>
              <a:rPr lang="ro-RO" sz="1600" dirty="0">
                <a:effectLst/>
                <a:latin typeface="Times New Roman" panose="02020603050405020304" pitchFamily="18" charset="0"/>
                <a:ea typeface="Calibri" panose="020F0502020204030204" pitchFamily="34" charset="0"/>
              </a:rPr>
              <a:t>În elaborarea programelor de ameliorare și în definirea obiectivelor principale se va ține cont și de faptul că fiecare caracter nou inclus ca obiectiv al selecției va determina și o diminuare a efectului selecției aplicate în baza caracterelor inițiale. Acest lucru înseamnă ca atunci când între caracterele incluse între obiectivele selecției se stabilește o corelație genetică (</a:t>
            </a:r>
            <a:r>
              <a:rPr lang="ro-RO" sz="1600" dirty="0" err="1">
                <a:effectLst/>
                <a:latin typeface="Times New Roman" panose="02020603050405020304" pitchFamily="18" charset="0"/>
                <a:ea typeface="Calibri" panose="020F0502020204030204" pitchFamily="34" charset="0"/>
              </a:rPr>
              <a:t>r</a:t>
            </a:r>
            <a:r>
              <a:rPr lang="ro-RO" sz="1600" baseline="-25000" dirty="0" err="1">
                <a:effectLst/>
                <a:latin typeface="Times New Roman" panose="02020603050405020304" pitchFamily="18" charset="0"/>
                <a:ea typeface="Calibri" panose="020F0502020204030204" pitchFamily="34" charset="0"/>
              </a:rPr>
              <a:t>G</a:t>
            </a:r>
            <a:r>
              <a:rPr lang="ro-RO" sz="1600" dirty="0">
                <a:effectLst/>
                <a:latin typeface="Times New Roman" panose="02020603050405020304" pitchFamily="18" charset="0"/>
                <a:ea typeface="Calibri" panose="020F0502020204030204" pitchFamily="34" charset="0"/>
              </a:rPr>
              <a:t>) egală cu 1, 0 sau -1, efectul selecției pentru fiecare caracter va fi egal cu 1. </a:t>
            </a:r>
          </a:p>
          <a:p>
            <a:pPr indent="457200" algn="just"/>
            <a:r>
              <a:rPr lang="ro-RO" sz="1600" dirty="0">
                <a:solidFill>
                  <a:srgbClr val="000000"/>
                </a:solidFill>
                <a:effectLst/>
                <a:latin typeface="Times New Roman" panose="02020603050405020304" pitchFamily="18" charset="0"/>
                <a:ea typeface="Calibri" panose="020F0502020204030204" pitchFamily="34" charset="0"/>
              </a:rPr>
              <a:t>Având în vedere faptul că fiecare crescător de ovine are ca principal obiectiv obținerea unui profit, definirea caracterelor introduse ca obiective ale selecției trebuie să țină cont de valoarea economică a acestor. </a:t>
            </a:r>
            <a:r>
              <a:rPr lang="ro-RO" sz="1600" dirty="0" err="1">
                <a:solidFill>
                  <a:srgbClr val="000000"/>
                </a:solidFill>
                <a:effectLst/>
                <a:latin typeface="Times New Roman" panose="02020603050405020304" pitchFamily="18" charset="0"/>
                <a:ea typeface="Calibri" panose="020F0502020204030204" pitchFamily="34" charset="0"/>
              </a:rPr>
              <a:t>Hazel</a:t>
            </a:r>
            <a:r>
              <a:rPr lang="ro-RO" sz="1600" dirty="0">
                <a:solidFill>
                  <a:srgbClr val="000000"/>
                </a:solidFill>
                <a:effectLst/>
                <a:latin typeface="Times New Roman" panose="02020603050405020304" pitchFamily="18" charset="0"/>
                <a:ea typeface="Calibri" panose="020F0502020204030204" pitchFamily="34" charset="0"/>
              </a:rPr>
              <a:t> citat de H. Grosu (2005) a definit valoarea economică (v) ca reprezentând efectul suplimentar realizat în profit atunci când caracterul considerat se modifică cu o unitate, în ipoteza ca mediile celorlalte caractere rămân neschimbate (producție marginală). Valoarea economică se exprimă ca regulă în fracții zecimale (v</a:t>
            </a:r>
            <a:r>
              <a:rPr lang="ro-RO" sz="1600" baseline="-25000" dirty="0">
                <a:solidFill>
                  <a:srgbClr val="000000"/>
                </a:solidFill>
                <a:effectLst/>
                <a:latin typeface="Times New Roman" panose="02020603050405020304" pitchFamily="18" charset="0"/>
                <a:ea typeface="Calibri" panose="020F0502020204030204" pitchFamily="34" charset="0"/>
              </a:rPr>
              <a:t>1</a:t>
            </a:r>
            <a:r>
              <a:rPr lang="ro-RO" sz="1600" dirty="0">
                <a:solidFill>
                  <a:srgbClr val="000000"/>
                </a:solidFill>
                <a:effectLst/>
                <a:latin typeface="Times New Roman" panose="02020603050405020304" pitchFamily="18" charset="0"/>
                <a:ea typeface="Calibri" panose="020F0502020204030204" pitchFamily="34" charset="0"/>
              </a:rPr>
              <a:t> + v</a:t>
            </a:r>
            <a:r>
              <a:rPr lang="ro-RO" sz="1600" baseline="-25000" dirty="0">
                <a:solidFill>
                  <a:srgbClr val="000000"/>
                </a:solidFill>
                <a:effectLst/>
                <a:latin typeface="Times New Roman" panose="02020603050405020304" pitchFamily="18" charset="0"/>
                <a:ea typeface="Calibri" panose="020F0502020204030204" pitchFamily="34" charset="0"/>
              </a:rPr>
              <a:t>2</a:t>
            </a:r>
            <a:r>
              <a:rPr lang="ro-RO" sz="1600" baseline="30000" dirty="0">
                <a:solidFill>
                  <a:srgbClr val="000000"/>
                </a:solidFill>
                <a:effectLst/>
                <a:latin typeface="Times New Roman" panose="02020603050405020304" pitchFamily="18" charset="0"/>
                <a:ea typeface="Calibri" panose="020F0502020204030204" pitchFamily="34" charset="0"/>
              </a:rPr>
              <a:t> </a:t>
            </a:r>
            <a:r>
              <a:rPr lang="ro-RO" sz="1600" dirty="0">
                <a:solidFill>
                  <a:srgbClr val="000000"/>
                </a:solidFill>
                <a:effectLst/>
                <a:latin typeface="Times New Roman" panose="02020603050405020304" pitchFamily="18" charset="0"/>
                <a:ea typeface="Calibri" panose="020F0502020204030204" pitchFamily="34" charset="0"/>
              </a:rPr>
              <a:t>+ ....</a:t>
            </a:r>
            <a:r>
              <a:rPr lang="ro-RO" sz="1600" dirty="0" err="1">
                <a:solidFill>
                  <a:srgbClr val="000000"/>
                </a:solidFill>
                <a:effectLst/>
                <a:latin typeface="Times New Roman" panose="02020603050405020304" pitchFamily="18" charset="0"/>
                <a:ea typeface="Calibri" panose="020F0502020204030204" pitchFamily="34" charset="0"/>
              </a:rPr>
              <a:t>v</a:t>
            </a:r>
            <a:r>
              <a:rPr lang="ro-RO" sz="1600" baseline="-25000" dirty="0" err="1">
                <a:solidFill>
                  <a:srgbClr val="000000"/>
                </a:solidFill>
                <a:effectLst/>
                <a:latin typeface="Times New Roman" panose="02020603050405020304" pitchFamily="18" charset="0"/>
                <a:ea typeface="Calibri" panose="020F0502020204030204" pitchFamily="34" charset="0"/>
              </a:rPr>
              <a:t>m</a:t>
            </a:r>
            <a:r>
              <a:rPr lang="ro-RO" sz="1600" baseline="-25000" dirty="0">
                <a:solidFill>
                  <a:srgbClr val="000000"/>
                </a:solidFill>
                <a:effectLst/>
                <a:latin typeface="Times New Roman" panose="02020603050405020304" pitchFamily="18" charset="0"/>
                <a:ea typeface="Calibri" panose="020F0502020204030204" pitchFamily="34" charset="0"/>
              </a:rPr>
              <a:t> </a:t>
            </a:r>
            <a:r>
              <a:rPr lang="ro-RO" sz="1600" dirty="0">
                <a:solidFill>
                  <a:srgbClr val="000000"/>
                </a:solidFill>
                <a:effectLst/>
                <a:latin typeface="Times New Roman" panose="02020603050405020304" pitchFamily="18" charset="0"/>
                <a:ea typeface="Calibri" panose="020F0502020204030204" pitchFamily="34" charset="0"/>
              </a:rPr>
              <a:t>= 1; unde </a:t>
            </a:r>
            <a:r>
              <a:rPr lang="ro-RO" sz="1600" b="1" dirty="0">
                <a:solidFill>
                  <a:srgbClr val="000000"/>
                </a:solidFill>
                <a:effectLst/>
                <a:latin typeface="Times New Roman" panose="02020603050405020304" pitchFamily="18" charset="0"/>
                <a:ea typeface="Calibri" panose="020F0502020204030204" pitchFamily="34" charset="0"/>
              </a:rPr>
              <a:t>m</a:t>
            </a:r>
            <a:r>
              <a:rPr lang="ro-RO" sz="1600" dirty="0">
                <a:solidFill>
                  <a:srgbClr val="000000"/>
                </a:solidFill>
                <a:effectLst/>
                <a:latin typeface="Times New Roman" panose="02020603050405020304" pitchFamily="18" charset="0"/>
                <a:ea typeface="Calibri" panose="020F0502020204030204" pitchFamily="34" charset="0"/>
              </a:rPr>
              <a:t> reprezintă numărul caracterelor de care depinde obiectivul principal al selecției.</a:t>
            </a:r>
            <a:endParaRPr lang="ro-RO" sz="1600" dirty="0">
              <a:effectLst/>
              <a:latin typeface="Times New Roman" panose="02020603050405020304" pitchFamily="18" charset="0"/>
              <a:ea typeface="Calibri" panose="020F0502020204030204" pitchFamily="34" charset="0"/>
            </a:endParaRPr>
          </a:p>
          <a:p>
            <a:pPr indent="457200" algn="just"/>
            <a:endParaRPr lang="ro-RO" sz="1600" dirty="0"/>
          </a:p>
        </p:txBody>
      </p:sp>
      <p:sp>
        <p:nvSpPr>
          <p:cNvPr id="11" name="Rectangle 10">
            <a:extLst>
              <a:ext uri="{FF2B5EF4-FFF2-40B4-BE49-F238E27FC236}">
                <a16:creationId xmlns:a16="http://schemas.microsoft.com/office/drawing/2014/main" id="{7CC9081B-D2E4-A5BB-5616-0A8C00026DB3}"/>
              </a:ext>
            </a:extLst>
          </p:cNvPr>
          <p:cNvSpPr>
            <a:spLocks noChangeArrowheads="1"/>
          </p:cNvSpPr>
          <p:nvPr/>
        </p:nvSpPr>
        <p:spPr bwMode="auto">
          <a:xfrm>
            <a:off x="0" y="107333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altLang="ro-RO"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ro-RO" altLang="ro-R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66432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2866B655-89FA-132D-7952-14C77ACFC80C}"/>
              </a:ext>
            </a:extLst>
          </p:cNvPr>
          <p:cNvSpPr txBox="1"/>
          <p:nvPr/>
        </p:nvSpPr>
        <p:spPr>
          <a:xfrm>
            <a:off x="165847" y="840991"/>
            <a:ext cx="8812305" cy="5355312"/>
          </a:xfrm>
          <a:prstGeom prst="rect">
            <a:avLst/>
          </a:prstGeom>
          <a:noFill/>
        </p:spPr>
        <p:txBody>
          <a:bodyPr wrap="square">
            <a:spAutoFit/>
          </a:bodyPr>
          <a:lstStyle/>
          <a:p>
            <a:pPr indent="457200" algn="ctr"/>
            <a:r>
              <a:rPr lang="ro-RO" sz="1600" b="1" dirty="0">
                <a:effectLst/>
                <a:latin typeface="Times New Roman" panose="02020603050405020304" pitchFamily="18" charset="0"/>
                <a:ea typeface="Calibri" panose="020F0502020204030204" pitchFamily="34" charset="0"/>
              </a:rPr>
              <a:t>3. ESTIMAREA PARAMETRILOR FENOTIPICI ȘI GENOTIPICI SPECIFICI POPULAȚIEI</a:t>
            </a:r>
            <a:endParaRPr lang="ro-RO" sz="16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solidFill>
                  <a:srgbClr val="171717"/>
                </a:solidFill>
                <a:effectLst/>
                <a:latin typeface="Times New Roman" panose="02020603050405020304" pitchFamily="18" charset="0"/>
                <a:ea typeface="Calibri" panose="020F0502020204030204" pitchFamily="34" charset="0"/>
              </a:rPr>
              <a:t>Determinismul genetic pentru caracterele cantitative din care fac parte si cele implicate în procesul de ameliorare, poate fi pus în evidență cu ajutorul componenților cauzali ai varianței și cu cel al parametrilor genetici: </a:t>
            </a:r>
            <a:r>
              <a:rPr lang="ro-RO" sz="1800" dirty="0" err="1">
                <a:solidFill>
                  <a:srgbClr val="171717"/>
                </a:solidFill>
                <a:effectLst/>
                <a:latin typeface="Times New Roman" panose="02020603050405020304" pitchFamily="18" charset="0"/>
                <a:ea typeface="Calibri" panose="020F0502020204030204" pitchFamily="34" charset="0"/>
              </a:rPr>
              <a:t>heritabilitatea</a:t>
            </a:r>
            <a:r>
              <a:rPr lang="ro-RO" sz="1800" dirty="0">
                <a:solidFill>
                  <a:srgbClr val="171717"/>
                </a:solidFill>
                <a:effectLst/>
                <a:latin typeface="Times New Roman" panose="02020603050405020304" pitchFamily="18" charset="0"/>
                <a:ea typeface="Calibri" panose="020F0502020204030204" pitchFamily="34" charset="0"/>
              </a:rPr>
              <a:t>, repetabilitatea si corelațiile fenotipice, </a:t>
            </a:r>
            <a:r>
              <a:rPr lang="ro-RO" sz="1800" dirty="0" err="1">
                <a:solidFill>
                  <a:srgbClr val="171717"/>
                </a:solidFill>
                <a:effectLst/>
                <a:latin typeface="Times New Roman" panose="02020603050405020304" pitchFamily="18" charset="0"/>
                <a:ea typeface="Calibri" panose="020F0502020204030204" pitchFamily="34" charset="0"/>
              </a:rPr>
              <a:t>genotipice</a:t>
            </a:r>
            <a:r>
              <a:rPr lang="ro-RO" sz="1800" dirty="0">
                <a:solidFill>
                  <a:srgbClr val="171717"/>
                </a:solidFill>
                <a:effectLst/>
                <a:latin typeface="Times New Roman" panose="02020603050405020304" pitchFamily="18" charset="0"/>
                <a:ea typeface="Calibri" panose="020F0502020204030204" pitchFamily="34" charset="0"/>
              </a:rPr>
              <a:t> și de mediu.</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Caracterele care vor sta la baza definirii obiectivelor unui program de ameliorare sunt de un real interes pentru ameliorator și vor fi supuse unei variații continue. Un caracter cantitativ la un individ oarecare este direcționat, în dezvoltarea și exprimarea sa, de efectul cumulat al influenței genelor moștenite de la formele parentale, precum și de interacțiunile acestora cu mediul în care crește și se dezvoltă individul, sau populația respectivă.</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În cazul oricărui program de ameliorare, majoritatea lucrărilor </a:t>
            </a:r>
            <a:r>
              <a:rPr lang="ro-RO" sz="1800" dirty="0" err="1">
                <a:effectLst/>
                <a:latin typeface="Times New Roman" panose="02020603050405020304" pitchFamily="18" charset="0"/>
                <a:ea typeface="Calibri" panose="020F0502020204030204" pitchFamily="34" charset="0"/>
              </a:rPr>
              <a:t>tehnicenu</a:t>
            </a:r>
            <a:r>
              <a:rPr lang="ro-RO" sz="1800" dirty="0">
                <a:effectLst/>
                <a:latin typeface="Times New Roman" panose="02020603050405020304" pitchFamily="18" charset="0"/>
                <a:ea typeface="Calibri" panose="020F0502020204030204" pitchFamily="34" charset="0"/>
              </a:rPr>
              <a:t> se realizează pe întreaga populație statistică din unul sau mai multe inconveniente și anume: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efectivul populație poate fi uneori foarte mare;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timpul efectiv de studiu este proporțional cu numărul entităților studiate;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costurile și resursele alocate cresc proporțional cu numărul entităților studiate;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de multe ori se distrug entitățile studiate; </a:t>
            </a:r>
            <a:endParaRPr lang="ro-RO" sz="20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există situații în care nu se pot culege date și informații despre toți indivizii populației.</a:t>
            </a:r>
            <a:endParaRPr lang="ro-RO"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626526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9EE555CA-F789-EF0A-BB50-71514BFEBE8A}"/>
              </a:ext>
            </a:extLst>
          </p:cNvPr>
          <p:cNvSpPr txBox="1"/>
          <p:nvPr/>
        </p:nvSpPr>
        <p:spPr>
          <a:xfrm>
            <a:off x="311522" y="340569"/>
            <a:ext cx="8520953" cy="3539430"/>
          </a:xfrm>
          <a:prstGeom prst="rect">
            <a:avLst/>
          </a:prstGeom>
          <a:noFill/>
        </p:spPr>
        <p:txBody>
          <a:bodyPr wrap="square">
            <a:spAutoFit/>
          </a:bodyPr>
          <a:lstStyle/>
          <a:p>
            <a:pPr indent="457200" algn="just"/>
            <a:r>
              <a:rPr lang="en-US" sz="1600" b="1" dirty="0">
                <a:effectLst/>
                <a:latin typeface="Times New Roman" panose="02020603050405020304" pitchFamily="18" charset="0"/>
                <a:ea typeface="Calibri" panose="020F0502020204030204" pitchFamily="34" charset="0"/>
              </a:rPr>
              <a:t>3.1. </a:t>
            </a:r>
            <a:r>
              <a:rPr lang="ro-RO" sz="1600" b="1" dirty="0" err="1">
                <a:effectLst/>
                <a:latin typeface="Times New Roman" panose="02020603050405020304" pitchFamily="18" charset="0"/>
                <a:ea typeface="Calibri" panose="020F0502020204030204" pitchFamily="34" charset="0"/>
              </a:rPr>
              <a:t>Heritabilitatea</a:t>
            </a:r>
            <a:r>
              <a:rPr lang="ro-RO" sz="1600" b="1" dirty="0">
                <a:effectLst/>
                <a:latin typeface="Times New Roman" panose="02020603050405020304" pitchFamily="18" charset="0"/>
                <a:ea typeface="Calibri" panose="020F0502020204030204" pitchFamily="34" charset="0"/>
              </a:rPr>
              <a:t> caracterelor de reproducție</a:t>
            </a:r>
            <a:endParaRPr lang="ro-RO" sz="1600" dirty="0">
              <a:effectLst/>
              <a:latin typeface="Times New Roman" panose="02020603050405020304" pitchFamily="18" charset="0"/>
              <a:ea typeface="Calibri" panose="020F0502020204030204" pitchFamily="34" charset="0"/>
            </a:endParaRPr>
          </a:p>
          <a:p>
            <a:pPr indent="457200" algn="just"/>
            <a:r>
              <a:rPr lang="ro-RO" sz="1600" dirty="0">
                <a:effectLst/>
                <a:latin typeface="Times New Roman" panose="02020603050405020304" pitchFamily="18" charset="0"/>
                <a:ea typeface="Calibri" panose="020F0502020204030204" pitchFamily="34" charset="0"/>
              </a:rPr>
              <a:t> </a:t>
            </a:r>
          </a:p>
          <a:p>
            <a:pPr indent="457200" algn="just"/>
            <a:r>
              <a:rPr lang="ro-RO" sz="1600" dirty="0">
                <a:effectLst/>
                <a:latin typeface="Times New Roman" panose="02020603050405020304" pitchFamily="18" charset="0"/>
                <a:ea typeface="Calibri" panose="020F0502020204030204" pitchFamily="34" charset="0"/>
              </a:rPr>
              <a:t>Funcția de reproducție este extrem de importantă deoarece asigură perpetuarea populațiilor vii, motiv pentru care caracterele specifice acestei funcții nu pot fi excluse din programul de ameliorare. Cu toate acestea, la speciile de interes zootehnic acestea caractere intră mai rar în categoria obiectivelor supuse ameliorării ovinelor, îndeosebi datorită </a:t>
            </a:r>
            <a:r>
              <a:rPr lang="ro-RO" sz="1600" dirty="0" err="1">
                <a:effectLst/>
                <a:latin typeface="Times New Roman" panose="02020603050405020304" pitchFamily="18" charset="0"/>
                <a:ea typeface="Calibri" panose="020F0502020204030204" pitchFamily="34" charset="0"/>
              </a:rPr>
              <a:t>heritabilității</a:t>
            </a:r>
            <a:r>
              <a:rPr lang="ro-RO" sz="1600" dirty="0">
                <a:effectLst/>
                <a:latin typeface="Times New Roman" panose="02020603050405020304" pitchFamily="18" charset="0"/>
                <a:ea typeface="Calibri" panose="020F0502020204030204" pitchFamily="34" charset="0"/>
              </a:rPr>
              <a:t> lor mici (tabel 1). Astfel, în timp ce heritabilitate caracterelor de reproducție prezintă valori reduse (h</a:t>
            </a:r>
            <a:r>
              <a:rPr lang="ro-RO" sz="1600" baseline="30000" dirty="0">
                <a:effectLst/>
                <a:latin typeface="Times New Roman" panose="02020603050405020304" pitchFamily="18" charset="0"/>
                <a:ea typeface="Calibri" panose="020F0502020204030204" pitchFamily="34" charset="0"/>
              </a:rPr>
              <a:t>2</a:t>
            </a:r>
            <a:r>
              <a:rPr lang="ro-RO" sz="1600" dirty="0">
                <a:effectLst/>
                <a:latin typeface="Times New Roman" panose="02020603050405020304" pitchFamily="18" charset="0"/>
                <a:ea typeface="Calibri" panose="020F0502020204030204" pitchFamily="34" charset="0"/>
              </a:rPr>
              <a:t>&lt;0,22), multe dintre caracterele specifice producțiilor obținute de la ovine se încadrează în grupa caracterelor mediu </a:t>
            </a:r>
            <a:r>
              <a:rPr lang="ro-RO" sz="1600" dirty="0" err="1">
                <a:effectLst/>
                <a:latin typeface="Times New Roman" panose="02020603050405020304" pitchFamily="18" charset="0"/>
                <a:ea typeface="Calibri" panose="020F0502020204030204" pitchFamily="34" charset="0"/>
              </a:rPr>
              <a:t>heritabile</a:t>
            </a:r>
            <a:r>
              <a:rPr lang="ro-RO" sz="1600" dirty="0">
                <a:effectLst/>
                <a:latin typeface="Times New Roman" panose="02020603050405020304" pitchFamily="18" charset="0"/>
                <a:ea typeface="Calibri" panose="020F0502020204030204" pitchFamily="34" charset="0"/>
              </a:rPr>
              <a:t>. </a:t>
            </a:r>
          </a:p>
          <a:p>
            <a:pPr indent="457200" algn="just"/>
            <a:r>
              <a:rPr lang="ro-RO" sz="1600" dirty="0">
                <a:effectLst/>
                <a:latin typeface="Times New Roman" panose="02020603050405020304" pitchFamily="18" charset="0"/>
                <a:ea typeface="Calibri" panose="020F0502020204030204" pitchFamily="34" charset="0"/>
              </a:rPr>
              <a:t>Cunoașterea valorilor specifice caracterelor de reproducție este extrem de importante întrucât indică capacitatea individului de a se reproduce, de a procrea, iar caracterele de viabilitate și rezistență la îmbolnăviri exprimă capacitatea de adaptare.</a:t>
            </a:r>
            <a:r>
              <a:rPr lang="en-US" sz="1600" dirty="0">
                <a:effectLst/>
                <a:latin typeface="Times New Roman" panose="02020603050405020304" pitchFamily="18" charset="0"/>
                <a:ea typeface="Calibri" panose="020F0502020204030204" pitchFamily="34" charset="0"/>
              </a:rPr>
              <a:t> </a:t>
            </a:r>
            <a:r>
              <a:rPr lang="ro-RO" sz="1600" dirty="0">
                <a:effectLst/>
                <a:latin typeface="Times New Roman" panose="02020603050405020304" pitchFamily="18" charset="0"/>
                <a:ea typeface="Calibri" panose="020F0502020204030204" pitchFamily="34" charset="0"/>
              </a:rPr>
              <a:t>Datorită </a:t>
            </a:r>
            <a:r>
              <a:rPr lang="ro-RO" sz="1600" dirty="0" err="1">
                <a:effectLst/>
                <a:latin typeface="Times New Roman" panose="02020603050405020304" pitchFamily="18" charset="0"/>
                <a:ea typeface="Calibri" panose="020F0502020204030204" pitchFamily="34" charset="0"/>
              </a:rPr>
              <a:t>heritabilității</a:t>
            </a:r>
            <a:r>
              <a:rPr lang="ro-RO" sz="1600" dirty="0">
                <a:effectLst/>
                <a:latin typeface="Times New Roman" panose="02020603050405020304" pitchFamily="18" charset="0"/>
                <a:ea typeface="Calibri" panose="020F0502020204030204" pitchFamily="34" charset="0"/>
              </a:rPr>
              <a:t> lor foarte reduse aceste caractere sunt supuse foarte greu unui proces de selecției și foarte rar constituie criterii de selecție la ovine. </a:t>
            </a:r>
          </a:p>
        </p:txBody>
      </p:sp>
      <p:sp>
        <p:nvSpPr>
          <p:cNvPr id="7" name="CasetăText 6">
            <a:extLst>
              <a:ext uri="{FF2B5EF4-FFF2-40B4-BE49-F238E27FC236}">
                <a16:creationId xmlns:a16="http://schemas.microsoft.com/office/drawing/2014/main" id="{3131CB62-344F-74C3-60E7-DE60AD47120C}"/>
              </a:ext>
            </a:extLst>
          </p:cNvPr>
          <p:cNvSpPr txBox="1"/>
          <p:nvPr/>
        </p:nvSpPr>
        <p:spPr>
          <a:xfrm>
            <a:off x="762000" y="3503165"/>
            <a:ext cx="7377953" cy="376834"/>
          </a:xfrm>
          <a:prstGeom prst="rect">
            <a:avLst/>
          </a:prstGeom>
          <a:noFill/>
        </p:spPr>
        <p:txBody>
          <a:bodyPr wrap="square">
            <a:spAutoFit/>
          </a:bodyPr>
          <a:lstStyle/>
          <a:p>
            <a:pPr indent="457200" algn="ctr">
              <a:lnSpc>
                <a:spcPct val="150000"/>
              </a:lnSpc>
            </a:pPr>
            <a:r>
              <a:rPr lang="ro-RO" sz="1400" i="1" dirty="0">
                <a:effectLst/>
                <a:latin typeface="Times New Roman" panose="02020603050405020304" pitchFamily="18" charset="0"/>
                <a:ea typeface="Calibri" panose="020F0502020204030204" pitchFamily="34" charset="0"/>
              </a:rPr>
              <a:t>Tabel 1</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Heritabilitatea</a:t>
            </a:r>
            <a:r>
              <a:rPr lang="ro-RO" sz="1400" dirty="0">
                <a:effectLst/>
                <a:latin typeface="Times New Roman" panose="02020603050405020304" pitchFamily="18" charset="0"/>
                <a:ea typeface="Calibri" panose="020F0502020204030204" pitchFamily="34" charset="0"/>
              </a:rPr>
              <a:t> caracterelor de reproducție </a:t>
            </a:r>
          </a:p>
        </p:txBody>
      </p:sp>
      <p:graphicFrame>
        <p:nvGraphicFramePr>
          <p:cNvPr id="8" name="Obiect 7">
            <a:extLst>
              <a:ext uri="{FF2B5EF4-FFF2-40B4-BE49-F238E27FC236}">
                <a16:creationId xmlns:a16="http://schemas.microsoft.com/office/drawing/2014/main" id="{CF40C199-5F85-1DD3-581F-3FC033B1C663}"/>
              </a:ext>
            </a:extLst>
          </p:cNvPr>
          <p:cNvGraphicFramePr>
            <a:graphicFrameLocks noChangeAspect="1"/>
          </p:cNvGraphicFramePr>
          <p:nvPr>
            <p:extLst>
              <p:ext uri="{D42A27DB-BD31-4B8C-83A1-F6EECF244321}">
                <p14:modId xmlns:p14="http://schemas.microsoft.com/office/powerpoint/2010/main" val="3120306673"/>
              </p:ext>
            </p:extLst>
          </p:nvPr>
        </p:nvGraphicFramePr>
        <p:xfrm>
          <a:off x="294510" y="3956516"/>
          <a:ext cx="8554979" cy="2291884"/>
        </p:xfrm>
        <a:graphic>
          <a:graphicData uri="http://schemas.openxmlformats.org/presentationml/2006/ole">
            <mc:AlternateContent xmlns:mc="http://schemas.openxmlformats.org/markup-compatibility/2006">
              <mc:Choice xmlns:v="urn:schemas-microsoft-com:vml" Requires="v">
                <p:oleObj name="Document" r:id="rId2" imgW="5997317" imgH="1742264" progId="Word.Document.12">
                  <p:embed/>
                </p:oleObj>
              </mc:Choice>
              <mc:Fallback>
                <p:oleObj name="Document" r:id="rId2" imgW="5997317" imgH="1742264" progId="Word.Document.12">
                  <p:embed/>
                  <p:pic>
                    <p:nvPicPr>
                      <p:cNvPr id="0" name=""/>
                      <p:cNvPicPr/>
                      <p:nvPr/>
                    </p:nvPicPr>
                    <p:blipFill>
                      <a:blip r:embed="rId3"/>
                      <a:stretch>
                        <a:fillRect/>
                      </a:stretch>
                    </p:blipFill>
                    <p:spPr>
                      <a:xfrm>
                        <a:off x="294510" y="3956516"/>
                        <a:ext cx="8554979" cy="2291884"/>
                      </a:xfrm>
                      <a:prstGeom prst="rect">
                        <a:avLst/>
                      </a:prstGeom>
                    </p:spPr>
                  </p:pic>
                </p:oleObj>
              </mc:Fallback>
            </mc:AlternateContent>
          </a:graphicData>
        </a:graphic>
      </p:graphicFrame>
    </p:spTree>
    <p:extLst>
      <p:ext uri="{BB962C8B-B14F-4D97-AF65-F5344CB8AC3E}">
        <p14:creationId xmlns:p14="http://schemas.microsoft.com/office/powerpoint/2010/main" val="1277555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5952B914-D40D-4069-3AAD-A0CDDD68AE96}"/>
              </a:ext>
            </a:extLst>
          </p:cNvPr>
          <p:cNvSpPr txBox="1"/>
          <p:nvPr/>
        </p:nvSpPr>
        <p:spPr>
          <a:xfrm>
            <a:off x="282388" y="283257"/>
            <a:ext cx="8601636" cy="2215991"/>
          </a:xfrm>
          <a:prstGeom prst="rect">
            <a:avLst/>
          </a:prstGeom>
          <a:noFill/>
        </p:spPr>
        <p:txBody>
          <a:bodyPr wrap="square">
            <a:spAutoFit/>
          </a:bodyPr>
          <a:lstStyle/>
          <a:p>
            <a:pPr indent="457200" algn="just"/>
            <a:r>
              <a:rPr lang="en-US" sz="1500" b="1" dirty="0">
                <a:effectLst/>
                <a:latin typeface="Times New Roman" panose="02020603050405020304" pitchFamily="18" charset="0"/>
                <a:ea typeface="Calibri" panose="020F0502020204030204" pitchFamily="34" charset="0"/>
              </a:rPr>
              <a:t>3</a:t>
            </a:r>
            <a:r>
              <a:rPr lang="ro-RO" sz="1500" b="1" dirty="0">
                <a:effectLst/>
                <a:latin typeface="Times New Roman" panose="02020603050405020304" pitchFamily="18" charset="0"/>
                <a:ea typeface="Calibri" panose="020F0502020204030204" pitchFamily="34" charset="0"/>
              </a:rPr>
              <a:t>.</a:t>
            </a:r>
            <a:r>
              <a:rPr lang="en-US" sz="1500" b="1" dirty="0">
                <a:effectLst/>
                <a:latin typeface="Times New Roman" panose="02020603050405020304" pitchFamily="18" charset="0"/>
                <a:ea typeface="Calibri" panose="020F0502020204030204" pitchFamily="34" charset="0"/>
              </a:rPr>
              <a:t>2</a:t>
            </a:r>
            <a:r>
              <a:rPr lang="ro-RO" sz="1500" b="1" dirty="0">
                <a:effectLst/>
                <a:latin typeface="Times New Roman" panose="02020603050405020304" pitchFamily="18" charset="0"/>
                <a:ea typeface="Calibri" panose="020F0502020204030204" pitchFamily="34" charset="0"/>
              </a:rPr>
              <a:t>. </a:t>
            </a:r>
            <a:r>
              <a:rPr lang="ro-RO" sz="1500" b="1" dirty="0" err="1">
                <a:effectLst/>
                <a:latin typeface="Times New Roman" panose="02020603050405020304" pitchFamily="18" charset="0"/>
                <a:ea typeface="Calibri" panose="020F0502020204030204" pitchFamily="34" charset="0"/>
              </a:rPr>
              <a:t>Heritabilitatea</a:t>
            </a:r>
            <a:r>
              <a:rPr lang="ro-RO" sz="1500" b="1" dirty="0">
                <a:effectLst/>
                <a:latin typeface="Times New Roman" panose="02020603050405020304" pitchFamily="18" charset="0"/>
                <a:ea typeface="Calibri" panose="020F0502020204030204" pitchFamily="34" charset="0"/>
              </a:rPr>
              <a:t> caracterelor specifice producției de carne </a:t>
            </a:r>
            <a:endParaRPr lang="ro-RO" sz="1500" dirty="0">
              <a:effectLst/>
              <a:latin typeface="Times New Roman" panose="02020603050405020304" pitchFamily="18" charset="0"/>
              <a:ea typeface="Calibri" panose="020F0502020204030204" pitchFamily="34" charset="0"/>
            </a:endParaRPr>
          </a:p>
          <a:p>
            <a:pPr indent="457200" algn="just"/>
            <a:r>
              <a:rPr lang="ro-RO" sz="1500" dirty="0">
                <a:effectLst/>
                <a:latin typeface="Times New Roman" panose="02020603050405020304" pitchFamily="18" charset="0"/>
                <a:ea typeface="Calibri" panose="020F0502020204030204" pitchFamily="34" charset="0"/>
              </a:rPr>
              <a:t> </a:t>
            </a:r>
          </a:p>
          <a:p>
            <a:pPr indent="457200" algn="just"/>
            <a:r>
              <a:rPr lang="ro-RO" sz="1500" dirty="0">
                <a:effectLst/>
                <a:latin typeface="Times New Roman" panose="02020603050405020304" pitchFamily="18" charset="0"/>
                <a:ea typeface="Calibri" panose="020F0502020204030204" pitchFamily="34" charset="0"/>
              </a:rPr>
              <a:t>În conjunctura internațională actuală carnea de ovine se bucură de o largă apreciere. Pentru a obține performanțe se impune ca unele dintre caracterele specifice acestei producții să fie supuse ameliorării. În general, la rasele autohtone viteza de creștere în prima parte a vieții nu este foarte bine exprimată. La categoriilor tinere aflate în plin proces de creștere și dezvoltare, sporul mediu zilnic exprimat în grame, constituie valoarea fenotipică a caracterului respectiv. Această valoare fenotipică este dată și influențată în principal de felul, de calitatea și de combinația genelor pe care acestea le au în genotipul propriu, dar și de interacțiunea acestora cu mediul în care animalul crește, se dezvoltă și realizează producții</a:t>
            </a:r>
            <a:r>
              <a:rPr lang="ro-RO" sz="1800" dirty="0">
                <a:effectLst/>
                <a:latin typeface="Times New Roman" panose="02020603050405020304" pitchFamily="18" charset="0"/>
                <a:ea typeface="Calibri" panose="020F0502020204030204" pitchFamily="34" charset="0"/>
              </a:rPr>
              <a:t>. </a:t>
            </a:r>
            <a:endParaRPr lang="ro-RO" sz="2000" dirty="0">
              <a:effectLst/>
              <a:latin typeface="Times New Roman" panose="02020603050405020304" pitchFamily="18" charset="0"/>
              <a:ea typeface="Calibri" panose="020F0502020204030204" pitchFamily="34" charset="0"/>
            </a:endParaRPr>
          </a:p>
        </p:txBody>
      </p:sp>
      <p:sp>
        <p:nvSpPr>
          <p:cNvPr id="7" name="CasetăText 6">
            <a:extLst>
              <a:ext uri="{FF2B5EF4-FFF2-40B4-BE49-F238E27FC236}">
                <a16:creationId xmlns:a16="http://schemas.microsoft.com/office/drawing/2014/main" id="{829389E4-ADD3-B515-1B82-B4F781F1BC93}"/>
              </a:ext>
            </a:extLst>
          </p:cNvPr>
          <p:cNvSpPr txBox="1"/>
          <p:nvPr/>
        </p:nvSpPr>
        <p:spPr>
          <a:xfrm>
            <a:off x="838200" y="2460003"/>
            <a:ext cx="7467600" cy="307777"/>
          </a:xfrm>
          <a:prstGeom prst="rect">
            <a:avLst/>
          </a:prstGeom>
          <a:noFill/>
        </p:spPr>
        <p:txBody>
          <a:bodyPr wrap="square">
            <a:spAutoFit/>
          </a:bodyPr>
          <a:lstStyle/>
          <a:p>
            <a:pPr indent="457200" algn="ctr"/>
            <a:r>
              <a:rPr lang="ro-RO" sz="1400" dirty="0">
                <a:effectLst/>
                <a:latin typeface="Times New Roman" panose="02020603050405020304" pitchFamily="18" charset="0"/>
                <a:ea typeface="Calibri" panose="020F0502020204030204" pitchFamily="34" charset="0"/>
              </a:rPr>
              <a:t>Tabel 2. Coeficientul de heritabilitate determinat pentru greutatea corporală la tineretul ovin</a:t>
            </a:r>
          </a:p>
        </p:txBody>
      </p:sp>
      <p:graphicFrame>
        <p:nvGraphicFramePr>
          <p:cNvPr id="8" name="Obiect 7">
            <a:extLst>
              <a:ext uri="{FF2B5EF4-FFF2-40B4-BE49-F238E27FC236}">
                <a16:creationId xmlns:a16="http://schemas.microsoft.com/office/drawing/2014/main" id="{55B54412-6FF4-968A-C031-C11605113943}"/>
              </a:ext>
            </a:extLst>
          </p:cNvPr>
          <p:cNvGraphicFramePr>
            <a:graphicFrameLocks noChangeAspect="1"/>
          </p:cNvGraphicFramePr>
          <p:nvPr>
            <p:extLst>
              <p:ext uri="{D42A27DB-BD31-4B8C-83A1-F6EECF244321}">
                <p14:modId xmlns:p14="http://schemas.microsoft.com/office/powerpoint/2010/main" val="1540692969"/>
              </p:ext>
            </p:extLst>
          </p:nvPr>
        </p:nvGraphicFramePr>
        <p:xfrm>
          <a:off x="640976" y="2767780"/>
          <a:ext cx="7646894" cy="1920046"/>
        </p:xfrm>
        <a:graphic>
          <a:graphicData uri="http://schemas.openxmlformats.org/presentationml/2006/ole">
            <mc:AlternateContent xmlns:mc="http://schemas.openxmlformats.org/markup-compatibility/2006">
              <mc:Choice xmlns:v="urn:schemas-microsoft-com:vml" Requires="v">
                <p:oleObj name="Document" r:id="rId2" imgW="5997317" imgH="1932690" progId="Word.Document.12">
                  <p:embed/>
                </p:oleObj>
              </mc:Choice>
              <mc:Fallback>
                <p:oleObj name="Document" r:id="rId2" imgW="5997317" imgH="1932690" progId="Word.Document.12">
                  <p:embed/>
                  <p:pic>
                    <p:nvPicPr>
                      <p:cNvPr id="0" name=""/>
                      <p:cNvPicPr/>
                      <p:nvPr/>
                    </p:nvPicPr>
                    <p:blipFill>
                      <a:blip r:embed="rId3"/>
                      <a:stretch>
                        <a:fillRect/>
                      </a:stretch>
                    </p:blipFill>
                    <p:spPr>
                      <a:xfrm>
                        <a:off x="640976" y="2767780"/>
                        <a:ext cx="7646894" cy="1920046"/>
                      </a:xfrm>
                      <a:prstGeom prst="rect">
                        <a:avLst/>
                      </a:prstGeom>
                    </p:spPr>
                  </p:pic>
                </p:oleObj>
              </mc:Fallback>
            </mc:AlternateContent>
          </a:graphicData>
        </a:graphic>
      </p:graphicFrame>
      <p:sp>
        <p:nvSpPr>
          <p:cNvPr id="10" name="CasetăText 9">
            <a:extLst>
              <a:ext uri="{FF2B5EF4-FFF2-40B4-BE49-F238E27FC236}">
                <a16:creationId xmlns:a16="http://schemas.microsoft.com/office/drawing/2014/main" id="{3A97AAF6-5A50-42E3-1E60-46E498FD5282}"/>
              </a:ext>
            </a:extLst>
          </p:cNvPr>
          <p:cNvSpPr txBox="1"/>
          <p:nvPr/>
        </p:nvSpPr>
        <p:spPr>
          <a:xfrm>
            <a:off x="206188" y="4484236"/>
            <a:ext cx="8937812" cy="1600438"/>
          </a:xfrm>
          <a:prstGeom prst="rect">
            <a:avLst/>
          </a:prstGeom>
          <a:noFill/>
        </p:spPr>
        <p:txBody>
          <a:bodyPr wrap="square">
            <a:spAutoFit/>
          </a:bodyPr>
          <a:lstStyle/>
          <a:p>
            <a:pPr algn="just"/>
            <a:r>
              <a:rPr lang="en-US" sz="1400" dirty="0">
                <a:effectLst/>
                <a:latin typeface="Times New Roman" panose="02020603050405020304" pitchFamily="18" charset="0"/>
                <a:ea typeface="Calibri" panose="020F0502020204030204" pitchFamily="34" charset="0"/>
              </a:rPr>
              <a:t>	</a:t>
            </a:r>
            <a:r>
              <a:rPr lang="ro-RO" sz="1400" dirty="0">
                <a:effectLst/>
                <a:latin typeface="Times New Roman" panose="02020603050405020304" pitchFamily="18" charset="0"/>
                <a:ea typeface="Calibri" panose="020F0502020204030204" pitchFamily="34" charset="0"/>
              </a:rPr>
              <a:t>Valoarea cea mai mică a </a:t>
            </a:r>
            <a:r>
              <a:rPr lang="ro-RO" sz="1400" dirty="0" err="1">
                <a:effectLst/>
                <a:latin typeface="Times New Roman" panose="02020603050405020304" pitchFamily="18" charset="0"/>
                <a:ea typeface="Calibri" panose="020F0502020204030204" pitchFamily="34" charset="0"/>
              </a:rPr>
              <a:t>heritabilității</a:t>
            </a:r>
            <a:r>
              <a:rPr lang="ro-RO" sz="1400" dirty="0">
                <a:effectLst/>
                <a:latin typeface="Times New Roman" panose="02020603050405020304" pitchFamily="18" charset="0"/>
                <a:ea typeface="Calibri" panose="020F0502020204030204" pitchFamily="34" charset="0"/>
              </a:rPr>
              <a:t> s-a înregistrat în cazul greutății corporale la vârsta de înțărcare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 = 0,15 și respectiv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 = 0,18), după care pentru greutățile corporale înregistrate până la sacrificare valoarea coeficientului de heritabilitate crește la valori medii de peste 0,25. </a:t>
            </a:r>
            <a:endParaRPr lang="en-US" sz="1400" dirty="0">
              <a:effectLst/>
              <a:latin typeface="Times New Roman" panose="02020603050405020304" pitchFamily="18" charset="0"/>
              <a:ea typeface="Calibri" panose="020F0502020204030204" pitchFamily="34" charset="0"/>
            </a:endParaRPr>
          </a:p>
          <a:p>
            <a:pPr algn="just"/>
            <a:r>
              <a:rPr lang="en-US" sz="1400" dirty="0">
                <a:latin typeface="Times New Roman" panose="02020603050405020304" pitchFamily="18" charset="0"/>
                <a:ea typeface="Calibri" panose="020F0502020204030204" pitchFamily="34" charset="0"/>
              </a:rPr>
              <a:t>	</a:t>
            </a:r>
            <a:r>
              <a:rPr lang="ro-RO" sz="1400" dirty="0">
                <a:effectLst/>
                <a:latin typeface="Times New Roman" panose="02020603050405020304" pitchFamily="18" charset="0"/>
                <a:ea typeface="Calibri" panose="020F0502020204030204" pitchFamily="34" charset="0"/>
              </a:rPr>
              <a:t>Situația aceasta relevă faptul că factorii genetici aditivi exercită o influență situată aproape de limita maximă în exteriorizarea acestui caracter, fapt mai puțin evidențiat din analiza greutăților corporale determinate pentru perioada de alăptare. Această situație presupune că pentru producția de carne este necesară ca în selecția oilor mame să se țină cont și de producția cantitativă de lapte, imprimând astfel descendenților greutăți corporale superioare până la vârsta de înțărcare</a:t>
            </a:r>
            <a:r>
              <a:rPr lang="en-US" sz="1400" dirty="0">
                <a:effectLst/>
                <a:latin typeface="Times New Roman" panose="02020603050405020304" pitchFamily="18" charset="0"/>
                <a:ea typeface="Calibri" panose="020F0502020204030204" pitchFamily="34" charset="0"/>
              </a:rPr>
              <a:t>.</a:t>
            </a:r>
            <a:endParaRPr lang="ro-RO" sz="1400" dirty="0"/>
          </a:p>
        </p:txBody>
      </p:sp>
    </p:spTree>
    <p:extLst>
      <p:ext uri="{BB962C8B-B14F-4D97-AF65-F5344CB8AC3E}">
        <p14:creationId xmlns:p14="http://schemas.microsoft.com/office/powerpoint/2010/main" val="371876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708E2288-0642-74A7-95C5-302077DB6195}"/>
              </a:ext>
            </a:extLst>
          </p:cNvPr>
          <p:cNvSpPr txBox="1"/>
          <p:nvPr/>
        </p:nvSpPr>
        <p:spPr>
          <a:xfrm>
            <a:off x="313764" y="821752"/>
            <a:ext cx="8516471" cy="2062103"/>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Pentru însușirile de care depinde calitatea carcasei și în mod deosebit acelea care influențează structura tisulară a carcasei, valorile coeficientului de heritabilitate sunt încadrate în grupa celor slab spre mediu </a:t>
            </a:r>
            <a:r>
              <a:rPr lang="ro-RO" sz="1600" dirty="0" err="1">
                <a:effectLst/>
                <a:latin typeface="Times New Roman" panose="02020603050405020304" pitchFamily="18" charset="0"/>
                <a:ea typeface="Calibri" panose="020F0502020204030204" pitchFamily="34" charset="0"/>
              </a:rPr>
              <a:t>heritabile</a:t>
            </a:r>
            <a:r>
              <a:rPr lang="ro-RO" sz="1600" dirty="0">
                <a:effectLst/>
                <a:latin typeface="Times New Roman" panose="02020603050405020304" pitchFamily="18" charset="0"/>
                <a:ea typeface="Calibri" panose="020F0502020204030204" pitchFamily="34" charset="0"/>
              </a:rPr>
              <a:t> (tabel 3). În cazul determinărilor referitoare la coeficienții de heritabilitate pentru însușirile tisulare ale carcaselor, valorile estimate sunt în general mici, fiind cuprinse între 0,21 pentru cantitatea de grăsime din carcasă și 0,26 pentru greutatea totală a carcasei. Doar pentru cantitatea de carne din carcasă s-a obținut o valoare medie a coeficientului de heritabilitate de 0,38 ceea ce denotă că acest caracter a fost influențat mai puternic de varianța genetică aditivă, comparativ cu celelalte caractere analizate.</a:t>
            </a:r>
          </a:p>
        </p:txBody>
      </p:sp>
      <p:sp>
        <p:nvSpPr>
          <p:cNvPr id="9" name="CasetăText 8">
            <a:extLst>
              <a:ext uri="{FF2B5EF4-FFF2-40B4-BE49-F238E27FC236}">
                <a16:creationId xmlns:a16="http://schemas.microsoft.com/office/drawing/2014/main" id="{26380AAE-975E-FC2E-7ED5-8D329FEDF3E7}"/>
              </a:ext>
            </a:extLst>
          </p:cNvPr>
          <p:cNvSpPr txBox="1"/>
          <p:nvPr/>
        </p:nvSpPr>
        <p:spPr>
          <a:xfrm>
            <a:off x="-860611" y="3172868"/>
            <a:ext cx="10336305" cy="338554"/>
          </a:xfrm>
          <a:prstGeom prst="rect">
            <a:avLst/>
          </a:prstGeom>
          <a:noFill/>
        </p:spPr>
        <p:txBody>
          <a:bodyPr wrap="square">
            <a:spAutoFit/>
          </a:bodyPr>
          <a:lstStyle/>
          <a:p>
            <a:pPr indent="457200" algn="ctr"/>
            <a:r>
              <a:rPr lang="ro-RO" sz="1600" dirty="0">
                <a:effectLst/>
                <a:latin typeface="Times New Roman" panose="02020603050405020304" pitchFamily="18" charset="0"/>
                <a:ea typeface="Calibri" panose="020F0502020204030204" pitchFamily="34" charset="0"/>
              </a:rPr>
              <a:t>Tabel 3. Coeficientul de heritabilitate pentru unele caractere</a:t>
            </a:r>
            <a:r>
              <a:rPr lang="en-US" sz="1600" dirty="0">
                <a:effectLst/>
                <a:latin typeface="Times New Roman" panose="02020603050405020304" pitchFamily="18" charset="0"/>
                <a:ea typeface="Calibri" panose="020F0502020204030204" pitchFamily="34" charset="0"/>
              </a:rPr>
              <a:t> </a:t>
            </a:r>
            <a:r>
              <a:rPr lang="ro-RO" sz="1600" dirty="0">
                <a:effectLst/>
                <a:latin typeface="Times New Roman" panose="02020603050405020304" pitchFamily="18" charset="0"/>
                <a:ea typeface="Calibri" panose="020F0502020204030204" pitchFamily="34" charset="0"/>
              </a:rPr>
              <a:t>ale structurii tisulare a carcaselor </a:t>
            </a:r>
          </a:p>
        </p:txBody>
      </p:sp>
      <p:pic>
        <p:nvPicPr>
          <p:cNvPr id="11" name="Imagine 10">
            <a:extLst>
              <a:ext uri="{FF2B5EF4-FFF2-40B4-BE49-F238E27FC236}">
                <a16:creationId xmlns:a16="http://schemas.microsoft.com/office/drawing/2014/main" id="{3B71BFC8-C9CD-2E15-23A7-526E565AF54D}"/>
              </a:ext>
            </a:extLst>
          </p:cNvPr>
          <p:cNvPicPr>
            <a:picLocks noChangeAspect="1"/>
          </p:cNvPicPr>
          <p:nvPr/>
        </p:nvPicPr>
        <p:blipFill>
          <a:blip r:embed="rId2"/>
          <a:stretch>
            <a:fillRect/>
          </a:stretch>
        </p:blipFill>
        <p:spPr>
          <a:xfrm>
            <a:off x="170329" y="3769659"/>
            <a:ext cx="8557188" cy="2412402"/>
          </a:xfrm>
          <a:prstGeom prst="rect">
            <a:avLst/>
          </a:prstGeom>
        </p:spPr>
      </p:pic>
    </p:spTree>
    <p:extLst>
      <p:ext uri="{BB962C8B-B14F-4D97-AF65-F5344CB8AC3E}">
        <p14:creationId xmlns:p14="http://schemas.microsoft.com/office/powerpoint/2010/main" val="2031763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A43B95E7-5E14-5768-E854-ACCE34228488}"/>
              </a:ext>
            </a:extLst>
          </p:cNvPr>
          <p:cNvSpPr txBox="1"/>
          <p:nvPr/>
        </p:nvSpPr>
        <p:spPr>
          <a:xfrm>
            <a:off x="914400" y="160929"/>
            <a:ext cx="6210299"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3.3. </a:t>
            </a:r>
            <a:r>
              <a:rPr lang="ro-RO" sz="1800" b="1" dirty="0" err="1">
                <a:effectLst/>
                <a:latin typeface="Times New Roman" panose="02020603050405020304" pitchFamily="18" charset="0"/>
                <a:ea typeface="Calibri" panose="020F0502020204030204" pitchFamily="34" charset="0"/>
              </a:rPr>
              <a:t>Heritabilitatea</a:t>
            </a:r>
            <a:r>
              <a:rPr lang="ro-RO" sz="1800" b="1" dirty="0">
                <a:effectLst/>
                <a:latin typeface="Times New Roman" panose="02020603050405020304" pitchFamily="18" charset="0"/>
                <a:ea typeface="Calibri" panose="020F0502020204030204" pitchFamily="34" charset="0"/>
              </a:rPr>
              <a:t> pentru unele dimensiuni ale carcaselor </a:t>
            </a:r>
            <a:endParaRPr lang="ro-RO" dirty="0"/>
          </a:p>
        </p:txBody>
      </p:sp>
      <p:sp>
        <p:nvSpPr>
          <p:cNvPr id="7" name="CasetăText 6">
            <a:extLst>
              <a:ext uri="{FF2B5EF4-FFF2-40B4-BE49-F238E27FC236}">
                <a16:creationId xmlns:a16="http://schemas.microsoft.com/office/drawing/2014/main" id="{01709014-72D8-A668-6D17-58E24AE7AF9E}"/>
              </a:ext>
            </a:extLst>
          </p:cNvPr>
          <p:cNvSpPr txBox="1"/>
          <p:nvPr/>
        </p:nvSpPr>
        <p:spPr>
          <a:xfrm>
            <a:off x="394446" y="928301"/>
            <a:ext cx="8579223" cy="1815882"/>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Deosebit de important este faptul că în privința valorilor estimate pentru coeficienții de heritabilitate specifici fiecărei dimensiuni analizate, se evidențiază o omogenitatea bună a valorilor lui h</a:t>
            </a:r>
            <a:r>
              <a:rPr lang="ro-RO" sz="1600" baseline="30000" dirty="0">
                <a:effectLst/>
                <a:latin typeface="Times New Roman" panose="02020603050405020304" pitchFamily="18" charset="0"/>
                <a:ea typeface="Calibri" panose="020F0502020204030204" pitchFamily="34" charset="0"/>
              </a:rPr>
              <a:t>2 </a:t>
            </a:r>
            <a:r>
              <a:rPr lang="ro-RO" sz="1600" dirty="0">
                <a:effectLst/>
                <a:latin typeface="Times New Roman" panose="02020603050405020304" pitchFamily="18" charset="0"/>
                <a:ea typeface="Calibri" panose="020F0502020204030204" pitchFamily="34" charset="0"/>
              </a:rPr>
              <a:t>pentru aceste caractere, de unde se poate desprinde ideea că în exprimarea lor se manifestă influențe genetice aditive asemănătoare.</a:t>
            </a:r>
          </a:p>
          <a:p>
            <a:pPr indent="457200" algn="just"/>
            <a:r>
              <a:rPr lang="ro-RO" sz="1600" dirty="0">
                <a:effectLst/>
                <a:latin typeface="Times New Roman" panose="02020603050405020304" pitchFamily="18" charset="0"/>
                <a:ea typeface="Calibri" panose="020F0502020204030204" pitchFamily="34" charset="0"/>
              </a:rPr>
              <a:t>Prelucrarea statistică evidențiază faptul că pentru unele dimensiuni de perimetre și lungime valoarea estimată a </a:t>
            </a:r>
            <a:r>
              <a:rPr lang="ro-RO" sz="1600" dirty="0" err="1">
                <a:effectLst/>
                <a:latin typeface="Times New Roman" panose="02020603050405020304" pitchFamily="18" charset="0"/>
                <a:ea typeface="Calibri" panose="020F0502020204030204" pitchFamily="34" charset="0"/>
              </a:rPr>
              <a:t>heritabilității</a:t>
            </a:r>
            <a:r>
              <a:rPr lang="ro-RO" sz="1600" dirty="0">
                <a:effectLst/>
                <a:latin typeface="Times New Roman" panose="02020603050405020304" pitchFamily="18" charset="0"/>
                <a:ea typeface="Calibri" panose="020F0502020204030204" pitchFamily="34" charset="0"/>
              </a:rPr>
              <a:t> încadrează aceste caractere în grupa celor înalt </a:t>
            </a:r>
            <a:r>
              <a:rPr lang="ro-RO" sz="1600" dirty="0" err="1">
                <a:effectLst/>
                <a:latin typeface="Times New Roman" panose="02020603050405020304" pitchFamily="18" charset="0"/>
                <a:ea typeface="Calibri" panose="020F0502020204030204" pitchFamily="34" charset="0"/>
              </a:rPr>
              <a:t>heritabile</a:t>
            </a:r>
            <a:r>
              <a:rPr lang="ro-RO" sz="1600" dirty="0">
                <a:effectLst/>
                <a:latin typeface="Times New Roman" panose="02020603050405020304" pitchFamily="18" charset="0"/>
                <a:ea typeface="Calibri" panose="020F0502020204030204" pitchFamily="34" charset="0"/>
              </a:rPr>
              <a:t>. În acest caz selecția după performanțele proprii poate oferi un suport real în activitatea de ameliorare (tabel 4).</a:t>
            </a:r>
          </a:p>
        </p:txBody>
      </p:sp>
      <p:sp>
        <p:nvSpPr>
          <p:cNvPr id="9" name="CasetăText 8">
            <a:extLst>
              <a:ext uri="{FF2B5EF4-FFF2-40B4-BE49-F238E27FC236}">
                <a16:creationId xmlns:a16="http://schemas.microsoft.com/office/drawing/2014/main" id="{30902832-358C-F272-EDA5-E8C9D4782EAD}"/>
              </a:ext>
            </a:extLst>
          </p:cNvPr>
          <p:cNvSpPr txBox="1"/>
          <p:nvPr/>
        </p:nvSpPr>
        <p:spPr>
          <a:xfrm>
            <a:off x="717177" y="2803669"/>
            <a:ext cx="7458634" cy="338554"/>
          </a:xfrm>
          <a:prstGeom prst="rect">
            <a:avLst/>
          </a:prstGeom>
          <a:noFill/>
        </p:spPr>
        <p:txBody>
          <a:bodyPr wrap="square">
            <a:spAutoFit/>
          </a:bodyPr>
          <a:lstStyle/>
          <a:p>
            <a:r>
              <a:rPr lang="ro-RO" sz="1600" dirty="0">
                <a:effectLst/>
                <a:latin typeface="Times New Roman" panose="02020603050405020304" pitchFamily="18" charset="0"/>
                <a:ea typeface="Calibri" panose="020F0502020204030204" pitchFamily="34" charset="0"/>
              </a:rPr>
              <a:t>Tabel 4. Coeficientul de heritabilitate estimat pentru unele dimensiuni ale carcaselor</a:t>
            </a:r>
            <a:endParaRPr lang="ro-RO" sz="1600" dirty="0"/>
          </a:p>
        </p:txBody>
      </p:sp>
      <p:graphicFrame>
        <p:nvGraphicFramePr>
          <p:cNvPr id="10" name="Obiect 9">
            <a:extLst>
              <a:ext uri="{FF2B5EF4-FFF2-40B4-BE49-F238E27FC236}">
                <a16:creationId xmlns:a16="http://schemas.microsoft.com/office/drawing/2014/main" id="{7B67AD1D-93BF-ACC9-7644-20DB35321CBB}"/>
              </a:ext>
            </a:extLst>
          </p:cNvPr>
          <p:cNvGraphicFramePr>
            <a:graphicFrameLocks noChangeAspect="1"/>
          </p:cNvGraphicFramePr>
          <p:nvPr>
            <p:extLst>
              <p:ext uri="{D42A27DB-BD31-4B8C-83A1-F6EECF244321}">
                <p14:modId xmlns:p14="http://schemas.microsoft.com/office/powerpoint/2010/main" val="2802009342"/>
              </p:ext>
            </p:extLst>
          </p:nvPr>
        </p:nvGraphicFramePr>
        <p:xfrm>
          <a:off x="717178" y="3428999"/>
          <a:ext cx="7164046" cy="2516329"/>
        </p:xfrm>
        <a:graphic>
          <a:graphicData uri="http://schemas.openxmlformats.org/presentationml/2006/ole">
            <mc:AlternateContent xmlns:mc="http://schemas.openxmlformats.org/markup-compatibility/2006">
              <mc:Choice xmlns:v="urn:schemas-microsoft-com:vml" Requires="v">
                <p:oleObj name="Document" r:id="rId2" imgW="5997317" imgH="2105836" progId="Word.Document.12">
                  <p:embed/>
                </p:oleObj>
              </mc:Choice>
              <mc:Fallback>
                <p:oleObj name="Document" r:id="rId2" imgW="5997317" imgH="2105836" progId="Word.Document.12">
                  <p:embed/>
                  <p:pic>
                    <p:nvPicPr>
                      <p:cNvPr id="0" name=""/>
                      <p:cNvPicPr/>
                      <p:nvPr/>
                    </p:nvPicPr>
                    <p:blipFill>
                      <a:blip r:embed="rId3"/>
                      <a:stretch>
                        <a:fillRect/>
                      </a:stretch>
                    </p:blipFill>
                    <p:spPr>
                      <a:xfrm>
                        <a:off x="717178" y="3428999"/>
                        <a:ext cx="7164046" cy="2516329"/>
                      </a:xfrm>
                      <a:prstGeom prst="rect">
                        <a:avLst/>
                      </a:prstGeom>
                    </p:spPr>
                  </p:pic>
                </p:oleObj>
              </mc:Fallback>
            </mc:AlternateContent>
          </a:graphicData>
        </a:graphic>
      </p:graphicFrame>
    </p:spTree>
    <p:extLst>
      <p:ext uri="{BB962C8B-B14F-4D97-AF65-F5344CB8AC3E}">
        <p14:creationId xmlns:p14="http://schemas.microsoft.com/office/powerpoint/2010/main" val="344586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5292116D-BB3A-FA1E-2191-AA559D71200B}"/>
              </a:ext>
            </a:extLst>
          </p:cNvPr>
          <p:cNvSpPr txBox="1"/>
          <p:nvPr/>
        </p:nvSpPr>
        <p:spPr>
          <a:xfrm>
            <a:off x="1230404" y="268941"/>
            <a:ext cx="6344772"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3.4. </a:t>
            </a:r>
            <a:r>
              <a:rPr lang="ro-RO" sz="1800" b="1" dirty="0" err="1">
                <a:effectLst/>
                <a:latin typeface="Times New Roman" panose="02020603050405020304" pitchFamily="18" charset="0"/>
                <a:ea typeface="Calibri" panose="020F0502020204030204" pitchFamily="34" charset="0"/>
              </a:rPr>
              <a:t>Heritabilitatea</a:t>
            </a:r>
            <a:r>
              <a:rPr lang="ro-RO" sz="1800" b="1" dirty="0">
                <a:effectLst/>
                <a:latin typeface="Times New Roman" panose="02020603050405020304" pitchFamily="18" charset="0"/>
                <a:ea typeface="Calibri" panose="020F0502020204030204" pitchFamily="34" charset="0"/>
              </a:rPr>
              <a:t> caracterelor specifice producției de lapte</a:t>
            </a:r>
            <a:endParaRPr lang="ro-RO" dirty="0"/>
          </a:p>
        </p:txBody>
      </p:sp>
      <p:sp>
        <p:nvSpPr>
          <p:cNvPr id="7" name="CasetăText 6">
            <a:extLst>
              <a:ext uri="{FF2B5EF4-FFF2-40B4-BE49-F238E27FC236}">
                <a16:creationId xmlns:a16="http://schemas.microsoft.com/office/drawing/2014/main" id="{C67C11CB-0170-9435-823C-9CEA78687725}"/>
              </a:ext>
            </a:extLst>
          </p:cNvPr>
          <p:cNvSpPr txBox="1"/>
          <p:nvPr/>
        </p:nvSpPr>
        <p:spPr>
          <a:xfrm>
            <a:off x="268942" y="749328"/>
            <a:ext cx="8606116" cy="2062103"/>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Determinarea </a:t>
            </a:r>
            <a:r>
              <a:rPr lang="ro-RO" sz="1600" dirty="0" err="1">
                <a:effectLst/>
                <a:latin typeface="Times New Roman" panose="02020603050405020304" pitchFamily="18" charset="0"/>
                <a:ea typeface="Calibri" panose="020F0502020204030204" pitchFamily="34" charset="0"/>
              </a:rPr>
              <a:t>heritabilității</a:t>
            </a:r>
            <a:r>
              <a:rPr lang="ro-RO" sz="1600" dirty="0">
                <a:effectLst/>
                <a:latin typeface="Times New Roman" panose="02020603050405020304" pitchFamily="18" charset="0"/>
                <a:ea typeface="Calibri" panose="020F0502020204030204" pitchFamily="34" charset="0"/>
              </a:rPr>
              <a:t> a avut în vedere obținerea unor informații utile selecției oilor din această rasă pentru producția de lapte, principalele date fiind prezentate în mod centralizat în tabelul 5.</a:t>
            </a:r>
          </a:p>
          <a:p>
            <a:pPr algn="just"/>
            <a:r>
              <a:rPr lang="ro-RO" sz="1600" dirty="0" err="1">
                <a:effectLst/>
                <a:latin typeface="Times New Roman" panose="02020603050405020304" pitchFamily="18" charset="0"/>
                <a:ea typeface="Calibri" panose="020F0502020204030204" pitchFamily="34" charset="0"/>
              </a:rPr>
              <a:t>Heritabilitatea</a:t>
            </a:r>
            <a:r>
              <a:rPr lang="ro-RO" sz="1600" dirty="0">
                <a:effectLst/>
                <a:latin typeface="Times New Roman" panose="02020603050405020304" pitchFamily="18" charset="0"/>
                <a:ea typeface="Calibri" panose="020F0502020204030204" pitchFamily="34" charset="0"/>
              </a:rPr>
              <a:t> determinată pentru durata totală a perioadei de muls a înregistrat valori destul de reduse, aspect ce ne indică faptul că în exprimarea acestui caracter un rol important îl au factorii de mediu. În schimb, la </a:t>
            </a:r>
            <a:r>
              <a:rPr lang="ro-RO" sz="1600" dirty="0" err="1">
                <a:effectLst/>
                <a:latin typeface="Times New Roman" panose="02020603050405020304" pitchFamily="18" charset="0"/>
                <a:ea typeface="Calibri" panose="020F0502020204030204" pitchFamily="34" charset="0"/>
              </a:rPr>
              <a:t>Rovasi</a:t>
            </a:r>
            <a:r>
              <a:rPr lang="ro-RO" sz="1600" dirty="0">
                <a:effectLst/>
                <a:latin typeface="Times New Roman" panose="02020603050405020304" pitchFamily="18" charset="0"/>
                <a:ea typeface="Calibri" panose="020F0502020204030204" pitchFamily="34" charset="0"/>
              </a:rPr>
              <a:t> coeficienții de heritabilitate determinați pentru durata perioadei de lactație și pentru producția zilnică de lapte au avut valori sensibil apropiate (h</a:t>
            </a:r>
            <a:r>
              <a:rPr lang="ro-RO" sz="1600" baseline="30000" dirty="0">
                <a:effectLst/>
                <a:latin typeface="Times New Roman" panose="02020603050405020304" pitchFamily="18" charset="0"/>
                <a:ea typeface="Calibri" panose="020F0502020204030204" pitchFamily="34" charset="0"/>
              </a:rPr>
              <a:t>2</a:t>
            </a:r>
            <a:r>
              <a:rPr lang="ro-RO" sz="1600" dirty="0">
                <a:effectLst/>
                <a:latin typeface="Times New Roman" panose="02020603050405020304" pitchFamily="18" charset="0"/>
                <a:ea typeface="Calibri" panose="020F0502020204030204" pitchFamily="34" charset="0"/>
              </a:rPr>
              <a:t> = 0,29 și respectiv h</a:t>
            </a:r>
            <a:r>
              <a:rPr lang="ro-RO" sz="1600" baseline="30000" dirty="0">
                <a:effectLst/>
                <a:latin typeface="Times New Roman" panose="02020603050405020304" pitchFamily="18" charset="0"/>
                <a:ea typeface="Calibri" panose="020F0502020204030204" pitchFamily="34" charset="0"/>
              </a:rPr>
              <a:t>2</a:t>
            </a:r>
            <a:r>
              <a:rPr lang="ro-RO" sz="1600" dirty="0">
                <a:effectLst/>
                <a:latin typeface="Times New Roman" panose="02020603050405020304" pitchFamily="18" charset="0"/>
                <a:ea typeface="Calibri" panose="020F0502020204030204" pitchFamily="34" charset="0"/>
              </a:rPr>
              <a:t> = 0,30) valori apropiate </a:t>
            </a:r>
            <a:r>
              <a:rPr lang="ro-RO" sz="1600" dirty="0" err="1">
                <a:effectLst/>
                <a:latin typeface="Times New Roman" panose="02020603050405020304" pitchFamily="18" charset="0"/>
                <a:ea typeface="Calibri" panose="020F0502020204030204" pitchFamily="34" charset="0"/>
              </a:rPr>
              <a:t>heritabilitatea</a:t>
            </a:r>
            <a:r>
              <a:rPr lang="ro-RO" sz="1600" dirty="0">
                <a:effectLst/>
                <a:latin typeface="Times New Roman" panose="02020603050405020304" pitchFamily="18" charset="0"/>
                <a:ea typeface="Calibri" panose="020F0502020204030204" pitchFamily="34" charset="0"/>
              </a:rPr>
              <a:t> acelorași </a:t>
            </a:r>
            <a:r>
              <a:rPr lang="ro-RO" sz="1600" dirty="0" err="1">
                <a:effectLst/>
                <a:latin typeface="Times New Roman" panose="02020603050405020304" pitchFamily="18" charset="0"/>
                <a:ea typeface="Calibri" panose="020F0502020204030204" pitchFamily="34" charset="0"/>
              </a:rPr>
              <a:t>carcatere</a:t>
            </a:r>
            <a:r>
              <a:rPr lang="ro-RO" sz="1600" dirty="0">
                <a:effectLst/>
                <a:latin typeface="Times New Roman" panose="02020603050405020304" pitchFamily="18" charset="0"/>
                <a:ea typeface="Calibri" panose="020F0502020204030204" pitchFamily="34" charset="0"/>
              </a:rPr>
              <a:t> determinate însă pentru rasa </a:t>
            </a:r>
            <a:r>
              <a:rPr lang="ro-RO" sz="1600" dirty="0" err="1">
                <a:effectLst/>
                <a:latin typeface="Times New Roman" panose="02020603050405020304" pitchFamily="18" charset="0"/>
                <a:ea typeface="Calibri" panose="020F0502020204030204" pitchFamily="34" charset="0"/>
              </a:rPr>
              <a:t>Lacaune</a:t>
            </a:r>
            <a:r>
              <a:rPr lang="ro-RO" sz="1600" dirty="0">
                <a:effectLst/>
                <a:latin typeface="Times New Roman" panose="02020603050405020304" pitchFamily="18" charset="0"/>
                <a:ea typeface="Calibri" panose="020F0502020204030204" pitchFamily="34" charset="0"/>
              </a:rPr>
              <a:t> de </a:t>
            </a:r>
            <a:r>
              <a:rPr lang="ro-RO" sz="1600" dirty="0" err="1">
                <a:effectLst/>
                <a:latin typeface="Times New Roman" panose="02020603050405020304" pitchFamily="18" charset="0"/>
                <a:ea typeface="Calibri" panose="020F0502020204030204" pitchFamily="34" charset="0"/>
              </a:rPr>
              <a:t>Barillet</a:t>
            </a:r>
            <a:r>
              <a:rPr lang="ro-RO" sz="1600" dirty="0">
                <a:effectLst/>
                <a:latin typeface="Times New Roman" panose="02020603050405020304" pitchFamily="18" charset="0"/>
                <a:ea typeface="Calibri" panose="020F0502020204030204" pitchFamily="34" charset="0"/>
              </a:rPr>
              <a:t> et al. 2001</a:t>
            </a:r>
            <a:r>
              <a:rPr lang="en-US" sz="1600" dirty="0">
                <a:effectLst/>
                <a:latin typeface="Times New Roman" panose="02020603050405020304" pitchFamily="18" charset="0"/>
                <a:ea typeface="Calibri" panose="020F0502020204030204" pitchFamily="34" charset="0"/>
              </a:rPr>
              <a:t>.</a:t>
            </a:r>
            <a:endParaRPr lang="ro-RO" sz="1600" dirty="0"/>
          </a:p>
        </p:txBody>
      </p:sp>
      <p:sp>
        <p:nvSpPr>
          <p:cNvPr id="9" name="CasetăText 8">
            <a:extLst>
              <a:ext uri="{FF2B5EF4-FFF2-40B4-BE49-F238E27FC236}">
                <a16:creationId xmlns:a16="http://schemas.microsoft.com/office/drawing/2014/main" id="{AB9F3BDC-7D86-54AA-8A3D-F013CEA84861}"/>
              </a:ext>
            </a:extLst>
          </p:cNvPr>
          <p:cNvSpPr txBox="1"/>
          <p:nvPr/>
        </p:nvSpPr>
        <p:spPr>
          <a:xfrm>
            <a:off x="1230404" y="2745676"/>
            <a:ext cx="6353735" cy="584775"/>
          </a:xfrm>
          <a:prstGeom prst="rect">
            <a:avLst/>
          </a:prstGeom>
          <a:noFill/>
        </p:spPr>
        <p:txBody>
          <a:bodyPr wrap="square">
            <a:spAutoFit/>
          </a:bodyPr>
          <a:lstStyle/>
          <a:p>
            <a:pPr indent="457200" algn="ctr"/>
            <a:r>
              <a:rPr lang="ro-RO" sz="1600" dirty="0">
                <a:effectLst/>
                <a:latin typeface="Times New Roman" panose="02020603050405020304" pitchFamily="18" charset="0"/>
                <a:ea typeface="Calibri" panose="020F0502020204030204" pitchFamily="34" charset="0"/>
              </a:rPr>
              <a:t>Tabel 5. Coeficientul de heritabilitate pentru unele caractere</a:t>
            </a:r>
          </a:p>
          <a:p>
            <a:pPr indent="457200" algn="ctr"/>
            <a:r>
              <a:rPr lang="ro-RO" sz="1600" dirty="0">
                <a:effectLst/>
                <a:latin typeface="Times New Roman" panose="02020603050405020304" pitchFamily="18" charset="0"/>
                <a:ea typeface="Calibri" panose="020F0502020204030204" pitchFamily="34" charset="0"/>
              </a:rPr>
              <a:t>de care depinde producția de lapte </a:t>
            </a:r>
          </a:p>
        </p:txBody>
      </p:sp>
      <p:pic>
        <p:nvPicPr>
          <p:cNvPr id="10" name="Imagine 9">
            <a:extLst>
              <a:ext uri="{FF2B5EF4-FFF2-40B4-BE49-F238E27FC236}">
                <a16:creationId xmlns:a16="http://schemas.microsoft.com/office/drawing/2014/main" id="{74022574-E0D1-F75E-EB39-3ED05636F829}"/>
              </a:ext>
            </a:extLst>
          </p:cNvPr>
          <p:cNvPicPr>
            <a:picLocks noChangeAspect="1"/>
          </p:cNvPicPr>
          <p:nvPr/>
        </p:nvPicPr>
        <p:blipFill>
          <a:blip r:embed="rId2"/>
          <a:stretch>
            <a:fillRect/>
          </a:stretch>
        </p:blipFill>
        <p:spPr>
          <a:xfrm>
            <a:off x="672353" y="3670875"/>
            <a:ext cx="7458635" cy="2520948"/>
          </a:xfrm>
          <a:prstGeom prst="rect">
            <a:avLst/>
          </a:prstGeom>
        </p:spPr>
      </p:pic>
    </p:spTree>
    <p:extLst>
      <p:ext uri="{BB962C8B-B14F-4D97-AF65-F5344CB8AC3E}">
        <p14:creationId xmlns:p14="http://schemas.microsoft.com/office/powerpoint/2010/main" val="2955353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51F7E4ED-E947-0311-ACA3-03B5823541D2}"/>
              </a:ext>
            </a:extLst>
          </p:cNvPr>
          <p:cNvSpPr txBox="1"/>
          <p:nvPr/>
        </p:nvSpPr>
        <p:spPr>
          <a:xfrm>
            <a:off x="800100" y="200816"/>
            <a:ext cx="4576482" cy="369332"/>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4. </a:t>
            </a:r>
            <a:r>
              <a:rPr lang="ro-RO" sz="1800" b="1" dirty="0">
                <a:effectLst/>
                <a:latin typeface="Times New Roman" panose="02020603050405020304" pitchFamily="18" charset="0"/>
                <a:ea typeface="Calibri" panose="020F0502020204030204" pitchFamily="34" charset="0"/>
              </a:rPr>
              <a:t>CORELAȚIILE FENOTIPICE</a:t>
            </a:r>
            <a:endParaRPr lang="ro-RO" dirty="0"/>
          </a:p>
        </p:txBody>
      </p:sp>
      <p:sp>
        <p:nvSpPr>
          <p:cNvPr id="7" name="CasetăText 6">
            <a:extLst>
              <a:ext uri="{FF2B5EF4-FFF2-40B4-BE49-F238E27FC236}">
                <a16:creationId xmlns:a16="http://schemas.microsoft.com/office/drawing/2014/main" id="{FF2AABDC-D960-2815-4380-D85C51F6EB42}"/>
              </a:ext>
            </a:extLst>
          </p:cNvPr>
          <p:cNvSpPr txBox="1"/>
          <p:nvPr/>
        </p:nvSpPr>
        <p:spPr>
          <a:xfrm>
            <a:off x="510987" y="802262"/>
            <a:ext cx="8319247" cy="2308324"/>
          </a:xfrm>
          <a:prstGeom prst="rect">
            <a:avLst/>
          </a:prstGeom>
          <a:noFill/>
        </p:spPr>
        <p:txBody>
          <a:bodyPr wrap="square">
            <a:spAutoFit/>
          </a:bodyPr>
          <a:lstStyle/>
          <a:p>
            <a:pPr indent="457200" algn="just"/>
            <a:r>
              <a:rPr lang="ro-RO" sz="1600" dirty="0">
                <a:effectLst/>
                <a:latin typeface="Times New Roman" panose="02020603050405020304" pitchFamily="18" charset="0"/>
                <a:ea typeface="Calibri" panose="020F0502020204030204" pitchFamily="34" charset="0"/>
              </a:rPr>
              <a:t>Cunoașterea valorilor coeficienților de corelație sunt importante deoarece susțin munca de ameliorare. În tabelul 6 sunt redate corelațiile care se stabilesc între greutatea la fătare și greutatea corporală determinată la diferite vârste, precum și între greutatea la fătare și sporul mediu zilnic de creștere în greutate.</a:t>
            </a:r>
          </a:p>
          <a:p>
            <a:pPr indent="457200" algn="just"/>
            <a:r>
              <a:rPr lang="ro-RO" sz="1600" dirty="0">
                <a:effectLst/>
                <a:latin typeface="Times New Roman" panose="02020603050405020304" pitchFamily="18" charset="0"/>
                <a:ea typeface="Calibri" panose="020F0502020204030204" pitchFamily="34" charset="0"/>
              </a:rPr>
              <a:t>În marea parte corelațiile determinate se încadrează în grupa celor cu o exprimare bună, întrucât pentru rasa </a:t>
            </a:r>
            <a:r>
              <a:rPr lang="ro-RO" sz="1600" dirty="0" err="1">
                <a:effectLst/>
                <a:latin typeface="Times New Roman" panose="02020603050405020304" pitchFamily="18" charset="0"/>
                <a:ea typeface="Calibri" panose="020F0502020204030204" pitchFamily="34" charset="0"/>
              </a:rPr>
              <a:t>Rovasi</a:t>
            </a:r>
            <a:r>
              <a:rPr lang="ro-RO" sz="1600" dirty="0">
                <a:effectLst/>
                <a:latin typeface="Times New Roman" panose="02020603050405020304" pitchFamily="18" charset="0"/>
                <a:ea typeface="Calibri" panose="020F0502020204030204" pitchFamily="34" charset="0"/>
              </a:rPr>
              <a:t> minima a fost de 0.5121 iar maxima de 0.7004. În acest caz se poate spune că prin mărimea valorii coeficientului de repetabilitate determinat pentru grupul de caractere analizat doar la o singura măsurătoare este suficienta pentru luarea deciziei în definirea caracterelor urmărite în selecție.</a:t>
            </a:r>
          </a:p>
        </p:txBody>
      </p:sp>
      <p:sp>
        <p:nvSpPr>
          <p:cNvPr id="9" name="CasetăText 8">
            <a:extLst>
              <a:ext uri="{FF2B5EF4-FFF2-40B4-BE49-F238E27FC236}">
                <a16:creationId xmlns:a16="http://schemas.microsoft.com/office/drawing/2014/main" id="{C612D1C6-63C1-BB09-4347-9DD9ED9AD844}"/>
              </a:ext>
            </a:extLst>
          </p:cNvPr>
          <p:cNvSpPr txBox="1"/>
          <p:nvPr/>
        </p:nvSpPr>
        <p:spPr>
          <a:xfrm>
            <a:off x="1066798" y="2992214"/>
            <a:ext cx="7207624" cy="553998"/>
          </a:xfrm>
          <a:prstGeom prst="rect">
            <a:avLst/>
          </a:prstGeom>
          <a:noFill/>
        </p:spPr>
        <p:txBody>
          <a:bodyPr wrap="square">
            <a:spAutoFit/>
          </a:bodyPr>
          <a:lstStyle/>
          <a:p>
            <a:pPr indent="457200" algn="ctr"/>
            <a:r>
              <a:rPr lang="ro-RO" sz="1500" dirty="0">
                <a:effectLst/>
                <a:latin typeface="Times New Roman" panose="02020603050405020304" pitchFamily="18" charset="0"/>
                <a:ea typeface="Calibri" panose="020F0502020204030204" pitchFamily="34" charset="0"/>
              </a:rPr>
              <a:t>Tabel 6. Coeficienții de corelație fenotipică dintre greutatea la fătare și greutatea corporală la diferite vârste de creștere a tineretului ovin</a:t>
            </a:r>
          </a:p>
        </p:txBody>
      </p:sp>
      <p:graphicFrame>
        <p:nvGraphicFramePr>
          <p:cNvPr id="10" name="Obiect 9">
            <a:extLst>
              <a:ext uri="{FF2B5EF4-FFF2-40B4-BE49-F238E27FC236}">
                <a16:creationId xmlns:a16="http://schemas.microsoft.com/office/drawing/2014/main" id="{D0CD4ECA-E91D-5F0B-B21E-9C0600391FCF}"/>
              </a:ext>
            </a:extLst>
          </p:cNvPr>
          <p:cNvGraphicFramePr>
            <a:graphicFrameLocks noChangeAspect="1"/>
          </p:cNvGraphicFramePr>
          <p:nvPr>
            <p:extLst>
              <p:ext uri="{D42A27DB-BD31-4B8C-83A1-F6EECF244321}">
                <p14:modId xmlns:p14="http://schemas.microsoft.com/office/powerpoint/2010/main" val="1147732911"/>
              </p:ext>
            </p:extLst>
          </p:nvPr>
        </p:nvGraphicFramePr>
        <p:xfrm>
          <a:off x="510986" y="3546212"/>
          <a:ext cx="7567657" cy="1958117"/>
        </p:xfrm>
        <a:graphic>
          <a:graphicData uri="http://schemas.openxmlformats.org/presentationml/2006/ole">
            <mc:AlternateContent xmlns:mc="http://schemas.openxmlformats.org/markup-compatibility/2006">
              <mc:Choice xmlns:v="urn:schemas-microsoft-com:vml" Requires="v">
                <p:oleObj name="Document" r:id="rId2" imgW="6230028" imgH="1368973" progId="Word.Document.12">
                  <p:embed/>
                </p:oleObj>
              </mc:Choice>
              <mc:Fallback>
                <p:oleObj name="Document" r:id="rId2" imgW="6230028" imgH="1368973" progId="Word.Document.12">
                  <p:embed/>
                  <p:pic>
                    <p:nvPicPr>
                      <p:cNvPr id="0" name=""/>
                      <p:cNvPicPr/>
                      <p:nvPr/>
                    </p:nvPicPr>
                    <p:blipFill>
                      <a:blip r:embed="rId3"/>
                      <a:stretch>
                        <a:fillRect/>
                      </a:stretch>
                    </p:blipFill>
                    <p:spPr>
                      <a:xfrm>
                        <a:off x="510986" y="3546212"/>
                        <a:ext cx="7567657" cy="1958117"/>
                      </a:xfrm>
                      <a:prstGeom prst="rect">
                        <a:avLst/>
                      </a:prstGeom>
                    </p:spPr>
                  </p:pic>
                </p:oleObj>
              </mc:Fallback>
            </mc:AlternateContent>
          </a:graphicData>
        </a:graphic>
      </p:graphicFrame>
    </p:spTree>
    <p:extLst>
      <p:ext uri="{BB962C8B-B14F-4D97-AF65-F5344CB8AC3E}">
        <p14:creationId xmlns:p14="http://schemas.microsoft.com/office/powerpoint/2010/main" val="2078711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6201B107-6500-89F3-2D2A-10417FE74E90}"/>
              </a:ext>
            </a:extLst>
          </p:cNvPr>
          <p:cNvSpPr txBox="1"/>
          <p:nvPr/>
        </p:nvSpPr>
        <p:spPr>
          <a:xfrm>
            <a:off x="224118" y="341749"/>
            <a:ext cx="8337177" cy="5693866"/>
          </a:xfrm>
          <a:prstGeom prst="rect">
            <a:avLst/>
          </a:prstGeom>
          <a:noFill/>
        </p:spPr>
        <p:txBody>
          <a:bodyPr wrap="square">
            <a:spAutoFit/>
          </a:bodyPr>
          <a:lstStyle/>
          <a:p>
            <a:pPr indent="457200" algn="ctr"/>
            <a:r>
              <a:rPr lang="ro-RO" sz="1400" b="1" dirty="0">
                <a:effectLst/>
                <a:latin typeface="Times New Roman" panose="02020603050405020304" pitchFamily="18" charset="0"/>
                <a:ea typeface="Calibri" panose="020F0502020204030204" pitchFamily="34" charset="0"/>
              </a:rPr>
              <a:t>CONCLUZII</a:t>
            </a:r>
            <a:endParaRPr lang="ro-RO" sz="1400" dirty="0">
              <a:effectLst/>
              <a:latin typeface="Times New Roman" panose="02020603050405020304" pitchFamily="18" charset="0"/>
              <a:ea typeface="Calibri" panose="020F0502020204030204" pitchFamily="34" charset="0"/>
            </a:endParaRPr>
          </a:p>
          <a:p>
            <a:pPr indent="457200" algn="ctr"/>
            <a:r>
              <a:rPr lang="ro-RO" sz="1400" b="1" dirty="0">
                <a:effectLst/>
                <a:latin typeface="Times New Roman" panose="02020603050405020304" pitchFamily="18" charset="0"/>
                <a:ea typeface="Calibri" panose="020F0502020204030204" pitchFamily="34" charset="0"/>
              </a:rPr>
              <a:t> </a:t>
            </a:r>
            <a:endParaRPr lang="ro-RO" sz="1400" dirty="0">
              <a:effectLst/>
              <a:latin typeface="Times New Roman" panose="02020603050405020304" pitchFamily="18" charset="0"/>
              <a:ea typeface="Calibri" panose="020F0502020204030204" pitchFamily="34" charset="0"/>
            </a:endParaRPr>
          </a:p>
          <a:p>
            <a:pPr indent="449580" algn="just"/>
            <a:r>
              <a:rPr lang="ro-RO" sz="1400" dirty="0">
                <a:effectLst/>
                <a:latin typeface="Times New Roman" panose="02020603050405020304" pitchFamily="18" charset="0"/>
                <a:ea typeface="Calibri" panose="020F0502020204030204" pitchFamily="34" charset="0"/>
              </a:rPr>
              <a:t>Heritabilitate trăsăturilor de reproducție prezintă valori reduse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&lt;0,22), motiv aceste caractere sunt supuse foarte greu unui proces de selecției și foarte rar pot fi incluse în grupa celor care constituie criterii de selecție la ovine.</a:t>
            </a:r>
          </a:p>
          <a:p>
            <a:pPr indent="449580"/>
            <a:r>
              <a:rPr lang="ro-RO" sz="1400" dirty="0">
                <a:effectLst/>
                <a:latin typeface="Times New Roman" panose="02020603050405020304" pitchFamily="18" charset="0"/>
                <a:ea typeface="Calibri" panose="020F0502020204030204" pitchFamily="34" charset="0"/>
              </a:rPr>
              <a:t>Întrucât foarte multe dintre caracterele specifice producțiilor obținute de la ovine se încadrează în grupa caracterelor mediu </a:t>
            </a:r>
            <a:r>
              <a:rPr lang="ro-RO" sz="1400" dirty="0" err="1">
                <a:effectLst/>
                <a:latin typeface="Times New Roman" panose="02020603050405020304" pitchFamily="18" charset="0"/>
                <a:ea typeface="Calibri" panose="020F0502020204030204" pitchFamily="34" charset="0"/>
              </a:rPr>
              <a:t>heritabile</a:t>
            </a:r>
            <a:r>
              <a:rPr lang="ro-RO" sz="1400" dirty="0">
                <a:effectLst/>
                <a:latin typeface="Times New Roman" panose="02020603050405020304" pitchFamily="18" charset="0"/>
                <a:ea typeface="Calibri" panose="020F0502020204030204" pitchFamily="34" charset="0"/>
              </a:rPr>
              <a:t> unele dintre acestea pot reprezenta criterii eficiente de selecție a ovinelor în vederea ridicării potențialului productiv.</a:t>
            </a:r>
          </a:p>
          <a:p>
            <a:pPr indent="449580" algn="just"/>
            <a:r>
              <a:rPr lang="ro-RO" sz="1400" dirty="0">
                <a:effectLst/>
                <a:latin typeface="Times New Roman" panose="02020603050405020304" pitchFamily="18" charset="0"/>
                <a:ea typeface="Calibri" panose="020F0502020204030204" pitchFamily="34" charset="0"/>
              </a:rPr>
              <a:t>Pentru greutatea înregistrată în prima perioadă neonatală, respectiv la 30 zile și la 60 zile </a:t>
            </a:r>
            <a:r>
              <a:rPr lang="ro-RO" sz="1400" dirty="0" err="1">
                <a:effectLst/>
                <a:latin typeface="Times New Roman" panose="02020603050405020304" pitchFamily="18" charset="0"/>
                <a:ea typeface="Calibri" panose="020F0502020204030204" pitchFamily="34" charset="0"/>
              </a:rPr>
              <a:t>heritabilitatea</a:t>
            </a:r>
            <a:r>
              <a:rPr lang="ro-RO" sz="1400" dirty="0">
                <a:effectLst/>
                <a:latin typeface="Times New Roman" panose="02020603050405020304" pitchFamily="18" charset="0"/>
                <a:ea typeface="Calibri" panose="020F0502020204030204" pitchFamily="34" charset="0"/>
              </a:rPr>
              <a:t> determinată este destul de slabă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 </a:t>
            </a:r>
            <a:r>
              <a:rPr lang="ro-RO" sz="1400" dirty="0">
                <a:solidFill>
                  <a:srgbClr val="4D5156"/>
                </a:solidFill>
                <a:effectLst/>
                <a:latin typeface="Arial" panose="020B0604020202020204" pitchFamily="34" charset="0"/>
                <a:ea typeface="Calibri" panose="020F0502020204030204" pitchFamily="34" charset="0"/>
              </a:rPr>
              <a:t>≤ 0.20)</a:t>
            </a:r>
            <a:r>
              <a:rPr lang="ro-RO" sz="1400" dirty="0">
                <a:effectLst/>
                <a:latin typeface="Times New Roman" panose="02020603050405020304" pitchFamily="18" charset="0"/>
                <a:ea typeface="Calibri" panose="020F0502020204030204" pitchFamily="34" charset="0"/>
              </a:rPr>
              <a:t>, iar pentru masa corporală înregistrată la vârste ulterioare, respectiv la 130 și 150 zile valorile medii ale </a:t>
            </a:r>
            <a:r>
              <a:rPr lang="ro-RO" sz="1400" dirty="0" err="1">
                <a:effectLst/>
                <a:latin typeface="Times New Roman" panose="02020603050405020304" pitchFamily="18" charset="0"/>
                <a:ea typeface="Calibri" panose="020F0502020204030204" pitchFamily="34" charset="0"/>
              </a:rPr>
              <a:t>heritabilității</a:t>
            </a:r>
            <a:r>
              <a:rPr lang="ro-RO" sz="1400" dirty="0">
                <a:effectLst/>
                <a:latin typeface="Times New Roman" panose="02020603050405020304" pitchFamily="18" charset="0"/>
                <a:ea typeface="Calibri" panose="020F0502020204030204" pitchFamily="34" charset="0"/>
              </a:rPr>
              <a:t> încadrează aceste caractere în grupa celor cu heritabilitate medie și pot fi utilizate în activitatea de selecție.</a:t>
            </a:r>
          </a:p>
          <a:p>
            <a:pPr indent="457200" algn="just"/>
            <a:r>
              <a:rPr lang="ro-RO" sz="1400" dirty="0">
                <a:effectLst/>
                <a:latin typeface="Times New Roman" panose="02020603050405020304" pitchFamily="18" charset="0"/>
                <a:ea typeface="Calibri" panose="020F0502020204030204" pitchFamily="34" charset="0"/>
              </a:rPr>
              <a:t>Heritabilitate pentru însușirile tisulare ale carcaselor înregistrează cuprinse între h</a:t>
            </a:r>
            <a:r>
              <a:rPr lang="ro-RO" sz="1400" baseline="30000" dirty="0">
                <a:effectLst/>
                <a:latin typeface="Times New Roman" panose="02020603050405020304" pitchFamily="18" charset="0"/>
                <a:ea typeface="Calibri" panose="020F0502020204030204" pitchFamily="34" charset="0"/>
              </a:rPr>
              <a:t>2 </a:t>
            </a:r>
            <a:r>
              <a:rPr lang="ro-RO" sz="1400" dirty="0">
                <a:effectLst/>
                <a:latin typeface="Times New Roman" panose="02020603050405020304" pitchFamily="18" charset="0"/>
                <a:ea typeface="Calibri" panose="020F0502020204030204" pitchFamily="34" charset="0"/>
              </a:rPr>
              <a:t>= 0,21 pentru cantitatea de grăsime din carcasă și h</a:t>
            </a:r>
            <a:r>
              <a:rPr lang="ro-RO" sz="1400" baseline="30000" dirty="0">
                <a:effectLst/>
                <a:latin typeface="Times New Roman" panose="02020603050405020304" pitchFamily="18" charset="0"/>
                <a:ea typeface="Calibri" panose="020F0502020204030204" pitchFamily="34" charset="0"/>
              </a:rPr>
              <a:t>2 </a:t>
            </a:r>
            <a:r>
              <a:rPr lang="ro-RO" sz="1400" dirty="0">
                <a:effectLst/>
                <a:latin typeface="Times New Roman" panose="02020603050405020304" pitchFamily="18" charset="0"/>
                <a:ea typeface="Calibri" panose="020F0502020204030204" pitchFamily="34" charset="0"/>
              </a:rPr>
              <a:t>= 0,26 pentru greutatea totală a carcasei, iar  pentru cantitatea de carne din carcasă s-a obținut o valoare medie a coeficientului de heritabilitate a fost mai ridicat (h</a:t>
            </a:r>
            <a:r>
              <a:rPr lang="ro-RO" sz="1400" baseline="30000" dirty="0">
                <a:effectLst/>
                <a:latin typeface="Times New Roman" panose="02020603050405020304" pitchFamily="18" charset="0"/>
                <a:ea typeface="Calibri" panose="020F0502020204030204" pitchFamily="34" charset="0"/>
              </a:rPr>
              <a:t>2 </a:t>
            </a:r>
            <a:r>
              <a:rPr lang="ro-RO" sz="1400" dirty="0">
                <a:effectLst/>
                <a:latin typeface="Times New Roman" panose="02020603050405020304" pitchFamily="18" charset="0"/>
                <a:ea typeface="Calibri" panose="020F0502020204030204" pitchFamily="34" charset="0"/>
              </a:rPr>
              <a:t>= 0,38) ceea ce denotă că acest caracter a fost influențat mai puternic de varianța genetică aditivă, comparativ cu celelalte caractere analizate.</a:t>
            </a:r>
          </a:p>
          <a:p>
            <a:pPr indent="449580" algn="just"/>
            <a:r>
              <a:rPr lang="ro-RO" sz="1400" dirty="0">
                <a:effectLst/>
                <a:latin typeface="Times New Roman" panose="02020603050405020304" pitchFamily="18" charset="0"/>
                <a:ea typeface="Calibri" panose="020F0502020204030204" pitchFamily="34" charset="0"/>
              </a:rPr>
              <a:t>Pentru dimensiunile de lungime și perimetrul mare al jigoului </a:t>
            </a:r>
            <a:r>
              <a:rPr lang="ro-RO" sz="1400" dirty="0" err="1">
                <a:effectLst/>
                <a:latin typeface="Times New Roman" panose="02020603050405020304" pitchFamily="18" charset="0"/>
                <a:ea typeface="Calibri" panose="020F0502020204030204" pitchFamily="34" charset="0"/>
              </a:rPr>
              <a:t>heritabilitatea</a:t>
            </a:r>
            <a:r>
              <a:rPr lang="ro-RO" sz="1400" dirty="0">
                <a:effectLst/>
                <a:latin typeface="Times New Roman" panose="02020603050405020304" pitchFamily="18" charset="0"/>
                <a:ea typeface="Calibri" panose="020F0502020204030204" pitchFamily="34" charset="0"/>
              </a:rPr>
              <a:t> a fost mai mare de 0.4 aspect important deoarece selecția unor indivizi cu valori ridicate poate atrage după sine și o mai mare dezvoltare a jigoului.</a:t>
            </a:r>
          </a:p>
          <a:p>
            <a:pPr indent="457200"/>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Heritabilitatea</a:t>
            </a:r>
            <a:r>
              <a:rPr lang="ro-RO" sz="1400" dirty="0">
                <a:effectLst/>
                <a:latin typeface="Times New Roman" panose="02020603050405020304" pitchFamily="18" charset="0"/>
                <a:ea typeface="Calibri" panose="020F0502020204030204" pitchFamily="34" charset="0"/>
              </a:rPr>
              <a:t> determinată pentru durata totală a perioadei de muls a înregistrat valori destul de reduse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 = 0,075) aspect ce ne indică faptul că în exprimarea acestui caracter un rol important îl au factorii de mediu.</a:t>
            </a:r>
          </a:p>
          <a:p>
            <a:pPr indent="449580"/>
            <a:r>
              <a:rPr lang="ro-RO" sz="1400" dirty="0">
                <a:effectLst/>
                <a:latin typeface="Times New Roman" panose="02020603050405020304" pitchFamily="18" charset="0"/>
                <a:ea typeface="Calibri" panose="020F0502020204030204" pitchFamily="34" charset="0"/>
              </a:rPr>
              <a:t>Faptul că producția de lapte la a doua lactație valoarea </a:t>
            </a:r>
            <a:r>
              <a:rPr lang="ro-RO" sz="1400" dirty="0" err="1">
                <a:effectLst/>
                <a:latin typeface="Times New Roman" panose="02020603050405020304" pitchFamily="18" charset="0"/>
                <a:ea typeface="Calibri" panose="020F0502020204030204" pitchFamily="34" charset="0"/>
              </a:rPr>
              <a:t>heritabilității</a:t>
            </a:r>
            <a:r>
              <a:rPr lang="ro-RO" sz="1400" dirty="0">
                <a:effectLst/>
                <a:latin typeface="Times New Roman" panose="02020603050405020304" pitchFamily="18" charset="0"/>
                <a:ea typeface="Calibri" panose="020F0502020204030204" pitchFamily="34" charset="0"/>
              </a:rPr>
              <a:t> este ridicată (h</a:t>
            </a:r>
            <a:r>
              <a:rPr lang="ro-RO" sz="1400" baseline="30000" dirty="0">
                <a:effectLst/>
                <a:latin typeface="Times New Roman" panose="02020603050405020304" pitchFamily="18" charset="0"/>
                <a:ea typeface="Calibri" panose="020F0502020204030204" pitchFamily="34" charset="0"/>
              </a:rPr>
              <a:t>2</a:t>
            </a:r>
            <a:r>
              <a:rPr lang="ro-RO" sz="1400" dirty="0">
                <a:effectLst/>
                <a:latin typeface="Times New Roman" panose="02020603050405020304" pitchFamily="18" charset="0"/>
                <a:ea typeface="Calibri" panose="020F0502020204030204" pitchFamily="34" charset="0"/>
              </a:rPr>
              <a:t>=0.43) are o importanță practică deosebită deoarece oferă indicii asupra productivității încă de la prima lactație. </a:t>
            </a:r>
          </a:p>
          <a:p>
            <a:pPr indent="449580" algn="just"/>
            <a:r>
              <a:rPr lang="ro-RO" sz="1400" dirty="0">
                <a:effectLst/>
                <a:latin typeface="Times New Roman" panose="02020603050405020304" pitchFamily="18" charset="0"/>
                <a:ea typeface="Calibri" panose="020F0502020204030204" pitchFamily="34" charset="0"/>
              </a:rPr>
              <a:t>Corelațiile determinate încadrează trăsăturile analizate în grupa celor cu o exprimare bună, întrucât minima a fost de 0.5121 iar maxima de 0.7004. </a:t>
            </a:r>
          </a:p>
        </p:txBody>
      </p:sp>
    </p:spTree>
    <p:extLst>
      <p:ext uri="{BB962C8B-B14F-4D97-AF65-F5344CB8AC3E}">
        <p14:creationId xmlns:p14="http://schemas.microsoft.com/office/powerpoint/2010/main" val="353165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75416ACC-7EC2-A3E5-E821-31A0DDEA8D19}"/>
              </a:ext>
            </a:extLst>
          </p:cNvPr>
          <p:cNvSpPr txBox="1"/>
          <p:nvPr/>
        </p:nvSpPr>
        <p:spPr>
          <a:xfrm>
            <a:off x="309282" y="346034"/>
            <a:ext cx="8525436" cy="5986254"/>
          </a:xfrm>
          <a:prstGeom prst="rect">
            <a:avLst/>
          </a:prstGeom>
          <a:noFill/>
        </p:spPr>
        <p:txBody>
          <a:bodyPr wrap="square">
            <a:spAutoFit/>
          </a:bodyPr>
          <a:lstStyle/>
          <a:p>
            <a:pPr indent="457200" algn="just"/>
            <a:r>
              <a:rPr lang="ro-RO" sz="1600" b="1" dirty="0">
                <a:effectLst/>
                <a:latin typeface="Times New Roman" panose="02020603050405020304" pitchFamily="18" charset="0"/>
                <a:ea typeface="Calibri" panose="020F0502020204030204" pitchFamily="34" charset="0"/>
              </a:rPr>
              <a:t>BIBLIOGRAFIE</a:t>
            </a:r>
            <a:endParaRPr lang="en-US" sz="1600" b="1" dirty="0">
              <a:effectLst/>
              <a:latin typeface="Times New Roman" panose="02020603050405020304" pitchFamily="18" charset="0"/>
              <a:ea typeface="Calibri" panose="020F0502020204030204" pitchFamily="34" charset="0"/>
            </a:endParaRPr>
          </a:p>
          <a:p>
            <a:pPr indent="457200" algn="just"/>
            <a:endParaRPr lang="ro-RO" sz="1400" dirty="0">
              <a:effectLst/>
              <a:latin typeface="Times New Roman" panose="02020603050405020304" pitchFamily="18" charset="0"/>
              <a:ea typeface="Calibri" panose="020F0502020204030204" pitchFamily="34" charset="0"/>
            </a:endParaRPr>
          </a:p>
          <a:p>
            <a:pPr indent="457200" algn="just"/>
            <a:r>
              <a:rPr lang="ro-RO" sz="1400" dirty="0">
                <a:effectLst/>
                <a:latin typeface="Times New Roman" panose="02020603050405020304" pitchFamily="18" charset="0"/>
                <a:ea typeface="Calibri" panose="020F0502020204030204" pitchFamily="34" charset="0"/>
              </a:rPr>
              <a:t>Angelescu, I., Drăgănescu, C. (1970) - Cercetări privind variația producției de carne la tineretul ovin. </a:t>
            </a:r>
            <a:r>
              <a:rPr lang="ro-RO" sz="1400" dirty="0" err="1">
                <a:effectLst/>
                <a:latin typeface="Times New Roman" panose="02020603050405020304" pitchFamily="18" charset="0"/>
                <a:ea typeface="Calibri" panose="020F0502020204030204" pitchFamily="34" charset="0"/>
              </a:rPr>
              <a:t>Lucr.Șt</a:t>
            </a:r>
            <a:r>
              <a:rPr lang="ro-RO" sz="1400" dirty="0">
                <a:effectLst/>
                <a:latin typeface="Times New Roman" panose="02020603050405020304" pitchFamily="18" charset="0"/>
                <a:ea typeface="Calibri" panose="020F0502020204030204" pitchFamily="34" charset="0"/>
              </a:rPr>
              <a:t>. vol. XIII, I.A.N.B. </a:t>
            </a:r>
          </a:p>
          <a:p>
            <a:pPr indent="457200" algn="just"/>
            <a:r>
              <a:rPr lang="ro-RO" sz="1400" b="0" dirty="0" err="1">
                <a:effectLst/>
                <a:latin typeface="Times New Roman" panose="02020603050405020304" pitchFamily="18" charset="0"/>
                <a:ea typeface="Times New Roman" panose="02020603050405020304" pitchFamily="18" charset="0"/>
              </a:rPr>
              <a:t>Barillet</a:t>
            </a:r>
            <a:r>
              <a:rPr lang="ro-RO" sz="1400" b="0" dirty="0">
                <a:effectLst/>
                <a:latin typeface="Times New Roman" panose="02020603050405020304" pitchFamily="18" charset="0"/>
                <a:ea typeface="Times New Roman" panose="02020603050405020304" pitchFamily="18" charset="0"/>
              </a:rPr>
              <a:t>, F., </a:t>
            </a:r>
            <a:r>
              <a:rPr lang="ro-RO" sz="1400" b="0" dirty="0" err="1">
                <a:effectLst/>
                <a:latin typeface="Times New Roman" panose="02020603050405020304" pitchFamily="18" charset="0"/>
                <a:ea typeface="Times New Roman" panose="02020603050405020304" pitchFamily="18" charset="0"/>
              </a:rPr>
              <a:t>Mariea</a:t>
            </a:r>
            <a:r>
              <a:rPr lang="ro-RO" sz="1400" b="0" dirty="0">
                <a:effectLst/>
                <a:latin typeface="Times New Roman" panose="02020603050405020304" pitchFamily="18" charset="0"/>
                <a:ea typeface="Times New Roman" panose="02020603050405020304" pitchFamily="18" charset="0"/>
              </a:rPr>
              <a:t>, C., </a:t>
            </a:r>
            <a:r>
              <a:rPr lang="ro-RO" sz="1400" b="0" dirty="0" err="1">
                <a:effectLst/>
                <a:latin typeface="Times New Roman" panose="02020603050405020304" pitchFamily="18" charset="0"/>
                <a:ea typeface="Times New Roman" panose="02020603050405020304" pitchFamily="18" charset="0"/>
              </a:rPr>
              <a:t>Jacquina</a:t>
            </a:r>
            <a:r>
              <a:rPr lang="ro-RO" sz="1400" b="0" dirty="0">
                <a:effectLst/>
                <a:latin typeface="Times New Roman" panose="02020603050405020304" pitchFamily="18" charset="0"/>
                <a:ea typeface="Times New Roman" panose="02020603050405020304" pitchFamily="18" charset="0"/>
              </a:rPr>
              <a:t>, M., </a:t>
            </a:r>
            <a:r>
              <a:rPr lang="ro-RO" sz="1400" b="0" dirty="0" err="1">
                <a:effectLst/>
                <a:latin typeface="Times New Roman" panose="02020603050405020304" pitchFamily="18" charset="0"/>
                <a:ea typeface="Times New Roman" panose="02020603050405020304" pitchFamily="18" charset="0"/>
              </a:rPr>
              <a:t>Lagriffoul</a:t>
            </a:r>
            <a:r>
              <a:rPr lang="ro-RO" sz="1400" b="0" dirty="0">
                <a:effectLst/>
                <a:latin typeface="Times New Roman" panose="02020603050405020304" pitchFamily="18" charset="0"/>
                <a:ea typeface="Times New Roman" panose="02020603050405020304" pitchFamily="18" charset="0"/>
              </a:rPr>
              <a:t>, G., Astruc, M. The </a:t>
            </a:r>
            <a:r>
              <a:rPr lang="ro-RO" sz="1400" b="0" dirty="0" err="1">
                <a:effectLst/>
                <a:latin typeface="Times New Roman" panose="02020603050405020304" pitchFamily="18" charset="0"/>
                <a:ea typeface="Times New Roman" panose="02020603050405020304" pitchFamily="18" charset="0"/>
              </a:rPr>
              <a:t>French</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Lacaune</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dairy</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sheep</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breed</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use</a:t>
            </a:r>
            <a:r>
              <a:rPr lang="ro-RO" sz="1400" b="0" dirty="0">
                <a:effectLst/>
                <a:latin typeface="Times New Roman" panose="02020603050405020304" pitchFamily="18" charset="0"/>
                <a:ea typeface="Times New Roman" panose="02020603050405020304" pitchFamily="18" charset="0"/>
              </a:rPr>
              <a:t> in France </a:t>
            </a:r>
            <a:r>
              <a:rPr lang="ro-RO" sz="1400" b="0" dirty="0" err="1">
                <a:effectLst/>
                <a:latin typeface="Times New Roman" panose="02020603050405020304" pitchFamily="18" charset="0"/>
                <a:ea typeface="Times New Roman" panose="02020603050405020304" pitchFamily="18" charset="0"/>
              </a:rPr>
              <a:t>and</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abroad</a:t>
            </a:r>
            <a:r>
              <a:rPr lang="ro-RO" sz="1400" b="0" dirty="0">
                <a:effectLst/>
                <a:latin typeface="Times New Roman" panose="02020603050405020304" pitchFamily="18" charset="0"/>
                <a:ea typeface="Times New Roman" panose="02020603050405020304" pitchFamily="18" charset="0"/>
              </a:rPr>
              <a:t> in </a:t>
            </a:r>
            <a:r>
              <a:rPr lang="ro-RO" sz="1400" b="0" dirty="0" err="1">
                <a:effectLst/>
                <a:latin typeface="Times New Roman" panose="02020603050405020304" pitchFamily="18" charset="0"/>
                <a:ea typeface="Times New Roman" panose="02020603050405020304" pitchFamily="18" charset="0"/>
              </a:rPr>
              <a:t>the</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last</a:t>
            </a:r>
            <a:r>
              <a:rPr lang="ro-RO" sz="1400" b="0" dirty="0">
                <a:effectLst/>
                <a:latin typeface="Times New Roman" panose="02020603050405020304" pitchFamily="18" charset="0"/>
                <a:ea typeface="Times New Roman" panose="02020603050405020304" pitchFamily="18" charset="0"/>
              </a:rPr>
              <a:t> 40 </a:t>
            </a:r>
            <a:r>
              <a:rPr lang="ro-RO" sz="1400" b="0" dirty="0" err="1">
                <a:effectLst/>
                <a:latin typeface="Times New Roman" panose="02020603050405020304" pitchFamily="18" charset="0"/>
                <a:ea typeface="Times New Roman" panose="02020603050405020304" pitchFamily="18" charset="0"/>
              </a:rPr>
              <a:t>years</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Livestock</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Production</a:t>
            </a:r>
            <a:r>
              <a:rPr lang="ro-RO" sz="1400" b="0" dirty="0">
                <a:effectLst/>
                <a:latin typeface="Times New Roman" panose="02020603050405020304" pitchFamily="18" charset="0"/>
                <a:ea typeface="Times New Roman" panose="02020603050405020304" pitchFamily="18" charset="0"/>
              </a:rPr>
              <a:t> </a:t>
            </a:r>
            <a:r>
              <a:rPr lang="ro-RO" sz="1400" b="0" dirty="0" err="1">
                <a:effectLst/>
                <a:latin typeface="Times New Roman" panose="02020603050405020304" pitchFamily="18" charset="0"/>
                <a:ea typeface="Times New Roman" panose="02020603050405020304" pitchFamily="18" charset="0"/>
              </a:rPr>
              <a:t>Science</a:t>
            </a:r>
            <a:r>
              <a:rPr lang="ro-RO" sz="1400" b="0" dirty="0">
                <a:effectLst/>
                <a:latin typeface="Times New Roman" panose="02020603050405020304" pitchFamily="18" charset="0"/>
                <a:ea typeface="Times New Roman" panose="02020603050405020304" pitchFamily="18" charset="0"/>
              </a:rPr>
              <a:t> Volume 71, </a:t>
            </a:r>
            <a:r>
              <a:rPr lang="ro-RO" sz="1400" b="0" dirty="0" err="1">
                <a:effectLst/>
                <a:latin typeface="Times New Roman" panose="02020603050405020304" pitchFamily="18" charset="0"/>
                <a:ea typeface="Times New Roman" panose="02020603050405020304" pitchFamily="18" charset="0"/>
              </a:rPr>
              <a:t>Issue</a:t>
            </a:r>
            <a:r>
              <a:rPr lang="ro-RO" sz="1400" b="0" dirty="0">
                <a:effectLst/>
                <a:latin typeface="Times New Roman" panose="02020603050405020304" pitchFamily="18" charset="0"/>
                <a:ea typeface="Times New Roman" panose="02020603050405020304" pitchFamily="18" charset="0"/>
              </a:rPr>
              <a:t> 1, </a:t>
            </a:r>
            <a:r>
              <a:rPr lang="ro-RO" sz="1400" b="0" dirty="0" err="1">
                <a:effectLst/>
                <a:latin typeface="Times New Roman" panose="02020603050405020304" pitchFamily="18" charset="0"/>
                <a:ea typeface="Times New Roman" panose="02020603050405020304" pitchFamily="18" charset="0"/>
              </a:rPr>
              <a:t>September</a:t>
            </a:r>
            <a:r>
              <a:rPr lang="ro-RO" sz="1400" b="0" dirty="0">
                <a:effectLst/>
                <a:latin typeface="Times New Roman" panose="02020603050405020304" pitchFamily="18" charset="0"/>
                <a:ea typeface="Times New Roman" panose="02020603050405020304" pitchFamily="18" charset="0"/>
              </a:rPr>
              <a:t> 2001, </a:t>
            </a:r>
            <a:r>
              <a:rPr lang="ro-RO" sz="1400" b="0" dirty="0" err="1">
                <a:effectLst/>
                <a:latin typeface="Times New Roman" panose="02020603050405020304" pitchFamily="18" charset="0"/>
                <a:ea typeface="Times New Roman" panose="02020603050405020304" pitchFamily="18" charset="0"/>
              </a:rPr>
              <a:t>Pages</a:t>
            </a:r>
            <a:r>
              <a:rPr lang="ro-RO" sz="1400" b="0" dirty="0">
                <a:effectLst/>
                <a:latin typeface="Times New Roman" panose="02020603050405020304" pitchFamily="18" charset="0"/>
                <a:ea typeface="Times New Roman" panose="02020603050405020304" pitchFamily="18" charset="0"/>
              </a:rPr>
              <a:t> 17-29</a:t>
            </a:r>
            <a:endParaRPr lang="ro-RO" sz="1400" b="1" dirty="0">
              <a:effectLst/>
              <a:latin typeface="Times New Roman" panose="02020603050405020304" pitchFamily="18" charset="0"/>
              <a:ea typeface="Times New Roman" panose="02020603050405020304" pitchFamily="18" charset="0"/>
            </a:endParaRPr>
          </a:p>
          <a:p>
            <a:pPr indent="457200" algn="just"/>
            <a:r>
              <a:rPr lang="ro-RO" sz="1400" dirty="0" err="1">
                <a:effectLst/>
                <a:latin typeface="Times New Roman" panose="02020603050405020304" pitchFamily="18" charset="0"/>
                <a:ea typeface="Calibri" panose="020F0502020204030204" pitchFamily="34" charset="0"/>
              </a:rPr>
              <a:t>Bennef</a:t>
            </a:r>
            <a:r>
              <a:rPr lang="ro-RO" sz="1400" dirty="0">
                <a:effectLst/>
                <a:latin typeface="Times New Roman" panose="02020603050405020304" pitchFamily="18" charset="0"/>
                <a:ea typeface="Calibri" panose="020F0502020204030204" pitchFamily="34" charset="0"/>
              </a:rPr>
              <a:t>, G.L. (1990) - </a:t>
            </a:r>
            <a:r>
              <a:rPr lang="ro-RO" sz="1400" dirty="0" err="1">
                <a:effectLst/>
                <a:latin typeface="Times New Roman" panose="02020603050405020304" pitchFamily="18" charset="0"/>
                <a:ea typeface="Calibri" panose="020F0502020204030204" pitchFamily="34" charset="0"/>
              </a:rPr>
              <a:t>Selection</a:t>
            </a:r>
            <a:r>
              <a:rPr lang="ro-RO" sz="1400" dirty="0">
                <a:effectLst/>
                <a:latin typeface="Times New Roman" panose="02020603050405020304" pitchFamily="18" charset="0"/>
                <a:ea typeface="Calibri" panose="020F0502020204030204" pitchFamily="34" charset="0"/>
              </a:rPr>
              <a:t> for </a:t>
            </a:r>
            <a:r>
              <a:rPr lang="ro-RO" sz="1400" dirty="0" err="1">
                <a:effectLst/>
                <a:latin typeface="Times New Roman" panose="02020603050405020304" pitchFamily="18" charset="0"/>
                <a:ea typeface="Calibri" panose="020F0502020204030204" pitchFamily="34" charset="0"/>
              </a:rPr>
              <a:t>grouth</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and</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carcass</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composition</a:t>
            </a:r>
            <a:r>
              <a:rPr lang="ro-RO" sz="1400" dirty="0">
                <a:effectLst/>
                <a:latin typeface="Times New Roman" panose="02020603050405020304" pitchFamily="18" charset="0"/>
                <a:ea typeface="Calibri" panose="020F0502020204030204" pitchFamily="34" charset="0"/>
              </a:rPr>
              <a:t> in </a:t>
            </a:r>
            <a:r>
              <a:rPr lang="ro-RO" sz="1400" dirty="0" err="1">
                <a:effectLst/>
                <a:latin typeface="Times New Roman" panose="02020603050405020304" pitchFamily="18" charset="0"/>
                <a:ea typeface="Calibri" panose="020F0502020204030204" pitchFamily="34" charset="0"/>
              </a:rPr>
              <a:t>sheep</a:t>
            </a:r>
            <a:r>
              <a:rPr lang="ro-RO" sz="1400" dirty="0">
                <a:effectLst/>
                <a:latin typeface="Times New Roman" panose="02020603050405020304" pitchFamily="18" charset="0"/>
                <a:ea typeface="Calibri" panose="020F0502020204030204" pitchFamily="34" charset="0"/>
              </a:rPr>
              <a:t>. Anim. B. </a:t>
            </a:r>
            <a:r>
              <a:rPr lang="ro-RO" sz="1400" dirty="0" err="1">
                <a:effectLst/>
                <a:latin typeface="Times New Roman" panose="02020603050405020304" pitchFamily="18" charset="0"/>
                <a:ea typeface="Calibri" panose="020F0502020204030204" pitchFamily="34" charset="0"/>
              </a:rPr>
              <a:t>Abstr</a:t>
            </a:r>
            <a:r>
              <a:rPr lang="ro-RO" sz="1400" dirty="0">
                <a:effectLst/>
                <a:latin typeface="Times New Roman" panose="02020603050405020304" pitchFamily="18" charset="0"/>
                <a:ea typeface="Calibri" panose="020F0502020204030204" pitchFamily="34" charset="0"/>
              </a:rPr>
              <a:t>. Ionescu, A., </a:t>
            </a:r>
          </a:p>
          <a:p>
            <a:pPr indent="457200" algn="just">
              <a:spcAft>
                <a:spcPts val="600"/>
              </a:spcAft>
            </a:pPr>
            <a:r>
              <a:rPr lang="ro-RO" sz="1400" dirty="0">
                <a:effectLst/>
                <a:latin typeface="Times New Roman" panose="02020603050405020304" pitchFamily="18" charset="0"/>
                <a:ea typeface="Times New Roman" panose="02020603050405020304" pitchFamily="18" charset="0"/>
              </a:rPr>
              <a:t>Ionescu A., Radu R., Enciu Ana, </a:t>
            </a:r>
            <a:r>
              <a:rPr lang="ro-RO" sz="1400" dirty="0" err="1">
                <a:effectLst/>
                <a:latin typeface="Times New Roman" panose="02020603050405020304" pitchFamily="18" charset="0"/>
                <a:ea typeface="Times New Roman" panose="02020603050405020304" pitchFamily="18" charset="0"/>
              </a:rPr>
              <a:t>Ida</a:t>
            </a:r>
            <a:r>
              <a:rPr lang="ro-RO" sz="1400" dirty="0">
                <a:effectLst/>
                <a:latin typeface="Times New Roman" panose="02020603050405020304" pitchFamily="18" charset="0"/>
                <a:ea typeface="Times New Roman" panose="02020603050405020304" pitchFamily="18" charset="0"/>
              </a:rPr>
              <a:t> Aurelian, Pascal C. – Concept și programe de ameliorare a producției de lapte la rasele locale de ovine. Lucrări Științifice, vol. 43/44, Seria Zootehnie, 2000 - 2001, UȘAMV Iași. </a:t>
            </a:r>
          </a:p>
          <a:p>
            <a:pPr indent="457200" algn="just"/>
            <a:r>
              <a:rPr lang="ro-RO" sz="1400" dirty="0">
                <a:effectLst/>
                <a:latin typeface="Times New Roman" panose="02020603050405020304" pitchFamily="18" charset="0"/>
                <a:ea typeface="Calibri" panose="020F0502020204030204" pitchFamily="34" charset="0"/>
              </a:rPr>
              <a:t>Drăgănescu </a:t>
            </a:r>
            <a:r>
              <a:rPr lang="ro-RO" sz="1400" cap="all" dirty="0">
                <a:effectLst/>
                <a:latin typeface="Times New Roman" panose="02020603050405020304" pitchFamily="18" charset="0"/>
                <a:ea typeface="Calibri" panose="020F0502020204030204" pitchFamily="34" charset="0"/>
              </a:rPr>
              <a:t>C</a:t>
            </a:r>
            <a:r>
              <a:rPr lang="ro-RO" sz="1400" dirty="0">
                <a:effectLst/>
                <a:latin typeface="Times New Roman" panose="02020603050405020304" pitchFamily="18" charset="0"/>
                <a:ea typeface="Calibri" panose="020F0502020204030204" pitchFamily="34" charset="0"/>
              </a:rPr>
              <a:t>., 1969, Heterozisul în ameliorarea taurinelor și ovinelor, Ed. Ceres București</a:t>
            </a:r>
          </a:p>
          <a:p>
            <a:pPr indent="457200" algn="just"/>
            <a:r>
              <a:rPr lang="ro-RO" sz="1400" spc="30" dirty="0">
                <a:solidFill>
                  <a:srgbClr val="000000"/>
                </a:solidFill>
                <a:effectLst/>
                <a:latin typeface="Times New Roman" panose="02020603050405020304" pitchFamily="18" charset="0"/>
                <a:ea typeface="Calibri" panose="020F0502020204030204" pitchFamily="34" charset="0"/>
              </a:rPr>
              <a:t>Grosu H. et al, 2005, Programe de ameliorarea genetică în zootehnie, Editura Ceres București</a:t>
            </a:r>
            <a:endParaRPr lang="ro-RO" sz="1400" dirty="0">
              <a:effectLst/>
              <a:latin typeface="Times New Roman" panose="02020603050405020304" pitchFamily="18" charset="0"/>
              <a:ea typeface="Calibri" panose="020F0502020204030204" pitchFamily="34" charset="0"/>
            </a:endParaRPr>
          </a:p>
          <a:p>
            <a:pPr indent="457200" algn="just"/>
            <a:r>
              <a:rPr lang="ro-RO" sz="1400" dirty="0" err="1">
                <a:effectLst/>
                <a:latin typeface="Times New Roman" panose="02020603050405020304" pitchFamily="18" charset="0"/>
                <a:ea typeface="Calibri" panose="020F0502020204030204" pitchFamily="34" charset="0"/>
              </a:rPr>
              <a:t>Mochnacs</a:t>
            </a:r>
            <a:r>
              <a:rPr lang="ro-RO" sz="1400" dirty="0">
                <a:effectLst/>
                <a:latin typeface="Times New Roman" panose="02020603050405020304" pitchFamily="18" charset="0"/>
                <a:ea typeface="Calibri" panose="020F0502020204030204" pitchFamily="34" charset="0"/>
              </a:rPr>
              <a:t>, M., </a:t>
            </a:r>
            <a:r>
              <a:rPr lang="ro-RO" sz="1400" dirty="0" err="1">
                <a:effectLst/>
                <a:latin typeface="Times New Roman" panose="02020603050405020304" pitchFamily="18" charset="0"/>
                <a:ea typeface="Calibri" panose="020F0502020204030204" pitchFamily="34" charset="0"/>
              </a:rPr>
              <a:t>Taftă</a:t>
            </a:r>
            <a:r>
              <a:rPr lang="ro-RO" sz="1400" dirty="0">
                <a:effectLst/>
                <a:latin typeface="Times New Roman" panose="02020603050405020304" pitchFamily="18" charset="0"/>
                <a:ea typeface="Calibri" panose="020F0502020204030204" pitchFamily="34" charset="0"/>
              </a:rPr>
              <a:t>, V., Vintilă, I. (1978) - Genetica și ameliorarea ovinelor. Edit. Ceres. București.</a:t>
            </a:r>
          </a:p>
          <a:p>
            <a:pPr indent="457200" algn="just"/>
            <a:r>
              <a:rPr lang="ro-RO" sz="1400" dirty="0">
                <a:effectLst/>
                <a:latin typeface="Times New Roman" panose="02020603050405020304" pitchFamily="18" charset="0"/>
                <a:ea typeface="Calibri" panose="020F0502020204030204" pitchFamily="34" charset="0"/>
              </a:rPr>
              <a:t>Negruțiu, E., Petre, A., </a:t>
            </a:r>
            <a:r>
              <a:rPr lang="ro-RO" sz="1400" dirty="0" err="1">
                <a:effectLst/>
                <a:latin typeface="Times New Roman" panose="02020603050405020304" pitchFamily="18" charset="0"/>
                <a:ea typeface="Calibri" panose="020F0502020204030204" pitchFamily="34" charset="0"/>
              </a:rPr>
              <a:t>Pipernea</a:t>
            </a:r>
            <a:r>
              <a:rPr lang="ro-RO" sz="1400" dirty="0">
                <a:effectLst/>
                <a:latin typeface="Times New Roman" panose="02020603050405020304" pitchFamily="18" charset="0"/>
                <a:ea typeface="Calibri" panose="020F0502020204030204" pitchFamily="34" charset="0"/>
              </a:rPr>
              <a:t>, N. (1969) - Genetica și ameliorarea animalelor. Edit. </a:t>
            </a:r>
            <a:r>
              <a:rPr lang="ro-RO" sz="1400" dirty="0" err="1">
                <a:effectLst/>
                <a:latin typeface="Times New Roman" panose="02020603050405020304" pitchFamily="18" charset="0"/>
                <a:ea typeface="Calibri" panose="020F0502020204030204" pitchFamily="34" charset="0"/>
              </a:rPr>
              <a:t>Did</a:t>
            </a:r>
            <a:r>
              <a:rPr lang="ro-RO" sz="1400" dirty="0">
                <a:effectLst/>
                <a:latin typeface="Times New Roman" panose="02020603050405020304" pitchFamily="18" charset="0"/>
                <a:ea typeface="Calibri" panose="020F0502020204030204" pitchFamily="34" charset="0"/>
              </a:rPr>
              <a:t>. și </a:t>
            </a:r>
            <a:r>
              <a:rPr lang="ro-RO" sz="1400" dirty="0" err="1">
                <a:effectLst/>
                <a:latin typeface="Times New Roman" panose="02020603050405020304" pitchFamily="18" charset="0"/>
                <a:ea typeface="Calibri" panose="020F0502020204030204" pitchFamily="34" charset="0"/>
              </a:rPr>
              <a:t>Ped</a:t>
            </a:r>
            <a:r>
              <a:rPr lang="ro-RO" sz="1400" dirty="0">
                <a:effectLst/>
                <a:latin typeface="Times New Roman" panose="02020603050405020304" pitchFamily="18" charset="0"/>
                <a:ea typeface="Calibri" panose="020F0502020204030204" pitchFamily="34" charset="0"/>
              </a:rPr>
              <a:t>. București.</a:t>
            </a:r>
          </a:p>
          <a:p>
            <a:pPr indent="457200" algn="just"/>
            <a:r>
              <a:rPr lang="ro-RO" sz="1400" dirty="0" err="1">
                <a:effectLst/>
                <a:latin typeface="Times New Roman" panose="02020603050405020304" pitchFamily="18" charset="0"/>
                <a:ea typeface="Calibri" panose="020F0502020204030204" pitchFamily="34" charset="0"/>
              </a:rPr>
              <a:t>Noter</a:t>
            </a:r>
            <a:r>
              <a:rPr lang="ro-RO" sz="1400" dirty="0">
                <a:effectLst/>
                <a:latin typeface="Times New Roman" panose="02020603050405020304" pitchFamily="18" charset="0"/>
                <a:ea typeface="Calibri" panose="020F0502020204030204" pitchFamily="34" charset="0"/>
              </a:rPr>
              <a:t>, D.R., </a:t>
            </a:r>
            <a:r>
              <a:rPr lang="ro-RO" sz="1400" dirty="0" err="1">
                <a:effectLst/>
                <a:latin typeface="Times New Roman" panose="02020603050405020304" pitchFamily="18" charset="0"/>
                <a:ea typeface="Calibri" panose="020F0502020204030204" pitchFamily="34" charset="0"/>
              </a:rPr>
              <a:t>Kelly</a:t>
            </a:r>
            <a:r>
              <a:rPr lang="ro-RO" sz="1400" dirty="0">
                <a:effectLst/>
                <a:latin typeface="Times New Roman" panose="02020603050405020304" pitchFamily="18" charset="0"/>
                <a:ea typeface="Calibri" panose="020F0502020204030204" pitchFamily="34" charset="0"/>
              </a:rPr>
              <a:t>, R.F., </a:t>
            </a:r>
            <a:r>
              <a:rPr lang="ro-RO" sz="1400" dirty="0" err="1">
                <a:effectLst/>
                <a:latin typeface="Times New Roman" panose="02020603050405020304" pitchFamily="18" charset="0"/>
                <a:ea typeface="Calibri" panose="020F0502020204030204" pitchFamily="34" charset="0"/>
              </a:rPr>
              <a:t>Claugherty</a:t>
            </a:r>
            <a:r>
              <a:rPr lang="ro-RO" sz="1400" dirty="0">
                <a:effectLst/>
                <a:latin typeface="Times New Roman" panose="02020603050405020304" pitchFamily="18" charset="0"/>
                <a:ea typeface="Calibri" panose="020F0502020204030204" pitchFamily="34" charset="0"/>
              </a:rPr>
              <a:t>, F.S. (1991) - Efect of </a:t>
            </a:r>
            <a:r>
              <a:rPr lang="ro-RO" sz="1400" dirty="0" err="1">
                <a:effectLst/>
                <a:latin typeface="Times New Roman" panose="02020603050405020304" pitchFamily="18" charset="0"/>
                <a:ea typeface="Calibri" panose="020F0502020204030204" pitchFamily="34" charset="0"/>
              </a:rPr>
              <a:t>ewe</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breed</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and</a:t>
            </a:r>
            <a:r>
              <a:rPr lang="ro-RO" sz="1400" dirty="0">
                <a:effectLst/>
                <a:latin typeface="Times New Roman" panose="02020603050405020304" pitchFamily="18" charset="0"/>
                <a:ea typeface="Calibri" panose="020F0502020204030204" pitchFamily="34" charset="0"/>
              </a:rPr>
              <a:t> management sistem an </a:t>
            </a:r>
            <a:r>
              <a:rPr lang="ro-RO" sz="1400" dirty="0" err="1">
                <a:effectLst/>
                <a:latin typeface="Times New Roman" panose="02020603050405020304" pitchFamily="18" charset="0"/>
                <a:ea typeface="Calibri" panose="020F0502020204030204" pitchFamily="34" charset="0"/>
              </a:rPr>
              <a:t>efficien</a:t>
            </a:r>
            <a:r>
              <a:rPr lang="en-US" sz="1400" dirty="0">
                <a:effectLst/>
                <a:latin typeface="Times New Roman" panose="02020603050405020304" pitchFamily="18" charset="0"/>
                <a:ea typeface="Calibri" panose="020F0502020204030204" pitchFamily="34" charset="0"/>
              </a:rPr>
              <a:t>c</a:t>
            </a:r>
            <a:r>
              <a:rPr lang="ro-RO" sz="1400" dirty="0">
                <a:effectLst/>
                <a:latin typeface="Times New Roman" panose="02020603050405020304" pitchFamily="18" charset="0"/>
                <a:ea typeface="Calibri" panose="020F0502020204030204" pitchFamily="34" charset="0"/>
              </a:rPr>
              <a:t>y of </a:t>
            </a:r>
            <a:r>
              <a:rPr lang="ro-RO" sz="1400" dirty="0" err="1">
                <a:effectLst/>
                <a:latin typeface="Times New Roman" panose="02020603050405020304" pitchFamily="18" charset="0"/>
                <a:ea typeface="Calibri" panose="020F0502020204030204" pitchFamily="34" charset="0"/>
              </a:rPr>
              <a:t>lambs</a:t>
            </a:r>
            <a:r>
              <a:rPr lang="ro-RO" sz="1400" dirty="0">
                <a:effectLst/>
                <a:latin typeface="Times New Roman" panose="02020603050405020304" pitchFamily="18" charset="0"/>
                <a:ea typeface="Calibri" panose="020F0502020204030204" pitchFamily="34" charset="0"/>
              </a:rPr>
              <a:t> </a:t>
            </a:r>
            <a:r>
              <a:rPr lang="ro-RO" sz="1400" dirty="0" err="1">
                <a:effectLst/>
                <a:latin typeface="Times New Roman" panose="02020603050405020304" pitchFamily="18" charset="0"/>
                <a:ea typeface="Calibri" panose="020F0502020204030204" pitchFamily="34" charset="0"/>
              </a:rPr>
              <a:t>production</a:t>
            </a:r>
            <a:r>
              <a:rPr lang="ro-RO" sz="1400" dirty="0">
                <a:effectLst/>
                <a:latin typeface="Times New Roman" panose="02020603050405020304" pitchFamily="18" charset="0"/>
                <a:ea typeface="Calibri" panose="020F0502020204030204" pitchFamily="34" charset="0"/>
              </a:rPr>
              <a:t>. J. of Anim. </a:t>
            </a:r>
            <a:r>
              <a:rPr lang="ro-RO" sz="1400" dirty="0" err="1">
                <a:effectLst/>
                <a:latin typeface="Times New Roman" panose="02020603050405020304" pitchFamily="18" charset="0"/>
                <a:ea typeface="Calibri" panose="020F0502020204030204" pitchFamily="34" charset="0"/>
              </a:rPr>
              <a:t>Sci</a:t>
            </a:r>
            <a:r>
              <a:rPr lang="ro-RO" sz="1400" dirty="0">
                <a:effectLst/>
                <a:latin typeface="Times New Roman" panose="02020603050405020304" pitchFamily="18" charset="0"/>
                <a:ea typeface="Calibri" panose="020F0502020204030204" pitchFamily="34" charset="0"/>
              </a:rPr>
              <a:t>.</a:t>
            </a:r>
          </a:p>
          <a:p>
            <a:pPr indent="457200" algn="just"/>
            <a:r>
              <a:rPr lang="ro-RO" sz="1400" dirty="0">
                <a:effectLst/>
                <a:latin typeface="Times New Roman" panose="02020603050405020304" pitchFamily="18" charset="0"/>
                <a:ea typeface="Calibri" panose="020F0502020204030204" pitchFamily="34" charset="0"/>
              </a:rPr>
              <a:t>	Pascal C. (1999) - Metode tehnice de apreciere premergătoare lucrărilor de selecție la ovine și caprine. Editura "</a:t>
            </a:r>
            <a:r>
              <a:rPr lang="ro-RO" sz="1400" dirty="0" err="1">
                <a:effectLst/>
                <a:latin typeface="Times New Roman" panose="02020603050405020304" pitchFamily="18" charset="0"/>
                <a:ea typeface="Calibri" panose="020F0502020204030204" pitchFamily="34" charset="0"/>
              </a:rPr>
              <a:t>Corson</a:t>
            </a:r>
            <a:r>
              <a:rPr lang="ro-RO" sz="1400" dirty="0">
                <a:effectLst/>
                <a:latin typeface="Times New Roman" panose="02020603050405020304" pitchFamily="18" charset="0"/>
                <a:ea typeface="Calibri" panose="020F0502020204030204" pitchFamily="34" charset="0"/>
              </a:rPr>
              <a:t>" Iași</a:t>
            </a:r>
          </a:p>
          <a:p>
            <a:pPr indent="457200" algn="just"/>
            <a:r>
              <a:rPr lang="ro-RO" sz="1400" dirty="0">
                <a:effectLst/>
                <a:latin typeface="Times New Roman" panose="02020603050405020304" pitchFamily="18" charset="0"/>
                <a:ea typeface="Calibri" panose="020F0502020204030204" pitchFamily="34" charset="0"/>
              </a:rPr>
              <a:t>Pascal C. (2004) – Producția de carne la ovine. Editura Ion Ionescu de la Brad” Iași</a:t>
            </a:r>
          </a:p>
          <a:p>
            <a:pPr indent="457200" algn="just"/>
            <a:r>
              <a:rPr lang="ro-RO" sz="1400" dirty="0" err="1">
                <a:effectLst/>
                <a:latin typeface="Times New Roman" panose="02020603050405020304" pitchFamily="18" charset="0"/>
                <a:ea typeface="Calibri" panose="020F0502020204030204" pitchFamily="34" charset="0"/>
              </a:rPr>
              <a:t>Pipernea</a:t>
            </a:r>
            <a:r>
              <a:rPr lang="ro-RO" sz="1400" dirty="0">
                <a:effectLst/>
                <a:latin typeface="Times New Roman" panose="02020603050405020304" pitchFamily="18" charset="0"/>
                <a:ea typeface="Calibri" panose="020F0502020204030204" pitchFamily="34" charset="0"/>
              </a:rPr>
              <a:t> N. 1979, Îmbunătățirea structurii genetice a animalelor. Editura Ceres București</a:t>
            </a:r>
          </a:p>
          <a:p>
            <a:pPr indent="457200" algn="just"/>
            <a:r>
              <a:rPr lang="ro-RO" sz="1400" dirty="0" err="1">
                <a:effectLst/>
                <a:latin typeface="Times New Roman" panose="02020603050405020304" pitchFamily="18" charset="0"/>
                <a:ea typeface="Calibri" panose="020F0502020204030204" pitchFamily="34" charset="0"/>
              </a:rPr>
              <a:t>Taftă</a:t>
            </a:r>
            <a:r>
              <a:rPr lang="ro-RO" sz="1400" dirty="0">
                <a:effectLst/>
                <a:latin typeface="Times New Roman" panose="02020603050405020304" pitchFamily="18" charset="0"/>
                <a:ea typeface="Calibri" panose="020F0502020204030204" pitchFamily="34" charset="0"/>
              </a:rPr>
              <a:t> V. (1996) - Producția și reproducția caprinelor. Edit. Ceres. București.</a:t>
            </a:r>
          </a:p>
          <a:p>
            <a:pPr indent="457200" algn="just"/>
            <a:r>
              <a:rPr lang="ro-RO" sz="1400" dirty="0" err="1">
                <a:effectLst/>
                <a:latin typeface="Times New Roman" panose="02020603050405020304" pitchFamily="18" charset="0"/>
                <a:ea typeface="Calibri" panose="020F0502020204030204" pitchFamily="34" charset="0"/>
              </a:rPr>
              <a:t>Ursescu</a:t>
            </a:r>
            <a:r>
              <a:rPr lang="ro-RO" sz="1400" dirty="0">
                <a:effectLst/>
                <a:latin typeface="Times New Roman" panose="02020603050405020304" pitchFamily="18" charset="0"/>
                <a:ea typeface="Calibri" panose="020F0502020204030204" pitchFamily="34" charset="0"/>
              </a:rPr>
              <a:t>, A., </a:t>
            </a:r>
            <a:r>
              <a:rPr lang="ro-RO" sz="1400" dirty="0" err="1">
                <a:effectLst/>
                <a:latin typeface="Times New Roman" panose="02020603050405020304" pitchFamily="18" charset="0"/>
                <a:ea typeface="Calibri" panose="020F0502020204030204" pitchFamily="34" charset="0"/>
              </a:rPr>
              <a:t>Vicovan</a:t>
            </a:r>
            <a:r>
              <a:rPr lang="ro-RO" sz="1400" dirty="0">
                <a:effectLst/>
                <a:latin typeface="Times New Roman" panose="02020603050405020304" pitchFamily="18" charset="0"/>
                <a:ea typeface="Calibri" panose="020F0502020204030204" pitchFamily="34" charset="0"/>
              </a:rPr>
              <a:t>, G. (1985) - Studiul privind folosirea hibridării pentru sporirea și îmbunătățirea producțiilor ovinelor. I.C.P.C.O.C. Palas - Constanța.</a:t>
            </a:r>
          </a:p>
          <a:p>
            <a:pPr indent="457200" algn="ctr"/>
            <a:r>
              <a:rPr lang="ro-RO" sz="1400" b="1" dirty="0">
                <a:effectLst/>
                <a:latin typeface="Times New Roman" panose="02020603050405020304" pitchFamily="18" charset="0"/>
                <a:ea typeface="Calibri" panose="020F0502020204030204" pitchFamily="34" charset="0"/>
              </a:rPr>
              <a:t> </a:t>
            </a:r>
            <a:endParaRPr lang="ro-RO" sz="1400" dirty="0">
              <a:effectLst/>
              <a:latin typeface="Times New Roman" panose="02020603050405020304" pitchFamily="18" charset="0"/>
              <a:ea typeface="Calibri" panose="020F0502020204030204" pitchFamily="34" charset="0"/>
            </a:endParaRPr>
          </a:p>
          <a:p>
            <a:pPr indent="457200" algn="ctr"/>
            <a:r>
              <a:rPr lang="ro-RO" sz="1400" b="1" dirty="0">
                <a:effectLst/>
                <a:latin typeface="Times New Roman" panose="02020603050405020304" pitchFamily="18" charset="0"/>
                <a:ea typeface="Calibri" panose="020F0502020204030204" pitchFamily="34" charset="0"/>
              </a:rPr>
              <a:t>DIRECTOR PROIECT</a:t>
            </a:r>
            <a:endParaRPr lang="ro-RO" sz="1400" dirty="0">
              <a:effectLst/>
              <a:latin typeface="Times New Roman" panose="02020603050405020304" pitchFamily="18" charset="0"/>
              <a:ea typeface="Calibri" panose="020F0502020204030204" pitchFamily="34" charset="0"/>
            </a:endParaRPr>
          </a:p>
          <a:p>
            <a:pPr indent="457200" algn="ctr"/>
            <a:r>
              <a:rPr lang="ro-RO" sz="1400" b="1" dirty="0">
                <a:effectLst/>
                <a:latin typeface="Times New Roman" panose="02020603050405020304" pitchFamily="18" charset="0"/>
                <a:ea typeface="Calibri" panose="020F0502020204030204" pitchFamily="34" charset="0"/>
              </a:rPr>
              <a:t>Prof. univ. dr. Constantin PASCAL</a:t>
            </a:r>
            <a:endParaRPr lang="ro-RO"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720059485"/>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CDCE0"/>
      </a:lt2>
      <a:accent1>
        <a:srgbClr val="415588"/>
      </a:accent1>
      <a:accent2>
        <a:srgbClr val="4294B6"/>
      </a:accent2>
      <a:accent3>
        <a:srgbClr val="087D7C"/>
      </a:accent3>
      <a:accent4>
        <a:srgbClr val="04B663"/>
      </a:accent4>
      <a:accent5>
        <a:srgbClr val="DF8822"/>
      </a:accent5>
      <a:accent6>
        <a:srgbClr val="BC410A"/>
      </a:accent6>
      <a:hlink>
        <a:srgbClr val="5977C4"/>
      </a:hlink>
      <a:folHlink>
        <a:srgbClr val="01A9BF"/>
      </a:folHlink>
    </a:clrScheme>
    <a:fontScheme name="Galerie">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Gallery</Template>
  <TotalTime>116</TotalTime>
  <Words>3334</Words>
  <Application>Microsoft Office PowerPoint</Application>
  <PresentationFormat>Expunere pe ecran (4:3)</PresentationFormat>
  <Paragraphs>109</Paragraphs>
  <Slides>16</Slides>
  <Notes>0</Notes>
  <HiddenSlides>0</HiddenSlides>
  <MMClips>0</MMClips>
  <ScaleCrop>false</ScaleCrop>
  <HeadingPairs>
    <vt:vector size="8" baseType="variant">
      <vt:variant>
        <vt:lpstr>Fonturi utilizate</vt:lpstr>
      </vt:variant>
      <vt:variant>
        <vt:i4>4</vt:i4>
      </vt:variant>
      <vt:variant>
        <vt:lpstr>Temă</vt:lpstr>
      </vt:variant>
      <vt:variant>
        <vt:i4>1</vt:i4>
      </vt:variant>
      <vt:variant>
        <vt:lpstr>Servere OLE încorporate</vt:lpstr>
      </vt:variant>
      <vt:variant>
        <vt:i4>1</vt:i4>
      </vt:variant>
      <vt:variant>
        <vt:lpstr>Titluri diapozitive</vt:lpstr>
      </vt:variant>
      <vt:variant>
        <vt:i4>16</vt:i4>
      </vt:variant>
    </vt:vector>
  </HeadingPairs>
  <TitlesOfParts>
    <vt:vector size="22" baseType="lpstr">
      <vt:lpstr>Arial</vt:lpstr>
      <vt:lpstr>Century Gothic</vt:lpstr>
      <vt:lpstr>Times New Roman</vt:lpstr>
      <vt:lpstr>Wingdings</vt:lpstr>
      <vt:lpstr>Galerie</vt:lpstr>
      <vt:lpstr>Document Microsoft Word</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Pascal Constantin</cp:lastModifiedBy>
  <cp:revision>1</cp:revision>
  <dcterms:created xsi:type="dcterms:W3CDTF">2022-09-22T05:38:36Z</dcterms:created>
  <dcterms:modified xsi:type="dcterms:W3CDTF">2022-09-22T07:35:08Z</dcterms:modified>
</cp:coreProperties>
</file>