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0" r:id="rId19"/>
    <p:sldId id="275" r:id="rId20"/>
    <p:sldId id="276" r:id="rId21"/>
    <p:sldId id="277" r:id="rId22"/>
    <p:sldId id="278" r:id="rId23"/>
    <p:sldId id="280"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7DE6118-2437-4B30-8E3C-4D2BE6020583}" type="datetimeFigureOut">
              <a:rPr lang="en-US" smtClean="0"/>
              <a:pPr/>
              <a:t>6/29/2022</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048320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740804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ntet secțiu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7DE6118-2437-4B30-8E3C-4D2BE6020583}" type="datetimeFigureOut">
              <a:rPr lang="en-US" smtClean="0"/>
              <a:pPr/>
              <a:t>6/29/2022</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88851457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ro-RO"/>
              <a:t>Faceți clic pentru a edita stilul de titlu coordonator</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78233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8896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421300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650992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ținut cu legendă">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ro-RO"/>
              <a:t>Faceți clic pentru a edita stilul de titlu coordonator</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6/29/2022</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7778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smtClean="0"/>
              <a:pPr/>
              <a:t>6/29/2022</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2030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463183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6/29/2022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493737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7DE6118-2437-4B30-8E3C-4D2BE6020583}" type="datetimeFigureOut">
              <a:rPr lang="en-US" smtClean="0"/>
              <a:pPr/>
              <a:t>6/29/2022</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69E57DC2-970A-4B3E-BB1C-7A09969E49DF}" type="slidenum">
              <a:rPr lang="en-US" smtClean="0"/>
              <a:pPr/>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21696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11" orient="horz" pos="1368" userDrawn="1">
          <p15:clr>
            <a:srgbClr val="F26B43"/>
          </p15:clr>
        </p15:guide>
        <p15:guide id="12" orient="horz" pos="1440" userDrawn="1">
          <p15:clr>
            <a:srgbClr val="F26B43"/>
          </p15:clr>
        </p15:guide>
        <p15:guide id="13" orient="horz" pos="3696" userDrawn="1">
          <p15:clr>
            <a:srgbClr val="F26B43"/>
          </p15:clr>
        </p15:guide>
        <p15:guide id="14" orient="horz" pos="432" userDrawn="1">
          <p15:clr>
            <a:srgbClr val="F26B43"/>
          </p15:clr>
        </p15:guide>
        <p15:guide id="15" orient="horz" pos="1512" userDrawn="1">
          <p15:clr>
            <a:srgbClr val="F26B43"/>
          </p15:clr>
        </p15:guide>
        <p15:guide id="16" pos="5184" userDrawn="1">
          <p15:clr>
            <a:srgbClr val="F26B43"/>
          </p15:clr>
        </p15:guide>
        <p15:guide id="17" pos="702" userDrawn="1">
          <p15:clr>
            <a:srgbClr val="F26B43"/>
          </p15:clr>
        </p15:guide>
        <p15:guide id="18" pos="6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B3E29391-7E62-58E1-E0E9-147327597AD4}"/>
              </a:ext>
            </a:extLst>
          </p:cNvPr>
          <p:cNvSpPr txBox="1"/>
          <p:nvPr/>
        </p:nvSpPr>
        <p:spPr>
          <a:xfrm>
            <a:off x="869576" y="1138395"/>
            <a:ext cx="7342095" cy="3818609"/>
          </a:xfrm>
          <a:prstGeom prst="rect">
            <a:avLst/>
          </a:prstGeom>
          <a:noFill/>
        </p:spPr>
        <p:txBody>
          <a:bodyPr wrap="square">
            <a:spAutoFit/>
          </a:bodyPr>
          <a:lstStyle/>
          <a:p>
            <a:pPr indent="457200" algn="ctr">
              <a:lnSpc>
                <a:spcPct val="115000"/>
              </a:lnSpc>
            </a:pPr>
            <a:r>
              <a:rPr lang="ro-RO" b="1" dirty="0">
                <a:latin typeface="Times New Roman" panose="02020603050405020304" pitchFamily="18" charset="0"/>
                <a:ea typeface="Calibri" panose="020F0502020204030204" pitchFamily="34" charset="0"/>
              </a:rPr>
              <a:t>PLANUL SECTORIAL PENTRU CERCETARE-DEZVOLTARE DIN DOMENIUL AGRICOL ȘI DE DEZVOLTARE RURALĂ AL MINISTERULUI AGRICULTURII ȘI DEZVOLTĂRII RURALE, PE ANII 2019-2022, "AGRICULTURĂ ȘI DEZVOLTARE RURALĂ - ADER 2022„</a:t>
            </a:r>
          </a:p>
          <a:p>
            <a:pPr indent="457200" algn="ctr">
              <a:lnSpc>
                <a:spcPct val="115000"/>
              </a:lnSpc>
            </a:pP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COD PROIECT: ADER 8.1.7. </a:t>
            </a:r>
            <a:endParaRPr lang="en-GB" sz="1600" dirty="0">
              <a:latin typeface="Times New Roman" panose="02020603050405020304" pitchFamily="18" charset="0"/>
              <a:ea typeface="Calibri" panose="020F0502020204030204" pitchFamily="34" charset="0"/>
            </a:endParaRPr>
          </a:p>
          <a:p>
            <a:pPr indent="457200" algn="ctr">
              <a:lnSpc>
                <a:spcPct val="115000"/>
              </a:lnSpc>
            </a:pP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TEMA</a:t>
            </a:r>
            <a:endParaRPr lang="en-GB" sz="1600" dirty="0">
              <a:latin typeface="Times New Roman" panose="02020603050405020304" pitchFamily="18" charset="0"/>
              <a:ea typeface="Calibri" panose="020F0502020204030204" pitchFamily="34" charset="0"/>
            </a:endParaRPr>
          </a:p>
          <a:p>
            <a:pPr indent="457200" algn="ctr">
              <a:lnSpc>
                <a:spcPct val="115000"/>
              </a:lnSpc>
            </a:pPr>
            <a:r>
              <a:rPr lang="ro-RO" b="1" dirty="0">
                <a:latin typeface="Times New Roman" panose="02020603050405020304" pitchFamily="18" charset="0"/>
                <a:ea typeface="Calibri" panose="020F0502020204030204" pitchFamily="34" charset="0"/>
              </a:rPr>
              <a:t> CERCETĂRI PRIVIND ELABORAREA TEHNOLOGIEI DE AMELIORARE A OVINELOR DIN LINIA DE LAPTE BACĂU ÎN VEDEREA CREȘTERII PERFORMANȚELOR PRODUCTIVE</a:t>
            </a:r>
            <a:endParaRPr lang="en-GB" sz="1600" dirty="0">
              <a:latin typeface="Times New Roman" panose="02020603050405020304" pitchFamily="18" charset="0"/>
              <a:ea typeface="Calibri" panose="020F0502020204030204" pitchFamily="34" charset="0"/>
            </a:endParaRPr>
          </a:p>
        </p:txBody>
      </p:sp>
      <p:sp>
        <p:nvSpPr>
          <p:cNvPr id="7" name="CasetăText 6">
            <a:extLst>
              <a:ext uri="{FF2B5EF4-FFF2-40B4-BE49-F238E27FC236}">
                <a16:creationId xmlns:a16="http://schemas.microsoft.com/office/drawing/2014/main" id="{27F57DE6-B854-4717-9703-E7EDB0398FA7}"/>
              </a:ext>
            </a:extLst>
          </p:cNvPr>
          <p:cNvSpPr txBox="1"/>
          <p:nvPr/>
        </p:nvSpPr>
        <p:spPr>
          <a:xfrm>
            <a:off x="0" y="5118970"/>
            <a:ext cx="8659906" cy="1308435"/>
          </a:xfrm>
          <a:prstGeom prst="rect">
            <a:avLst/>
          </a:prstGeom>
          <a:noFill/>
        </p:spPr>
        <p:txBody>
          <a:bodyPr wrap="square">
            <a:spAutoFit/>
          </a:bodyPr>
          <a:lstStyle/>
          <a:p>
            <a:pPr indent="457200">
              <a:lnSpc>
                <a:spcPct val="115000"/>
              </a:lnSpc>
            </a:pPr>
            <a:r>
              <a:rPr lang="ro-RO" altLang="en-US" b="1" dirty="0" err="1">
                <a:latin typeface="Times New Roman" panose="02020603050405020304" pitchFamily="18" charset="0"/>
                <a:cs typeface="Times New Roman" panose="02020603050405020304" pitchFamily="18" charset="0"/>
              </a:rPr>
              <a:t>Conducator</a:t>
            </a:r>
            <a:r>
              <a:rPr lang="ro-RO" altLang="en-US" b="1" dirty="0">
                <a:latin typeface="Times New Roman" panose="02020603050405020304" pitchFamily="18" charset="0"/>
                <a:cs typeface="Times New Roman" panose="02020603050405020304" pitchFamily="18" charset="0"/>
              </a:rPr>
              <a:t> proiect (CP</a:t>
            </a:r>
            <a:r>
              <a:rPr lang="en-US" altLang="en-US" b="1" dirty="0">
                <a:latin typeface="Times New Roman" panose="02020603050405020304" pitchFamily="18" charset="0"/>
                <a:cs typeface="Times New Roman" panose="02020603050405020304" pitchFamily="18" charset="0"/>
              </a:rPr>
              <a:t>)</a:t>
            </a:r>
            <a:r>
              <a:rPr lang="ro-RO" altLang="en-US" b="1" dirty="0">
                <a:latin typeface="Times New Roman" panose="02020603050405020304" pitchFamily="18" charset="0"/>
                <a:cs typeface="Times New Roman" panose="02020603050405020304" pitchFamily="18" charset="0"/>
              </a:rPr>
              <a:t>:</a:t>
            </a:r>
            <a:r>
              <a:rPr lang="en-US" altLang="en-US" b="1" dirty="0">
                <a:latin typeface="Times New Roman" panose="02020603050405020304" pitchFamily="18" charset="0"/>
                <a:cs typeface="Times New Roman" panose="02020603050405020304" pitchFamily="18" charset="0"/>
              </a:rPr>
              <a:t> </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SCDCOC BACĂU</a:t>
            </a:r>
          </a:p>
          <a:p>
            <a:pPr indent="457200">
              <a:lnSpc>
                <a:spcPct val="115000"/>
              </a:lnSpc>
            </a:pP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Partener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Facultatea de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Ingineria</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Resurselor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Animale</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și</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Alimentare</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USV Iași</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115000"/>
              </a:lnSpc>
            </a:pP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indent="457200" algn="ctr">
              <a:lnSpc>
                <a:spcPct val="115000"/>
              </a:lnSpc>
            </a:pPr>
            <a:r>
              <a:rPr lang="ro-RO" sz="1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IULIE, 2022 </a:t>
            </a:r>
            <a:endParaRPr lang="en-GB" sz="16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7082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F39BBEBF-FDE6-339A-9039-109D07FA2389}"/>
              </a:ext>
            </a:extLst>
          </p:cNvPr>
          <p:cNvSpPr txBox="1"/>
          <p:nvPr/>
        </p:nvSpPr>
        <p:spPr>
          <a:xfrm>
            <a:off x="1048870" y="1745718"/>
            <a:ext cx="7046260" cy="3366563"/>
          </a:xfrm>
          <a:prstGeom prst="rect">
            <a:avLst/>
          </a:prstGeom>
          <a:noFill/>
        </p:spPr>
        <p:txBody>
          <a:bodyPr wrap="square">
            <a:spAutoFit/>
          </a:bodyPr>
          <a:lstStyle/>
          <a:p>
            <a:pPr indent="457200" algn="ctr">
              <a:lnSpc>
                <a:spcPct val="150000"/>
              </a:lnSpc>
            </a:pPr>
            <a:r>
              <a:rPr lang="ro-RO" b="1" dirty="0">
                <a:solidFill>
                  <a:srgbClr val="000000"/>
                </a:solidFill>
                <a:latin typeface="Times New Roman" panose="02020603050405020304" pitchFamily="18" charset="0"/>
                <a:ea typeface="Calibri" panose="020F0502020204030204" pitchFamily="34" charset="0"/>
              </a:rPr>
              <a:t>FAZA a </a:t>
            </a:r>
            <a:r>
              <a:rPr lang="ro-RO" b="1" dirty="0" err="1">
                <a:solidFill>
                  <a:srgbClr val="000000"/>
                </a:solidFill>
                <a:latin typeface="Times New Roman" panose="02020603050405020304" pitchFamily="18" charset="0"/>
                <a:ea typeface="Calibri" panose="020F0502020204030204" pitchFamily="34" charset="0"/>
              </a:rPr>
              <a:t>VI</a:t>
            </a:r>
            <a:r>
              <a:rPr lang="ro-RO" b="1" baseline="30000" dirty="0" err="1">
                <a:solidFill>
                  <a:srgbClr val="000000"/>
                </a:solidFill>
                <a:latin typeface="Times New Roman" panose="02020603050405020304" pitchFamily="18" charset="0"/>
                <a:ea typeface="Calibri" panose="020F0502020204030204" pitchFamily="34" charset="0"/>
              </a:rPr>
              <a:t>a</a:t>
            </a:r>
            <a:endParaRPr lang="ro-RO" sz="1600" dirty="0">
              <a:latin typeface="Times New Roman" panose="02020603050405020304" pitchFamily="18" charset="0"/>
              <a:ea typeface="Calibri" panose="020F0502020204030204" pitchFamily="34" charset="0"/>
            </a:endParaRPr>
          </a:p>
          <a:p>
            <a:pPr indent="457200" algn="ctr">
              <a:lnSpc>
                <a:spcPct val="150000"/>
              </a:lnSpc>
            </a:pPr>
            <a:endParaRPr lang="ro-RO" b="1" dirty="0">
              <a:solidFill>
                <a:srgbClr val="000000"/>
              </a:solidFill>
              <a:latin typeface="Times New Roman" panose="02020603050405020304" pitchFamily="18" charset="0"/>
              <a:ea typeface="Calibri" panose="020F0502020204030204" pitchFamily="34" charset="0"/>
            </a:endParaRPr>
          </a:p>
          <a:p>
            <a:pPr indent="457200" algn="ctr">
              <a:lnSpc>
                <a:spcPct val="150000"/>
              </a:lnSpc>
            </a:pPr>
            <a:r>
              <a:rPr lang="ro-RO" b="1" dirty="0">
                <a:solidFill>
                  <a:srgbClr val="000000"/>
                </a:solidFill>
                <a:latin typeface="Times New Roman" panose="02020603050405020304" pitchFamily="18" charset="0"/>
                <a:ea typeface="Calibri" panose="020F0502020204030204" pitchFamily="34" charset="0"/>
              </a:rPr>
              <a:t>OBIECTIVELE FAZEI: </a:t>
            </a:r>
            <a:endParaRPr lang="ro-RO" sz="1600" dirty="0">
              <a:latin typeface="Times New Roman" panose="02020603050405020304" pitchFamily="18" charset="0"/>
              <a:ea typeface="Calibri" panose="020F0502020204030204" pitchFamily="34" charset="0"/>
            </a:endParaRPr>
          </a:p>
          <a:p>
            <a:pPr indent="457200" algn="ctr">
              <a:lnSpc>
                <a:spcPct val="150000"/>
              </a:lnSpc>
            </a:pPr>
            <a:r>
              <a:rPr lang="ro-RO" b="1" dirty="0">
                <a:solidFill>
                  <a:srgbClr val="000000"/>
                </a:solidFill>
                <a:latin typeface="Times New Roman" panose="02020603050405020304" pitchFamily="18" charset="0"/>
                <a:ea typeface="Calibri" panose="020F0502020204030204" pitchFamily="34" charset="0"/>
              </a:rPr>
              <a:t> </a:t>
            </a:r>
            <a:endParaRPr lang="ro-RO" sz="1600" dirty="0">
              <a:latin typeface="Times New Roman" panose="02020603050405020304" pitchFamily="18" charset="0"/>
              <a:ea typeface="Calibri" panose="020F0502020204030204" pitchFamily="34" charset="0"/>
            </a:endParaRPr>
          </a:p>
          <a:p>
            <a:pPr marL="342900" indent="-342900">
              <a:lnSpc>
                <a:spcPct val="150000"/>
              </a:lnSpc>
              <a:buFont typeface="Wingdings" panose="05000000000000000000" pitchFamily="2" charset="2"/>
              <a:buChar char=""/>
            </a:pPr>
            <a:r>
              <a:rPr lang="ro-RO" b="1" dirty="0">
                <a:latin typeface="Times New Roman" panose="02020603050405020304" pitchFamily="18" charset="0"/>
                <a:ea typeface="Calibri" panose="020F0502020204030204" pitchFamily="34" charset="0"/>
              </a:rPr>
              <a:t>UTILIZAREA CRITERIILOR DE SELECȚIE IN VEDEREA MODIFICĂRII POTENȚIALULUI GENETIC PENTRU PRODUCȚIEI DE LAPTE</a:t>
            </a:r>
            <a:endParaRPr lang="ro-RO" sz="1600" dirty="0">
              <a:latin typeface="Times New Roman" panose="02020603050405020304" pitchFamily="18" charset="0"/>
              <a:ea typeface="Calibri" panose="020F0502020204030204" pitchFamily="34" charset="0"/>
            </a:endParaRPr>
          </a:p>
          <a:p>
            <a:pPr marL="342900" indent="-342900">
              <a:lnSpc>
                <a:spcPct val="150000"/>
              </a:lnSpc>
              <a:buFont typeface="Wingdings" panose="05000000000000000000" pitchFamily="2" charset="2"/>
              <a:buChar char=""/>
            </a:pPr>
            <a:r>
              <a:rPr lang="ro-RO" b="1" dirty="0">
                <a:latin typeface="Times New Roman" panose="02020603050405020304" pitchFamily="18" charset="0"/>
                <a:ea typeface="Calibri" panose="020F0502020204030204" pitchFamily="34" charset="0"/>
              </a:rPr>
              <a:t>EVALUAREA GENETICĂ A REPRODUCĂTORILOR</a:t>
            </a:r>
            <a:endParaRPr lang="ro-RO"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31089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43B02E7-BD41-E167-1519-0A338E7251BB}"/>
              </a:ext>
            </a:extLst>
          </p:cNvPr>
          <p:cNvSpPr txBox="1"/>
          <p:nvPr/>
        </p:nvSpPr>
        <p:spPr>
          <a:xfrm>
            <a:off x="1210234" y="378669"/>
            <a:ext cx="6284259" cy="385362"/>
          </a:xfrm>
          <a:prstGeom prst="rect">
            <a:avLst/>
          </a:prstGeom>
          <a:noFill/>
        </p:spPr>
        <p:txBody>
          <a:bodyPr wrap="square">
            <a:spAutoFit/>
          </a:bodyPr>
          <a:lstStyle/>
          <a:p>
            <a:pPr indent="457200" algn="ctr">
              <a:lnSpc>
                <a:spcPct val="115000"/>
              </a:lnSpc>
            </a:pPr>
            <a:r>
              <a:rPr lang="ro-RO" sz="1800" b="1" dirty="0">
                <a:effectLst/>
                <a:latin typeface="Times New Roman" panose="02020603050405020304" pitchFamily="18" charset="0"/>
                <a:ea typeface="Calibri" panose="020F0502020204030204" pitchFamily="34" charset="0"/>
              </a:rPr>
              <a:t>1. ROLUL ȘI IMPORTANȚA CERCETĂRILOR  </a:t>
            </a:r>
            <a:endParaRPr lang="ro-RO" sz="1600" dirty="0">
              <a:effectLst/>
              <a:latin typeface="Times New Roman" panose="02020603050405020304" pitchFamily="18" charset="0"/>
              <a:ea typeface="Calibri" panose="020F0502020204030204" pitchFamily="34" charset="0"/>
            </a:endParaRPr>
          </a:p>
        </p:txBody>
      </p:sp>
      <p:sp>
        <p:nvSpPr>
          <p:cNvPr id="5" name="CasetăText 4">
            <a:extLst>
              <a:ext uri="{FF2B5EF4-FFF2-40B4-BE49-F238E27FC236}">
                <a16:creationId xmlns:a16="http://schemas.microsoft.com/office/drawing/2014/main" id="{F93E0BA2-61A0-0644-4675-2EEAF4A1C146}"/>
              </a:ext>
            </a:extLst>
          </p:cNvPr>
          <p:cNvSpPr txBox="1"/>
          <p:nvPr/>
        </p:nvSpPr>
        <p:spPr>
          <a:xfrm>
            <a:off x="788894" y="1008569"/>
            <a:ext cx="8104094" cy="5660011"/>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Tehnologiile aplicate în creșterea oilor pentru lapte reprezintă un obiectiv un obiectiv important al ameliorării acestei specii în țara noastră. Din totdeauna oile au fost crescute în principal pentru lapte și în secundar pentru alte producții. Abia după cel de-al doilea război mondial țara noastră a implementat primele tehnologii adecvate altor producții obținute de la ovine, respectiv lână, carne, pielicele etc..</a:t>
            </a:r>
            <a:endParaRPr lang="ro-RO" sz="16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După anul 1990, odată cu schimbarea proprietății asupra capitalului din agricultură activitățile de ameliorare a raselor locale au devenit importante deoarece menținerea populațiilor locale de ovine la nivelul actual al performanțelor productive și reproductive nu poate satisface cerințele crescătorului. </a:t>
            </a:r>
          </a:p>
          <a:p>
            <a:pPr indent="457200" algn="just">
              <a:lnSpc>
                <a:spcPct val="115000"/>
              </a:lnSpc>
            </a:pPr>
            <a:r>
              <a:rPr lang="ro-RO" sz="1800" dirty="0">
                <a:effectLst/>
                <a:latin typeface="Times New Roman" panose="02020603050405020304" pitchFamily="18" charset="0"/>
                <a:ea typeface="Calibri" panose="020F0502020204030204" pitchFamily="34" charset="0"/>
              </a:rPr>
              <a:t>La nivel internațional există un interes în crearea unor rase care să furnizeze producții mai mari de lapte și mai bine adaptate schimbărilor climatice. România s-a racordat la această tendință și în anul 2010 au fost omologate rasele </a:t>
            </a:r>
            <a:r>
              <a:rPr lang="en-GB" sz="1800" dirty="0" err="1">
                <a:effectLst/>
                <a:latin typeface="Times New Roman" panose="02020603050405020304" pitchFamily="18" charset="0"/>
                <a:ea typeface="Calibri" panose="020F0502020204030204" pitchFamily="34" charset="0"/>
              </a:rPr>
              <a:t>Oaia</a:t>
            </a:r>
            <a:r>
              <a:rPr lang="en-GB" sz="1800" dirty="0">
                <a:effectLst/>
                <a:latin typeface="Times New Roman" panose="02020603050405020304" pitchFamily="18" charset="0"/>
                <a:ea typeface="Calibri" panose="020F0502020204030204" pitchFamily="34" charset="0"/>
              </a:rPr>
              <a:t> cu cap </a:t>
            </a:r>
            <a:r>
              <a:rPr lang="en-GB" sz="1800" dirty="0" err="1">
                <a:effectLst/>
                <a:latin typeface="Times New Roman" panose="02020603050405020304" pitchFamily="18" charset="0"/>
                <a:ea typeface="Calibri" panose="020F0502020204030204" pitchFamily="34" charset="0"/>
              </a:rPr>
              <a:t>negru</a:t>
            </a:r>
            <a:r>
              <a:rPr lang="en-GB" sz="1800" dirty="0">
                <a:effectLst/>
                <a:latin typeface="Times New Roman" panose="02020603050405020304" pitchFamily="18" charset="0"/>
                <a:ea typeface="Calibri" panose="020F0502020204030204" pitchFamily="34" charset="0"/>
              </a:rPr>
              <a:t> de </a:t>
            </a:r>
            <a:r>
              <a:rPr lang="en-GB" sz="1800" dirty="0" err="1">
                <a:effectLst/>
                <a:latin typeface="Times New Roman" panose="02020603050405020304" pitchFamily="18" charset="0"/>
                <a:ea typeface="Calibri" panose="020F0502020204030204" pitchFamily="34" charset="0"/>
              </a:rPr>
              <a:t>Teleorman</a:t>
            </a:r>
            <a:r>
              <a:rPr lang="en-GB" sz="1800"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și Rasa de lapte Palas de la care se obțin producții medii de lapte de cca 200 l într-o lactație de aproximativ 200 zile.</a:t>
            </a:r>
          </a:p>
          <a:p>
            <a:pPr algn="just"/>
            <a:r>
              <a:rPr lang="ro-RO" sz="1800" dirty="0">
                <a:effectLst/>
                <a:latin typeface="Times New Roman" panose="02020603050405020304" pitchFamily="18" charset="0"/>
                <a:ea typeface="Calibri" panose="020F0502020204030204" pitchFamily="34" charset="0"/>
              </a:rPr>
              <a:t>	Tot pe aceleași coordonate se înscriu și actualele cercetări deoarece scopul final constă în obținerea unor date științifice și practice specifice unei populații de ovine cu producții mai mari de lapte și stabilirea unor obiective care să fie incluse într-un viitor program de ameliorare genetică.</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15632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B7350F3-4963-5050-51FA-51E9A5693C1C}"/>
              </a:ext>
            </a:extLst>
          </p:cNvPr>
          <p:cNvSpPr txBox="1"/>
          <p:nvPr/>
        </p:nvSpPr>
        <p:spPr>
          <a:xfrm>
            <a:off x="744070" y="784866"/>
            <a:ext cx="8399930" cy="5065874"/>
          </a:xfrm>
          <a:prstGeom prst="rect">
            <a:avLst/>
          </a:prstGeom>
          <a:noFill/>
        </p:spPr>
        <p:txBody>
          <a:bodyPr wrap="square">
            <a:spAutoFit/>
          </a:bodyPr>
          <a:lstStyle/>
          <a:p>
            <a:pPr indent="457200" algn="ctr">
              <a:lnSpc>
                <a:spcPct val="150000"/>
              </a:lnSpc>
            </a:pPr>
            <a:r>
              <a:rPr lang="ro-RO" sz="1800" b="1" dirty="0">
                <a:effectLst/>
                <a:latin typeface="Times New Roman" panose="02020603050405020304" pitchFamily="18" charset="0"/>
                <a:ea typeface="Calibri" panose="020F0502020204030204" pitchFamily="34" charset="0"/>
              </a:rPr>
              <a:t>2. SCOPUL CERCETĂRILOR</a:t>
            </a:r>
            <a:endParaRPr lang="ro-RO" sz="1600" dirty="0">
              <a:effectLst/>
              <a:latin typeface="Times New Roman" panose="02020603050405020304" pitchFamily="18" charset="0"/>
              <a:ea typeface="Calibri" panose="020F0502020204030204" pitchFamily="34" charset="0"/>
            </a:endParaRPr>
          </a:p>
          <a:p>
            <a:pPr indent="457200" algn="ctr">
              <a:lnSpc>
                <a:spcPct val="115000"/>
              </a:lnSpc>
            </a:pPr>
            <a:r>
              <a:rPr lang="ro-RO" sz="700"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Luând în considerare faptul că obiectivul principal al acestei etape a fost de evaluare a potențialului genetic pentru producția de lapte la o populație mai puțin studiată, planul de cercetare aplicat s-a bazat pe activități tehnice care să permită obținerea unor informații și valori reale și concludente cu privire la nivelul productiv caracteristic acestei populații. </a:t>
            </a:r>
            <a:endParaRPr lang="ro-RO" sz="16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Scopul prezentelor cercetări derivă și din faptul că atât laptele cât și carnea, reprezintă și caractere ce pot reprezenta obiective ale ameliorării deoarece sunt ambele producții pot influența foarte mult eficiența economică din domeniul creșterii ovinelor. </a:t>
            </a:r>
            <a:endParaRPr lang="ro-RO" sz="16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Pentru a crește gradul de acuratețe a valorilor medii statistice pentru fiecare lot s-au datele necesare îndeplinirii obiectivelor componente ale fazei respective. Pentru atingerea acestor cerințe, prin planul general de implementare a proiectului au fost prevăzute activități de evaluare și control la două loturi de ovine care au beneficiat pe întregul interval de timp de aceleași condiții de întreținere și alimentație.</a:t>
            </a:r>
            <a:endParaRPr lang="ro-RO" sz="16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solidFill>
                  <a:srgbClr val="000000"/>
                </a:solidFill>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980739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A67BF33-5558-271A-48A5-A897E83EB31A}"/>
              </a:ext>
            </a:extLst>
          </p:cNvPr>
          <p:cNvSpPr txBox="1"/>
          <p:nvPr/>
        </p:nvSpPr>
        <p:spPr>
          <a:xfrm>
            <a:off x="815787" y="1325027"/>
            <a:ext cx="8193741" cy="2296654"/>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Pentru caracterizarea unei populații efectuarea lucrărilor de control a producției de lapte are ca scop principal și identificarea oilor bune producătoare de lapte care, ulterior, pot sta la baza constituirii viitoarelor nuclee de selecție în vederea obținerii unei descendențe cu un potențial productiv superior formelor paterne din care provin. </a:t>
            </a:r>
          </a:p>
          <a:p>
            <a:pPr indent="457200" algn="just">
              <a:lnSpc>
                <a:spcPct val="115000"/>
              </a:lnSpc>
            </a:pPr>
            <a:r>
              <a:rPr lang="ro-RO" sz="1800" dirty="0">
                <a:effectLst/>
                <a:latin typeface="Times New Roman" panose="02020603050405020304" pitchFamily="18" charset="0"/>
                <a:ea typeface="Calibri" panose="020F0502020204030204" pitchFamily="34" charset="0"/>
              </a:rPr>
              <a:t>De asemenea importanța practică datorată constituirii nucleelor de elită este asigurată și de faptul că viitoarele mame de berbeci vor fi nominalizate doar din rândul femelelor care formează această grupă de elită. </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87642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71811BD-26F4-7077-8BDF-1FD17CDDCFB2}"/>
              </a:ext>
            </a:extLst>
          </p:cNvPr>
          <p:cNvSpPr txBox="1"/>
          <p:nvPr/>
        </p:nvSpPr>
        <p:spPr>
          <a:xfrm>
            <a:off x="708212" y="201678"/>
            <a:ext cx="8310281" cy="6447021"/>
          </a:xfrm>
          <a:prstGeom prst="rect">
            <a:avLst/>
          </a:prstGeom>
          <a:noFill/>
        </p:spPr>
        <p:txBody>
          <a:bodyPr wrap="square">
            <a:spAutoFit/>
          </a:bodyPr>
          <a:lstStyle/>
          <a:p>
            <a:pPr indent="457200" algn="ctr">
              <a:lnSpc>
                <a:spcPct val="150000"/>
              </a:lnSpc>
            </a:pPr>
            <a:r>
              <a:rPr lang="ro-RO" sz="1800" b="1" dirty="0">
                <a:effectLst/>
                <a:latin typeface="Times New Roman" panose="02020603050405020304" pitchFamily="18" charset="0"/>
                <a:ea typeface="Calibri" panose="020F0502020204030204" pitchFamily="34" charset="0"/>
              </a:rPr>
              <a:t>3. METERIAL BIOLOGIC ȘI METODE DE LUCRU</a:t>
            </a:r>
            <a:endParaRPr lang="ro-RO" sz="1600" dirty="0">
              <a:effectLst/>
              <a:latin typeface="Times New Roman" panose="02020603050405020304" pitchFamily="18" charset="0"/>
              <a:ea typeface="Calibri" panose="020F0502020204030204" pitchFamily="34" charset="0"/>
            </a:endParaRPr>
          </a:p>
          <a:p>
            <a:pPr indent="431800" algn="just">
              <a:lnSpc>
                <a:spcPct val="115000"/>
              </a:lnSpc>
            </a:pPr>
            <a:r>
              <a:rPr lang="ro-RO" sz="1800" dirty="0">
                <a:effectLst/>
                <a:latin typeface="Times New Roman" panose="02020603050405020304" pitchFamily="18" charset="0"/>
                <a:ea typeface="Calibri" panose="020F0502020204030204" pitchFamily="34" charset="0"/>
              </a:rPr>
              <a:t>Materialul biologic a fost reprezentat de femele adulte aflate în lactație. Pe durata întregului interval al lactației toate femelele supuse controlului performanțelor productive au beneficiat de același tratament experimental.</a:t>
            </a:r>
            <a:endParaRPr lang="ro-RO" sz="1600" dirty="0">
              <a:effectLst/>
              <a:latin typeface="Times New Roman" panose="02020603050405020304" pitchFamily="18" charset="0"/>
              <a:ea typeface="Calibri" panose="020F0502020204030204" pitchFamily="34" charset="0"/>
            </a:endParaRPr>
          </a:p>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Evaluarea performanțelor pentru cantitatea de lapte obținut în timpul lactației de la loturile supuse controlului, s-a bazat pe planificarea unor controale productive succesive, folosind metode diferite de control însă acceptate de tehnica experimentală.</a:t>
            </a:r>
            <a:endParaRPr lang="ro-RO" sz="1600" dirty="0">
              <a:effectLst/>
              <a:latin typeface="Times New Roman" panose="02020603050405020304" pitchFamily="18" charset="0"/>
              <a:ea typeface="Times New Roman" panose="02020603050405020304" pitchFamily="18" charset="0"/>
            </a:endParaRPr>
          </a:p>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rPr>
              <a:t>Pentru perioada de lactație aferentă duratei de alăptare</a:t>
            </a:r>
            <a:r>
              <a:rPr lang="ro-RO" sz="1800" dirty="0">
                <a:effectLst/>
                <a:latin typeface="Times New Roman" panose="02020603050405020304" pitchFamily="18" charset="0"/>
                <a:ea typeface="Times New Roman" panose="02020603050405020304" pitchFamily="18" charset="0"/>
              </a:rPr>
              <a:t> a fost utilizată metoda Nica (această metodă ia în considerare faptul că 1 kg spor, realizat de miei în perioada de lactație, se obține cu 4,5 kg lapte până la vârsta de 60 de zile), iar </a:t>
            </a:r>
            <a:r>
              <a:rPr lang="ro-RO" sz="1800" b="1" dirty="0">
                <a:effectLst/>
                <a:latin typeface="Times New Roman" panose="02020603050405020304" pitchFamily="18" charset="0"/>
                <a:ea typeface="Times New Roman" panose="02020603050405020304" pitchFamily="18" charset="0"/>
              </a:rPr>
              <a:t>pentru perioada în care femelele au fost supuse mulsului exclusiv a fost utilizată metoda AT4</a:t>
            </a:r>
            <a:r>
              <a:rPr lang="ro-RO" sz="1800" dirty="0">
                <a:effectLst/>
                <a:latin typeface="Times New Roman" panose="02020603050405020304" pitchFamily="18" charset="0"/>
                <a:ea typeface="Times New Roman" panose="02020603050405020304" pitchFamily="18" charset="0"/>
              </a:rPr>
              <a:t> respectând specificațiile tehnice propuse de ICAR (</a:t>
            </a:r>
            <a:r>
              <a:rPr lang="ro-RO" sz="1800" dirty="0">
                <a:solidFill>
                  <a:srgbClr val="212121"/>
                </a:solidFill>
                <a:effectLst/>
                <a:latin typeface="Times New Roman" panose="02020603050405020304" pitchFamily="18" charset="0"/>
                <a:ea typeface="Times New Roman" panose="02020603050405020304" pitchFamily="18" charset="0"/>
              </a:rPr>
              <a:t>International </a:t>
            </a:r>
            <a:r>
              <a:rPr lang="ro-RO" sz="1800" dirty="0" err="1">
                <a:solidFill>
                  <a:srgbClr val="212121"/>
                </a:solidFill>
                <a:effectLst/>
                <a:latin typeface="Times New Roman" panose="02020603050405020304" pitchFamily="18" charset="0"/>
                <a:ea typeface="Times New Roman" panose="02020603050405020304" pitchFamily="18" charset="0"/>
              </a:rPr>
              <a:t>Committee</a:t>
            </a:r>
            <a:r>
              <a:rPr lang="ro-RO" sz="1800" dirty="0">
                <a:solidFill>
                  <a:srgbClr val="212121"/>
                </a:solidFill>
                <a:effectLst/>
                <a:latin typeface="Times New Roman" panose="02020603050405020304" pitchFamily="18" charset="0"/>
                <a:ea typeface="Times New Roman" panose="02020603050405020304" pitchFamily="18" charset="0"/>
              </a:rPr>
              <a:t> for Animal </a:t>
            </a:r>
            <a:r>
              <a:rPr lang="ro-RO" sz="1800" dirty="0" err="1">
                <a:solidFill>
                  <a:srgbClr val="212121"/>
                </a:solidFill>
                <a:effectLst/>
                <a:latin typeface="Times New Roman" panose="02020603050405020304" pitchFamily="18" charset="0"/>
                <a:ea typeface="Times New Roman" panose="02020603050405020304" pitchFamily="18" charset="0"/>
              </a:rPr>
              <a:t>Recording</a:t>
            </a:r>
            <a:r>
              <a:rPr lang="ro-RO" sz="1800" dirty="0">
                <a:solidFill>
                  <a:srgbClr val="212121"/>
                </a:solidFill>
                <a:effectLst/>
                <a:latin typeface="Times New Roman" panose="02020603050405020304" pitchFamily="18" charset="0"/>
                <a:ea typeface="Times New Roman" panose="02020603050405020304" pitchFamily="18" charset="0"/>
              </a:rPr>
              <a:t>).</a:t>
            </a:r>
            <a:r>
              <a:rPr lang="ro-RO" sz="1800" dirty="0">
                <a:effectLst/>
                <a:latin typeface="Times New Roman" panose="02020603050405020304" pitchFamily="18" charset="0"/>
                <a:ea typeface="Times New Roman" panose="02020603050405020304" pitchFamily="18" charset="0"/>
              </a:rPr>
              <a:t> </a:t>
            </a:r>
          </a:p>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În conformitate cu tehnologia aplicată în creșterea oilor pentru lapte, dar și cu metodologia stabilită pentru aplicarea controlul productiv, durata totală a lactației controlată a fost stabilită la de 200 zile. </a:t>
            </a:r>
          </a:p>
          <a:p>
            <a:pPr algn="just">
              <a:lnSpc>
                <a:spcPct val="115000"/>
              </a:lnSpc>
              <a:spcAft>
                <a:spcPts val="600"/>
              </a:spcAft>
              <a:tabLst>
                <a:tab pos="450215" algn="l"/>
              </a:tabLst>
            </a:pPr>
            <a:r>
              <a:rPr lang="ro-RO" dirty="0">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În lactația respectivă înțărcarea mieilor s-a efectuat la 60 zile, iar primul control a fost planificat după 28 de zile de la momentul înțărcării mieilor, celelalte controale au fost plasate la intervale regulate de 28 de zile. </a:t>
            </a:r>
          </a:p>
        </p:txBody>
      </p:sp>
    </p:spTree>
    <p:extLst>
      <p:ext uri="{BB962C8B-B14F-4D97-AF65-F5344CB8AC3E}">
        <p14:creationId xmlns:p14="http://schemas.microsoft.com/office/powerpoint/2010/main" val="2600079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1D22AB3-D32F-4BF9-14D6-F1FD9A3A4839}"/>
              </a:ext>
            </a:extLst>
          </p:cNvPr>
          <p:cNvSpPr txBox="1"/>
          <p:nvPr/>
        </p:nvSpPr>
        <p:spPr>
          <a:xfrm>
            <a:off x="681319" y="439271"/>
            <a:ext cx="8238564" cy="5449825"/>
          </a:xfrm>
          <a:prstGeom prst="rect">
            <a:avLst/>
          </a:prstGeom>
          <a:noFill/>
        </p:spPr>
        <p:txBody>
          <a:bodyPr wrap="square">
            <a:spAutoFit/>
          </a:bodyPr>
          <a:lstStyle/>
          <a:p>
            <a:pPr indent="457200" algn="ctr">
              <a:lnSpc>
                <a:spcPct val="150000"/>
              </a:lnSpc>
            </a:pPr>
            <a:r>
              <a:rPr lang="ro-RO" sz="2000" b="1" dirty="0">
                <a:effectLst/>
                <a:latin typeface="Times New Roman" panose="02020603050405020304" pitchFamily="18" charset="0"/>
                <a:ea typeface="Calibri" panose="020F0502020204030204" pitchFamily="34" charset="0"/>
              </a:rPr>
              <a:t>4. REZULTATE ȘI DISCUȚII</a:t>
            </a:r>
            <a:endParaRPr lang="ro-RO" sz="1800" dirty="0">
              <a:effectLst/>
              <a:latin typeface="Times New Roman" panose="02020603050405020304" pitchFamily="18" charset="0"/>
              <a:ea typeface="Calibri" panose="020F0502020204030204" pitchFamily="34" charset="0"/>
            </a:endParaRPr>
          </a:p>
          <a:p>
            <a:pPr marL="228600" indent="457200" algn="just">
              <a:lnSpc>
                <a:spcPct val="150000"/>
              </a:lnSpc>
            </a:pPr>
            <a:r>
              <a:rPr lang="ro-RO" sz="2000" b="1" dirty="0">
                <a:effectLst/>
                <a:latin typeface="Times New Roman" panose="02020603050405020304" pitchFamily="18" charset="0"/>
                <a:ea typeface="Calibri" panose="020F0502020204030204" pitchFamily="34" charset="0"/>
              </a:rPr>
              <a:t> </a:t>
            </a:r>
            <a:endParaRPr lang="ro-RO" sz="1800" dirty="0">
              <a:effectLst/>
              <a:latin typeface="Times New Roman" panose="02020603050405020304" pitchFamily="18" charset="0"/>
              <a:ea typeface="Calibri" panose="020F0502020204030204" pitchFamily="34" charset="0"/>
            </a:endParaRPr>
          </a:p>
          <a:p>
            <a:pPr marL="228600" indent="457200" algn="just">
              <a:lnSpc>
                <a:spcPct val="115000"/>
              </a:lnSpc>
            </a:pPr>
            <a:r>
              <a:rPr lang="ro-RO" sz="1800" b="1" dirty="0">
                <a:effectLst/>
                <a:latin typeface="Times New Roman" panose="02020603050405020304" pitchFamily="18" charset="0"/>
                <a:ea typeface="Calibri" panose="020F0502020204030204" pitchFamily="34" charset="0"/>
              </a:rPr>
              <a:t>4.1. Utilizarea criteriilor de selecție in vederea modificării potențialului genetic pentru producției de lapte</a:t>
            </a:r>
          </a:p>
          <a:p>
            <a:pPr marL="228600" indent="457200" algn="just">
              <a:lnSpc>
                <a:spcPct val="115000"/>
              </a:lnSpc>
            </a:pPr>
            <a:r>
              <a:rPr lang="ro-RO" sz="1800" dirty="0">
                <a:solidFill>
                  <a:srgbClr val="171717"/>
                </a:solidFill>
                <a:effectLst/>
                <a:latin typeface="Times New Roman" panose="02020603050405020304" pitchFamily="18" charset="0"/>
                <a:ea typeface="Calibri" panose="020F0502020204030204" pitchFamily="34" charset="0"/>
              </a:rPr>
              <a:t>Ameliorarea animalelor are ca principal scop modificarea structurii </a:t>
            </a:r>
            <a:r>
              <a:rPr lang="ro-RO" sz="1800" dirty="0" err="1">
                <a:solidFill>
                  <a:srgbClr val="171717"/>
                </a:solidFill>
                <a:effectLst/>
                <a:latin typeface="Times New Roman" panose="02020603050405020304" pitchFamily="18" charset="0"/>
                <a:ea typeface="Calibri" panose="020F0502020204030204" pitchFamily="34" charset="0"/>
              </a:rPr>
              <a:t>genotipice</a:t>
            </a:r>
            <a:r>
              <a:rPr lang="ro-RO" sz="1800" dirty="0">
                <a:solidFill>
                  <a:srgbClr val="171717"/>
                </a:solidFill>
                <a:effectLst/>
                <a:latin typeface="Times New Roman" panose="02020603050405020304" pitchFamily="18" charset="0"/>
                <a:ea typeface="Calibri" panose="020F0502020204030204" pitchFamily="34" charset="0"/>
              </a:rPr>
              <a:t> a populațiilor de animale în succesiunea generațiilor. Pentru ca efectul ameliorării să fie cel așteptat se va urmări ca modificarea să atragă efectul scontat utilizând ca metode selecția, migrația, mutația si </a:t>
            </a:r>
            <a:r>
              <a:rPr lang="ro-RO" sz="1800" dirty="0" err="1">
                <a:solidFill>
                  <a:srgbClr val="171717"/>
                </a:solidFill>
                <a:effectLst/>
                <a:latin typeface="Times New Roman" panose="02020603050405020304" pitchFamily="18" charset="0"/>
                <a:ea typeface="Calibri" panose="020F0502020204030204" pitchFamily="34" charset="0"/>
              </a:rPr>
              <a:t>driftul</a:t>
            </a:r>
            <a:r>
              <a:rPr lang="ro-RO" sz="1800" dirty="0">
                <a:solidFill>
                  <a:srgbClr val="171717"/>
                </a:solidFill>
                <a:effectLst/>
                <a:latin typeface="Times New Roman" panose="02020603050405020304" pitchFamily="18" charset="0"/>
                <a:ea typeface="Calibri" panose="020F0502020204030204" pitchFamily="34" charset="0"/>
              </a:rPr>
              <a:t> genetic.</a:t>
            </a:r>
            <a:endParaRPr lang="ro-RO" sz="1800" dirty="0">
              <a:effectLst/>
              <a:latin typeface="Times New Roman" panose="02020603050405020304" pitchFamily="18" charset="0"/>
              <a:ea typeface="Calibri" panose="020F0502020204030204" pitchFamily="34" charset="0"/>
            </a:endParaRPr>
          </a:p>
          <a:p>
            <a:pPr marL="228600" indent="457200" algn="just">
              <a:lnSpc>
                <a:spcPct val="115000"/>
              </a:lnSpc>
            </a:pPr>
            <a:r>
              <a:rPr lang="ro-RO" sz="1800" dirty="0">
                <a:solidFill>
                  <a:srgbClr val="171717"/>
                </a:solidFill>
                <a:effectLst/>
                <a:latin typeface="Times New Roman" panose="02020603050405020304" pitchFamily="18" charset="0"/>
                <a:ea typeface="Calibri" panose="020F0502020204030204" pitchFamily="34" charset="0"/>
              </a:rPr>
              <a:t>Selecția aplicată a avut la bază o evaluare și o separarea indivizilor după anumite calități în vederea utilizării ori a excluderii lor de la reproducție, adică de a produce noi genotipuri asemănătoare sau de a le elimina din populație. </a:t>
            </a:r>
          </a:p>
          <a:p>
            <a:pPr marL="228600" indent="457200" algn="just">
              <a:lnSpc>
                <a:spcPct val="115000"/>
              </a:lnSpc>
            </a:pPr>
            <a:r>
              <a:rPr lang="ro-RO" dirty="0">
                <a:solidFill>
                  <a:srgbClr val="171717"/>
                </a:solidFill>
                <a:latin typeface="Times New Roman" panose="02020603050405020304" pitchFamily="18" charset="0"/>
                <a:ea typeface="Calibri" panose="020F0502020204030204" pitchFamily="34" charset="0"/>
              </a:rPr>
              <a:t>Deoarece scopul final a fost </a:t>
            </a:r>
            <a:r>
              <a:rPr lang="ro-RO" sz="1800" dirty="0">
                <a:solidFill>
                  <a:srgbClr val="171717"/>
                </a:solidFill>
                <a:effectLst/>
                <a:latin typeface="Times New Roman" panose="02020603050405020304" pitchFamily="18" charset="0"/>
                <a:ea typeface="Calibri" panose="020F0502020204030204" pitchFamily="34" charset="0"/>
              </a:rPr>
              <a:t>ca în populațiile actuale să se atingă anumiți parametri morfologici si productivi (fenotipuri) care contribuie la stabilizarea în timp a unei structuri fenotipice definitorii, criteriile de bază ale selecției au fost: fenotipice și </a:t>
            </a:r>
            <a:r>
              <a:rPr lang="ro-RO" sz="1800" dirty="0" err="1">
                <a:solidFill>
                  <a:srgbClr val="171717"/>
                </a:solidFill>
                <a:effectLst/>
                <a:latin typeface="Times New Roman" panose="02020603050405020304" pitchFamily="18" charset="0"/>
                <a:ea typeface="Calibri" panose="020F0502020204030204" pitchFamily="34" charset="0"/>
              </a:rPr>
              <a:t>genotipice</a:t>
            </a:r>
            <a:r>
              <a:rPr lang="ro-RO" sz="1800" dirty="0">
                <a:solidFill>
                  <a:srgbClr val="171717"/>
                </a:solidFill>
                <a:effectLst/>
                <a:latin typeface="Times New Roman" panose="02020603050405020304" pitchFamily="18" charset="0"/>
                <a:ea typeface="Calibri" panose="020F0502020204030204" pitchFamily="34" charset="0"/>
              </a:rPr>
              <a:t>.</a:t>
            </a:r>
            <a:endParaRPr lang="ro-RO" sz="1800" b="1" dirty="0">
              <a:effectLst/>
              <a:latin typeface="Times New Roman" panose="02020603050405020304" pitchFamily="18" charset="0"/>
              <a:ea typeface="Calibri" panose="020F0502020204030204" pitchFamily="34" charset="0"/>
            </a:endParaRPr>
          </a:p>
          <a:p>
            <a:pPr marL="228600" indent="457200" algn="just">
              <a:lnSpc>
                <a:spcPct val="115000"/>
              </a:lnSpc>
            </a:pPr>
            <a:endParaRPr lang="ro-RO"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9618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setăText 2">
                <a:extLst>
                  <a:ext uri="{FF2B5EF4-FFF2-40B4-BE49-F238E27FC236}">
                    <a16:creationId xmlns:a16="http://schemas.microsoft.com/office/drawing/2014/main" id="{B8B32605-A5D7-EFC2-F77E-D805D0B8D5BF}"/>
                  </a:ext>
                </a:extLst>
              </p:cNvPr>
              <p:cNvSpPr txBox="1"/>
              <p:nvPr/>
            </p:nvSpPr>
            <p:spPr>
              <a:xfrm>
                <a:off x="609599" y="820912"/>
                <a:ext cx="8382000" cy="5167120"/>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În cazul noii populații de ovine formată la SCDCOC Secuieni-Bacău, la acest moment, se impune definirea obiectivă a direcției de ameliorare în vederea fixării la noile generații a caracterelor dorite și la nivelul de exprimare anticipat.</a:t>
                </a:r>
              </a:p>
              <a:p>
                <a:pPr indent="457200" algn="just">
                  <a:lnSpc>
                    <a:spcPct val="115000"/>
                  </a:lnSpc>
                </a:pPr>
                <a:r>
                  <a:rPr lang="ro-RO" sz="1800" dirty="0">
                    <a:effectLst/>
                    <a:latin typeface="Times New Roman" panose="02020603050405020304" pitchFamily="18" charset="0"/>
                    <a:ea typeface="Calibri" panose="020F0502020204030204" pitchFamily="34" charset="0"/>
                  </a:rPr>
                  <a:t>Pentru ca ameliorarea să devină certă se impune ca scopul principal al selecției să îl reprezinte găsirea unor metode eficiente de deplasare a mediei fenotipice a caracterelor de importanță economică către limitele maxime de manifestare ale acestora. </a:t>
                </a:r>
              </a:p>
              <a:p>
                <a:pPr indent="457200" algn="just">
                  <a:lnSpc>
                    <a:spcPct val="115000"/>
                  </a:lnSpc>
                </a:pPr>
                <a:r>
                  <a:rPr lang="ro-RO" dirty="0">
                    <a:latin typeface="Times New Roman" panose="02020603050405020304" pitchFamily="18" charset="0"/>
                    <a:ea typeface="Calibri" panose="020F0502020204030204" pitchFamily="34" charset="0"/>
                  </a:rPr>
                  <a:t>Î</a:t>
                </a:r>
                <a:r>
                  <a:rPr lang="ro-RO" sz="1800" dirty="0">
                    <a:effectLst/>
                    <a:latin typeface="Times New Roman" panose="02020603050405020304" pitchFamily="18" charset="0"/>
                    <a:ea typeface="Calibri" panose="020F0502020204030204" pitchFamily="34" charset="0"/>
                  </a:rPr>
                  <a:t>n stabilirea obiectivelor specifice unui plan viitor de selecție aplicat la populația de oi de lapte se va ține cont și de faptul știut că efectul acestei acțiuni tehnice va fi mai mare pentru caracterele determinate de gene aditive, dar în situația populațiilor metise selecția va fi eficientă îndeosebi pentru caracterele determinate de gene neaditive. </a:t>
                </a:r>
              </a:p>
              <a:p>
                <a:pPr indent="457200" algn="just">
                  <a:lnSpc>
                    <a:spcPct val="115000"/>
                  </a:lnSpc>
                </a:pPr>
                <a:r>
                  <a:rPr lang="ro-RO" sz="1800" dirty="0">
                    <a:effectLst/>
                    <a:latin typeface="Times New Roman" panose="02020603050405020304" pitchFamily="18" charset="0"/>
                    <a:ea typeface="Calibri" panose="020F0502020204030204" pitchFamily="34" charset="0"/>
                  </a:rPr>
                  <a:t>În definirea caracterelor care vor fi supuse ameliorării viitoare trebuie să ținem cont și de principiul cunoscut conform căruia efectul datorat selecției va scădea pe fiecare generație cu </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1 supra radical din numărul de caractere (n) luate simultan în considerare (1/</a:t>
                </a:r>
                <a14:m>
                  <m:oMath xmlns:m="http://schemas.openxmlformats.org/officeDocument/2006/math">
                    <m:rad>
                      <m:radPr>
                        <m:degHide m:val="on"/>
                        <m:ctrlPr>
                          <a:rPr lang="ro-RO" sz="1800" i="1" smtClean="0">
                            <a:effectLst/>
                            <a:latin typeface="Cambria Math" panose="02040503050406030204" pitchFamily="18" charset="0"/>
                          </a:rPr>
                        </m:ctrlPr>
                      </m:radPr>
                      <m:deg/>
                      <m:e>
                        <m:r>
                          <a:rPr lang="ro-RO" sz="1800" b="0" i="1" smtClean="0">
                            <a:effectLst/>
                            <a:latin typeface="Cambria Math" panose="02040503050406030204" pitchFamily="18" charset="0"/>
                          </a:rPr>
                          <m:t>𝑛</m:t>
                        </m:r>
                      </m:e>
                    </m:rad>
                  </m:oMath>
                </a14:m>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ceea ce sugerează că obiectivele selecției trebuie totuși limitate. </a:t>
                </a:r>
              </a:p>
              <a:p>
                <a:pPr indent="457200" algn="just">
                  <a:lnSpc>
                    <a:spcPct val="115000"/>
                  </a:lnSpc>
                </a:pPr>
                <a:endParaRPr lang="ro-RO" dirty="0">
                  <a:latin typeface="Times New Roman" panose="02020603050405020304" pitchFamily="18" charset="0"/>
                  <a:cs typeface="Times New Roman" panose="02020603050405020304" pitchFamily="18" charset="0"/>
                </a:endParaRPr>
              </a:p>
              <a:p>
                <a:pPr indent="457200" algn="just">
                  <a:lnSpc>
                    <a:spcPct val="115000"/>
                  </a:lnSpc>
                </a:pPr>
                <a:endParaRPr lang="ro-RO" sz="1800" dirty="0">
                  <a:effectLst/>
                  <a:latin typeface="Times New Roman" panose="02020603050405020304" pitchFamily="18" charset="0"/>
                  <a:ea typeface="Calibri" panose="020F0502020204030204" pitchFamily="34" charset="0"/>
                </a:endParaRPr>
              </a:p>
            </p:txBody>
          </p:sp>
        </mc:Choice>
        <mc:Fallback xmlns="">
          <p:sp>
            <p:nvSpPr>
              <p:cNvPr id="3" name="CasetăText 2">
                <a:extLst>
                  <a:ext uri="{FF2B5EF4-FFF2-40B4-BE49-F238E27FC236}">
                    <a16:creationId xmlns:a16="http://schemas.microsoft.com/office/drawing/2014/main" id="{B8B32605-A5D7-EFC2-F77E-D805D0B8D5BF}"/>
                  </a:ext>
                </a:extLst>
              </p:cNvPr>
              <p:cNvSpPr txBox="1">
                <a:spLocks noRot="1" noChangeAspect="1" noMove="1" noResize="1" noEditPoints="1" noAdjustHandles="1" noChangeArrowheads="1" noChangeShapeType="1" noTextEdit="1"/>
              </p:cNvSpPr>
              <p:nvPr/>
            </p:nvSpPr>
            <p:spPr>
              <a:xfrm>
                <a:off x="609599" y="820912"/>
                <a:ext cx="8382000" cy="5167120"/>
              </a:xfrm>
              <a:prstGeom prst="rect">
                <a:avLst/>
              </a:prstGeom>
              <a:blipFill>
                <a:blip r:embed="rId2"/>
                <a:stretch>
                  <a:fillRect l="-582" t="-354" r="-582"/>
                </a:stretch>
              </a:blipFill>
            </p:spPr>
            <p:txBody>
              <a:bodyPr/>
              <a:lstStyle/>
              <a:p>
                <a:r>
                  <a:rPr lang="ro-RO">
                    <a:noFill/>
                  </a:rPr>
                  <a:t> </a:t>
                </a:r>
              </a:p>
            </p:txBody>
          </p:sp>
        </mc:Fallback>
      </mc:AlternateContent>
    </p:spTree>
    <p:extLst>
      <p:ext uri="{BB962C8B-B14F-4D97-AF65-F5344CB8AC3E}">
        <p14:creationId xmlns:p14="http://schemas.microsoft.com/office/powerpoint/2010/main" val="299450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6C8CDAE-889E-834C-D4E2-AE49BF5AF235}"/>
              </a:ext>
            </a:extLst>
          </p:cNvPr>
          <p:cNvSpPr txBox="1"/>
          <p:nvPr/>
        </p:nvSpPr>
        <p:spPr>
          <a:xfrm>
            <a:off x="600636" y="816410"/>
            <a:ext cx="8373035" cy="4526496"/>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Determinarea optimă a numărului de caractere ori a obiectivelor care vor putea fi incluse simultan într-un program de selecție se poate realiza după modelul următor:</a:t>
            </a:r>
          </a:p>
          <a:p>
            <a:pPr indent="457200" algn="just">
              <a:lnSpc>
                <a:spcPct val="115000"/>
              </a:lnSpc>
            </a:pPr>
            <a:r>
              <a:rPr lang="ro-RO" sz="1800" dirty="0">
                <a:effectLst/>
                <a:latin typeface="Times New Roman" panose="02020603050405020304" pitchFamily="18" charset="0"/>
                <a:ea typeface="Calibri" panose="020F0502020204030204" pitchFamily="34" charset="0"/>
              </a:rPr>
              <a:t>- vor fi incluse printre obiective ale selecției doar caracterele care sunt influențate de gene aditive și care au o </a:t>
            </a:r>
            <a:r>
              <a:rPr lang="ro-RO" sz="1800" dirty="0" err="1">
                <a:effectLst/>
                <a:latin typeface="Times New Roman" panose="02020603050405020304" pitchFamily="18" charset="0"/>
                <a:ea typeface="Calibri" panose="020F0502020204030204" pitchFamily="34" charset="0"/>
              </a:rPr>
              <a:t>hertitabilitate</a:t>
            </a:r>
            <a:r>
              <a:rPr lang="ro-RO" sz="1800" dirty="0">
                <a:effectLst/>
                <a:latin typeface="Times New Roman" panose="02020603050405020304" pitchFamily="18" charset="0"/>
                <a:ea typeface="Calibri" panose="020F0502020204030204" pitchFamily="34" charset="0"/>
              </a:rPr>
              <a:t> mai mare de 0,20;</a:t>
            </a:r>
          </a:p>
          <a:p>
            <a:pPr indent="457200" algn="just">
              <a:lnSpc>
                <a:spcPct val="115000"/>
              </a:lnSpc>
            </a:pPr>
            <a:r>
              <a:rPr lang="ro-RO" sz="1800" dirty="0">
                <a:effectLst/>
                <a:latin typeface="Times New Roman" panose="02020603050405020304" pitchFamily="18" charset="0"/>
                <a:ea typeface="Calibri" panose="020F0502020204030204" pitchFamily="34" charset="0"/>
              </a:rPr>
              <a:t>- în cazul caracterelor aflate în corelație genetică va fi inclus între obiectivele programului de selecție numai unul deoarece îmbunătățirea gradului de exprimare al acestui atrage după sine și o îmbunătățire a celui cu care se află în corelație directă și pozitivă, însă la o proporție dependentă de coeficientul de regresie.</a:t>
            </a:r>
          </a:p>
          <a:p>
            <a:pPr indent="457200" algn="just">
              <a:lnSpc>
                <a:spcPct val="115000"/>
              </a:lnSpc>
            </a:pPr>
            <a:r>
              <a:rPr lang="ro-RO" sz="1800" dirty="0">
                <a:effectLst/>
                <a:latin typeface="Times New Roman" panose="02020603050405020304" pitchFamily="18" charset="0"/>
                <a:ea typeface="Calibri" panose="020F0502020204030204" pitchFamily="34" charset="0"/>
              </a:rPr>
              <a:t>Pentru ca un program de ameliorare să fie susținut de acțiuni eficiente ale selecției este necesar ca media acelui caracter să se situeze la descendenți la același nivel cu media aceluiași caracter la părinții selectați și care vor constitui lotul de selecției. În acest fel, este ușor de sesizat faptul că acțiunea de selecție inițiată are rolul de a promova la descendenți doar efectele datorate acțiunii genelor aditive și nu și pe cele ale genelor neaditive (dominanță, supra-dominanță și </a:t>
            </a:r>
            <a:r>
              <a:rPr lang="ro-RO" sz="1800" dirty="0" err="1">
                <a:effectLst/>
                <a:latin typeface="Times New Roman" panose="02020603050405020304" pitchFamily="18" charset="0"/>
                <a:ea typeface="Calibri" panose="020F0502020204030204" pitchFamily="34" charset="0"/>
              </a:rPr>
              <a:t>epistazie</a:t>
            </a:r>
            <a:r>
              <a:rPr lang="ro-RO" sz="1800" dirty="0">
                <a:effectLst/>
                <a:latin typeface="Times New Roman" panose="02020603050405020304" pitchFamily="18" charset="0"/>
                <a:ea typeface="Calibri" panose="020F0502020204030204" pitchFamily="34" charset="0"/>
              </a:rPr>
              <a:t>), </a:t>
            </a:r>
          </a:p>
        </p:txBody>
      </p:sp>
    </p:spTree>
    <p:extLst>
      <p:ext uri="{BB962C8B-B14F-4D97-AF65-F5344CB8AC3E}">
        <p14:creationId xmlns:p14="http://schemas.microsoft.com/office/powerpoint/2010/main" val="407678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F7645FB-9661-BE3F-CB06-B143EADC772F}"/>
              </a:ext>
            </a:extLst>
          </p:cNvPr>
          <p:cNvSpPr txBox="1"/>
          <p:nvPr/>
        </p:nvSpPr>
        <p:spPr>
          <a:xfrm>
            <a:off x="636493" y="176699"/>
            <a:ext cx="8319247" cy="6437788"/>
          </a:xfrm>
          <a:prstGeom prst="rect">
            <a:avLst/>
          </a:prstGeom>
          <a:noFill/>
        </p:spPr>
        <p:txBody>
          <a:bodyPr wrap="square">
            <a:spAutoFit/>
          </a:bodyPr>
          <a:lstStyle/>
          <a:p>
            <a:pPr indent="457200" algn="just">
              <a:lnSpc>
                <a:spcPct val="115000"/>
              </a:lnSpc>
            </a:pPr>
            <a:r>
              <a:rPr lang="ro-RO" sz="1800" b="1" dirty="0">
                <a:effectLst/>
                <a:latin typeface="Times New Roman" panose="02020603050405020304" pitchFamily="18" charset="0"/>
                <a:ea typeface="Times New Roman" panose="02020603050405020304" pitchFamily="18" charset="0"/>
              </a:rPr>
              <a:t>4.1.1.</a:t>
            </a:r>
            <a:r>
              <a:rPr lang="ro-RO" sz="1800" dirty="0">
                <a:effectLst/>
                <a:latin typeface="Times New Roman" panose="02020603050405020304" pitchFamily="18" charset="0"/>
                <a:ea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rPr>
              <a:t>Ridicarea greutății corporale la efectivul matcă.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Reprezintă un obiectiv general ce face parte din categoria caracterelor indispensabile ale ameliorării ovinelor. Prin importanța sa acest caracter face parte din grupa celor de care depinde și cantitatea de lapte dar și cea de carne la ovine. Practica arătat că nu poți obține producții mari de lapte de la oi cu o condiție corporală deficitară, și cu o masă vie redusă.</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Justificarea includerii acestui caracter în grupa celor care trebuie ameliorate se justifică prin faptul că masa vie se corelează intens și pozitiv cu cantitatea de lapte (r = 0,30 la r = 0,52). În literatura de specialitate sunt prezentate diferite valori ale greutății la care se înregistrează un prag optim între eficiență și cantitatea de lapte produsă pe </a:t>
            </a:r>
            <a:r>
              <a:rPr lang="ro-RO" sz="1800" dirty="0" err="1">
                <a:effectLst/>
                <a:latin typeface="Times New Roman" panose="02020603050405020304" pitchFamily="18" charset="0"/>
                <a:ea typeface="Times New Roman" panose="02020603050405020304" pitchFamily="18" charset="0"/>
              </a:rPr>
              <a:t>kilocorp</a:t>
            </a:r>
            <a:r>
              <a:rPr lang="ro-RO" sz="1800" dirty="0">
                <a:effectLst/>
                <a:latin typeface="Times New Roman" panose="02020603050405020304" pitchFamily="18" charset="0"/>
                <a:ea typeface="Times New Roman" panose="02020603050405020304" pitchFamily="18" charset="0"/>
              </a:rPr>
              <a:t>. </a:t>
            </a:r>
          </a:p>
          <a:p>
            <a:pPr indent="457200" algn="just">
              <a:lnSpc>
                <a:spcPct val="115000"/>
              </a:lnSpc>
            </a:pPr>
            <a:endParaRPr lang="ro-RO" sz="1800" b="1" dirty="0">
              <a:effectLst/>
              <a:latin typeface="Times New Roman" panose="02020603050405020304" pitchFamily="18" charset="0"/>
              <a:ea typeface="Times New Roman" panose="02020603050405020304" pitchFamily="18" charset="0"/>
            </a:endParaRPr>
          </a:p>
          <a:p>
            <a:pPr indent="457200" algn="just">
              <a:lnSpc>
                <a:spcPct val="115000"/>
              </a:lnSpc>
            </a:pPr>
            <a:r>
              <a:rPr lang="ro-RO" sz="1800" b="1" dirty="0">
                <a:effectLst/>
                <a:latin typeface="Times New Roman" panose="02020603050405020304" pitchFamily="18" charset="0"/>
                <a:ea typeface="Times New Roman" panose="02020603050405020304" pitchFamily="18" charset="0"/>
              </a:rPr>
              <a:t>4.1.2. Optimizare duratei de alăptare a mieilor</a:t>
            </a:r>
            <a:r>
              <a:rPr lang="ro-RO" sz="1800" dirty="0">
                <a:effectLst/>
                <a:latin typeface="Times New Roman" panose="02020603050405020304" pitchFamily="18" charset="0"/>
                <a:ea typeface="Times New Roman" panose="02020603050405020304" pitchFamily="18" charset="0"/>
              </a:rPr>
              <a:t>.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Alăptare mieilor în prima perioadă neonatală este inevitabilă deoarece laptele matern este vital sănătății și dezvoltării corporale ulterioare. Legat de extensia perioadei de alăptare sunt foarte multe discuții care susțin sau nu o anumită perioadă dedicată acestei etape. Cu toate acestea în creșterea oilor pentru producția de lapte se impune realizarea unei definiri reale a duratei de alăptare, existând tendința de scurtare a acesteia pentru a oferi mai mult timp dedicat mulsului exclusiv al oilor. </a:t>
            </a:r>
          </a:p>
          <a:p>
            <a:pPr indent="457200" algn="just">
              <a:lnSpc>
                <a:spcPct val="115000"/>
              </a:lnSpc>
            </a:pPr>
            <a:endParaRPr lang="ro-RO"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6133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1A31528-50C6-1030-CCE9-6A8A4CFAFCD2}"/>
              </a:ext>
            </a:extLst>
          </p:cNvPr>
          <p:cNvSpPr txBox="1"/>
          <p:nvPr/>
        </p:nvSpPr>
        <p:spPr>
          <a:xfrm>
            <a:off x="600635" y="399571"/>
            <a:ext cx="8310282" cy="6119239"/>
          </a:xfrm>
          <a:prstGeom prst="rect">
            <a:avLst/>
          </a:prstGeom>
          <a:noFill/>
        </p:spPr>
        <p:txBody>
          <a:bodyPr wrap="square">
            <a:spAutoFit/>
          </a:bodyPr>
          <a:lstStyle/>
          <a:p>
            <a:pPr indent="457200" algn="just">
              <a:lnSpc>
                <a:spcPct val="115000"/>
              </a:lnSpc>
            </a:pPr>
            <a:r>
              <a:rPr lang="ro-RO" sz="1800" b="1" dirty="0">
                <a:effectLst/>
                <a:latin typeface="Times New Roman" panose="02020603050405020304" pitchFamily="18" charset="0"/>
                <a:ea typeface="Times New Roman" panose="02020603050405020304" pitchFamily="18" charset="0"/>
              </a:rPr>
              <a:t>4.1.3. Stabilirea duratei totale e lactației.</a:t>
            </a:r>
          </a:p>
          <a:p>
            <a:pPr indent="457200" algn="just">
              <a:lnSpc>
                <a:spcPct val="115000"/>
              </a:lnSpc>
            </a:pPr>
            <a:r>
              <a:rPr lang="ro-RO" dirty="0">
                <a:latin typeface="Times New Roman" panose="02020603050405020304" pitchFamily="18" charset="0"/>
                <a:ea typeface="Times New Roman" panose="02020603050405020304" pitchFamily="18" charset="0"/>
              </a:rPr>
              <a:t>Acest obiectiv ar trebui</a:t>
            </a:r>
            <a:r>
              <a:rPr lang="ro-RO" sz="1800" dirty="0">
                <a:effectLst/>
                <a:latin typeface="Times New Roman" panose="02020603050405020304" pitchFamily="18" charset="0"/>
                <a:ea typeface="Times New Roman" panose="02020603050405020304" pitchFamily="18" charset="0"/>
              </a:rPr>
              <a:t> inclus în orice program de ameliorare a oilor pentru producția de lapte. La ovine durata lactației depinde de rasă, individualitate, vârstă, sezon de fătare, nivelul de selecție și de alimentație.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Rolul acestui parametru în ameliorarea capacității productive se datorează faptului că între durata totală a lactației și cantitatea de lapte se stabilește o corelație ridicată (r = 0,5 – 0,60) și relativ constată pe viața productivă (</a:t>
            </a:r>
            <a:r>
              <a:rPr lang="ro-RO" sz="1800" dirty="0" err="1">
                <a:effectLst/>
                <a:latin typeface="Times New Roman" panose="02020603050405020304" pitchFamily="18" charset="0"/>
                <a:ea typeface="Times New Roman" panose="02020603050405020304" pitchFamily="18" charset="0"/>
              </a:rPr>
              <a:t>Mochnacs</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colab</a:t>
            </a:r>
            <a:r>
              <a:rPr lang="ro-RO" sz="1800" dirty="0">
                <a:effectLst/>
                <a:latin typeface="Times New Roman" panose="02020603050405020304" pitchFamily="18" charset="0"/>
                <a:ea typeface="Times New Roman" panose="02020603050405020304" pitchFamily="18" charset="0"/>
              </a:rPr>
              <a:t>, 1978). </a:t>
            </a:r>
          </a:p>
          <a:p>
            <a:pPr indent="457200" algn="just">
              <a:lnSpc>
                <a:spcPct val="115000"/>
              </a:lnSpc>
            </a:pPr>
            <a:endParaRPr lang="ro-RO" sz="1800" b="1" dirty="0">
              <a:effectLst/>
              <a:latin typeface="Times New Roman" panose="02020603050405020304" pitchFamily="18" charset="0"/>
              <a:ea typeface="Times New Roman" panose="02020603050405020304" pitchFamily="18" charset="0"/>
            </a:endParaRPr>
          </a:p>
          <a:p>
            <a:pPr indent="457200" algn="just">
              <a:lnSpc>
                <a:spcPct val="115000"/>
              </a:lnSpc>
            </a:pPr>
            <a:r>
              <a:rPr lang="ro-RO" sz="1800" b="1" dirty="0">
                <a:effectLst/>
                <a:latin typeface="Times New Roman" panose="02020603050405020304" pitchFamily="18" charset="0"/>
                <a:ea typeface="Times New Roman" panose="02020603050405020304" pitchFamily="18" charset="0"/>
              </a:rPr>
              <a:t>4.1.4. Selecția aplicată în vederea creșterii prolificității</a:t>
            </a:r>
            <a:r>
              <a:rPr lang="ro-RO" sz="1800" dirty="0">
                <a:effectLst/>
                <a:latin typeface="Times New Roman" panose="02020603050405020304" pitchFamily="18" charset="0"/>
                <a:ea typeface="Times New Roman" panose="02020603050405020304" pitchFamily="18" charset="0"/>
              </a:rPr>
              <a:t> la noul tip de ovine poate constitui un factor care ar putea atrage și o creștere a producției de lapte deoarece între greutatea vie a produșilor și cantitatea de lapte se stabilește o corelație ridicată în primele 15-25 zile ale lactației (r = 0,77).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Justificarea acestei situații este susținută de faptul că fiind mai mulți produși la supt oaia mamă trebuie să producă mai mult lapte pentru a permite o intensitate de creștere adecvată.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După acest moment valoarea coeficientului de corelare este pentru prima lună tot pozitivă și ridicată, cu r= 0,683 dar se reduce la r = 0,518 în a două și la r = 0,448 în cea de-a treia lună (</a:t>
            </a:r>
            <a:r>
              <a:rPr lang="ro-RO" sz="1800" dirty="0" err="1">
                <a:effectLst/>
                <a:latin typeface="Times New Roman" panose="02020603050405020304" pitchFamily="18" charset="0"/>
                <a:ea typeface="Times New Roman" panose="02020603050405020304" pitchFamily="18" charset="0"/>
              </a:rPr>
              <a:t>Taftă</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colab</a:t>
            </a:r>
            <a:r>
              <a:rPr lang="ro-RO" sz="1800" dirty="0">
                <a:effectLst/>
                <a:latin typeface="Times New Roman" panose="02020603050405020304" pitchFamily="18" charset="0"/>
                <a:ea typeface="Times New Roman" panose="02020603050405020304" pitchFamily="18" charset="0"/>
              </a:rPr>
              <a:t>, 1997).</a:t>
            </a:r>
          </a:p>
          <a:p>
            <a:pPr indent="457200" algn="just">
              <a:lnSpc>
                <a:spcPct val="115000"/>
              </a:lnSpc>
            </a:pPr>
            <a:endParaRPr lang="ro-RO"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61590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F03A141-69EA-90FC-B882-7EC4A7A66DE7}"/>
              </a:ext>
            </a:extLst>
          </p:cNvPr>
          <p:cNvSpPr txBox="1"/>
          <p:nvPr/>
        </p:nvSpPr>
        <p:spPr>
          <a:xfrm>
            <a:off x="887506" y="102659"/>
            <a:ext cx="5665694" cy="369332"/>
          </a:xfrm>
          <a:prstGeom prst="rect">
            <a:avLst/>
          </a:prstGeom>
          <a:noFill/>
        </p:spPr>
        <p:txBody>
          <a:bodyPr wrap="square">
            <a:spAutoFit/>
          </a:bodyPr>
          <a:lstStyle/>
          <a:p>
            <a:r>
              <a:rPr lang="ro-RO" sz="1800" b="1" dirty="0">
                <a:effectLst/>
                <a:latin typeface="Times New Roman" panose="02020603050405020304" pitchFamily="18" charset="0"/>
                <a:ea typeface="Calibri" panose="020F0502020204030204" pitchFamily="34" charset="0"/>
              </a:rPr>
              <a:t>4.1.5. </a:t>
            </a:r>
            <a:r>
              <a:rPr lang="ro-RO" b="1" dirty="0">
                <a:effectLst/>
                <a:latin typeface="Times New Roman" panose="02020603050405020304" pitchFamily="18" charset="0"/>
                <a:ea typeface="Calibri" panose="020F0502020204030204" pitchFamily="34" charset="0"/>
              </a:rPr>
              <a:t>Alcătuirea nucleului de selecție</a:t>
            </a:r>
            <a:endParaRPr lang="ro-RO" dirty="0"/>
          </a:p>
        </p:txBody>
      </p:sp>
      <p:sp>
        <p:nvSpPr>
          <p:cNvPr id="5" name="CasetăText 4">
            <a:extLst>
              <a:ext uri="{FF2B5EF4-FFF2-40B4-BE49-F238E27FC236}">
                <a16:creationId xmlns:a16="http://schemas.microsoft.com/office/drawing/2014/main" id="{3B28D99C-A60E-B219-95DE-37D92AB0B7D5}"/>
              </a:ext>
            </a:extLst>
          </p:cNvPr>
          <p:cNvSpPr txBox="1"/>
          <p:nvPr/>
        </p:nvSpPr>
        <p:spPr>
          <a:xfrm>
            <a:off x="681316" y="704707"/>
            <a:ext cx="8041341" cy="5800691"/>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Aplicarea unor programele de ameliorare pe baza utilizării de nuclee de selecție sunt apreciate deoarece utilizează un număr limitat de femele, superioare genetic. În mod concret, acestea sunt mamele de tați. Programele de ameliorare cu nuclee de selecție urmăresc îndeplinirea obiectivele ameliorării și se bazează pe înregistrarea fenotipică a trăsăturilor, utilizând informațiile din pedigriu. Pentru a susține realizarea obiectivelor ameliorării selecția și împerecherea au loc doar în nucleul supus monitorizării depline și constante. Procedând în acest fel se creează premise favorabile ca de-a lungul generațiilor să se obține o rată mare a progresului genetic.</a:t>
            </a:r>
          </a:p>
          <a:p>
            <a:pPr indent="457200" algn="just">
              <a:lnSpc>
                <a:spcPct val="115000"/>
              </a:lnSpc>
            </a:pPr>
            <a:r>
              <a:rPr lang="ro-RO" sz="1800" dirty="0">
                <a:effectLst/>
                <a:latin typeface="Times New Roman" panose="02020603050405020304" pitchFamily="18" charset="0"/>
                <a:ea typeface="Calibri" panose="020F0502020204030204" pitchFamily="34" charset="0"/>
              </a:rPr>
              <a:t>Informațiile de bază care au fost luate în considerare la alcătuirea nucleelor de selecție au fost reprezentate de informațiile culese de la turmele care au fost incluse în protocolul experimental și care au făcut obiectul controlului performanțelor productive și al acțiunilor efectuate în vederea aprecierii gradului de dezvoltare corporală pe baza aplicării unor metode obiective (măsurători, cântăriri). </a:t>
            </a:r>
          </a:p>
          <a:p>
            <a:pPr indent="457200" algn="just">
              <a:lnSpc>
                <a:spcPct val="115000"/>
              </a:lnSpc>
            </a:pPr>
            <a:r>
              <a:rPr lang="ro-RO" sz="1800" dirty="0">
                <a:effectLst/>
                <a:latin typeface="Times New Roman" panose="02020603050405020304" pitchFamily="18" charset="0"/>
                <a:ea typeface="Calibri" panose="020F0502020204030204" pitchFamily="34" charset="0"/>
              </a:rPr>
              <a:t>În baza tuturor datelor acumulate și după prelucrarea statistică a acestora s-a trecut la o analiză individuală a caracterelor la oile aflate în diferite stadii ale lactației iar, ulterior, întreaga populație a fost ierarhizată pe clase. Toate femelele la care s-a constatat că au depășit nivelul mediu pentru caracterul analizat au fost individualizate și au constituit nucleul de selecție. </a:t>
            </a:r>
          </a:p>
        </p:txBody>
      </p:sp>
    </p:spTree>
    <p:extLst>
      <p:ext uri="{BB962C8B-B14F-4D97-AF65-F5344CB8AC3E}">
        <p14:creationId xmlns:p14="http://schemas.microsoft.com/office/powerpoint/2010/main" val="10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FD8C474-FB42-7E84-E0D9-9BBE67757E39}"/>
              </a:ext>
            </a:extLst>
          </p:cNvPr>
          <p:cNvSpPr txBox="1"/>
          <p:nvPr/>
        </p:nvSpPr>
        <p:spPr>
          <a:xfrm>
            <a:off x="663387" y="196077"/>
            <a:ext cx="8346141" cy="1341008"/>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În acord cu protocolul experimental această ierarhizare după greutatea vie s-a bazat pe datele obținute la evaluarea criteriilor de selecție pe durata a trei cicluri succesive de producție și de reproducție, greutatea vie fiind determinată în fiecare an la momentul înțărcării mieilor.</a:t>
            </a:r>
          </a:p>
        </p:txBody>
      </p:sp>
      <p:sp>
        <p:nvSpPr>
          <p:cNvPr id="7" name="CasetăText 6">
            <a:extLst>
              <a:ext uri="{FF2B5EF4-FFF2-40B4-BE49-F238E27FC236}">
                <a16:creationId xmlns:a16="http://schemas.microsoft.com/office/drawing/2014/main" id="{AC4A6059-FBEC-D283-D13A-3DC7D9540E28}"/>
              </a:ext>
            </a:extLst>
          </p:cNvPr>
          <p:cNvSpPr txBox="1"/>
          <p:nvPr/>
        </p:nvSpPr>
        <p:spPr>
          <a:xfrm>
            <a:off x="1550893" y="1458614"/>
            <a:ext cx="6230471" cy="703911"/>
          </a:xfrm>
          <a:prstGeom prst="rect">
            <a:avLst/>
          </a:prstGeom>
          <a:noFill/>
        </p:spPr>
        <p:txBody>
          <a:bodyPr wrap="square">
            <a:spAutoFit/>
          </a:bodyPr>
          <a:lstStyle/>
          <a:p>
            <a:pPr indent="457200">
              <a:lnSpc>
                <a:spcPct val="115000"/>
              </a:lnSpc>
            </a:pPr>
            <a:r>
              <a:rPr lang="ro-RO" sz="1800" dirty="0">
                <a:effectLst/>
                <a:latin typeface="Times New Roman" panose="02020603050405020304" pitchFamily="18" charset="0"/>
                <a:ea typeface="Calibri" panose="020F0502020204030204" pitchFamily="34" charset="0"/>
              </a:rPr>
              <a:t>Tabel 1. Ierarhizarea efectivului de oi adulte în raport cu </a:t>
            </a:r>
          </a:p>
          <a:p>
            <a:pPr indent="457200" algn="ctr">
              <a:lnSpc>
                <a:spcPct val="115000"/>
              </a:lnSpc>
            </a:pPr>
            <a:r>
              <a:rPr lang="ro-RO" sz="1800" dirty="0">
                <a:effectLst/>
                <a:latin typeface="Times New Roman" panose="02020603050405020304" pitchFamily="18" charset="0"/>
                <a:ea typeface="Calibri" panose="020F0502020204030204" pitchFamily="34" charset="0"/>
              </a:rPr>
              <a:t>greutatea corporală medie (kg)</a:t>
            </a:r>
          </a:p>
        </p:txBody>
      </p:sp>
      <p:graphicFrame>
        <p:nvGraphicFramePr>
          <p:cNvPr id="10" name="Tabel 9">
            <a:extLst>
              <a:ext uri="{FF2B5EF4-FFF2-40B4-BE49-F238E27FC236}">
                <a16:creationId xmlns:a16="http://schemas.microsoft.com/office/drawing/2014/main" id="{4E0FA7C8-AEAB-28DA-0F40-7DA98A12D2F2}"/>
              </a:ext>
            </a:extLst>
          </p:cNvPr>
          <p:cNvGraphicFramePr>
            <a:graphicFrameLocks noGrp="1"/>
          </p:cNvGraphicFramePr>
          <p:nvPr>
            <p:extLst>
              <p:ext uri="{D42A27DB-BD31-4B8C-83A1-F6EECF244321}">
                <p14:modId xmlns:p14="http://schemas.microsoft.com/office/powerpoint/2010/main" val="2138274119"/>
              </p:ext>
            </p:extLst>
          </p:nvPr>
        </p:nvGraphicFramePr>
        <p:xfrm>
          <a:off x="2424953" y="2279503"/>
          <a:ext cx="4294094" cy="1970913"/>
        </p:xfrm>
        <a:graphic>
          <a:graphicData uri="http://schemas.openxmlformats.org/drawingml/2006/table">
            <a:tbl>
              <a:tblPr firstRow="1" firstCol="1" bandRow="1">
                <a:tableStyleId>{5C22544A-7EE6-4342-B048-85BDC9FD1C3A}</a:tableStyleId>
              </a:tblPr>
              <a:tblGrid>
                <a:gridCol w="1637828">
                  <a:extLst>
                    <a:ext uri="{9D8B030D-6E8A-4147-A177-3AD203B41FA5}">
                      <a16:colId xmlns:a16="http://schemas.microsoft.com/office/drawing/2014/main" val="100753957"/>
                    </a:ext>
                  </a:extLst>
                </a:gridCol>
                <a:gridCol w="1436570">
                  <a:extLst>
                    <a:ext uri="{9D8B030D-6E8A-4147-A177-3AD203B41FA5}">
                      <a16:colId xmlns:a16="http://schemas.microsoft.com/office/drawing/2014/main" val="1634482288"/>
                    </a:ext>
                  </a:extLst>
                </a:gridCol>
                <a:gridCol w="1219696">
                  <a:extLst>
                    <a:ext uri="{9D8B030D-6E8A-4147-A177-3AD203B41FA5}">
                      <a16:colId xmlns:a16="http://schemas.microsoft.com/office/drawing/2014/main" val="1807094875"/>
                    </a:ext>
                  </a:extLst>
                </a:gridCol>
              </a:tblGrid>
              <a:tr h="253220">
                <a:tc rowSpan="2">
                  <a:txBody>
                    <a:bodyPr/>
                    <a:lstStyle/>
                    <a:p>
                      <a:pPr indent="0">
                        <a:lnSpc>
                          <a:spcPct val="150000"/>
                        </a:lnSpc>
                      </a:pPr>
                      <a:r>
                        <a:rPr lang="ro-RO" sz="1400" dirty="0">
                          <a:effectLst/>
                        </a:rPr>
                        <a:t>Interval de clasă</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indent="0" algn="ctr">
                        <a:lnSpc>
                          <a:spcPct val="150000"/>
                        </a:lnSpc>
                      </a:pPr>
                      <a:r>
                        <a:rPr lang="ro-RO" sz="1400">
                          <a:effectLst/>
                        </a:rPr>
                        <a:t>Greutatea corporală medie</a:t>
                      </a:r>
                      <a:endParaRPr lang="ro-RO" sz="140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ro-RO"/>
                    </a:p>
                  </a:txBody>
                  <a:tcPr/>
                </a:tc>
                <a:extLst>
                  <a:ext uri="{0D108BD9-81ED-4DB2-BD59-A6C34878D82A}">
                    <a16:rowId xmlns:a16="http://schemas.microsoft.com/office/drawing/2014/main" val="3267974327"/>
                  </a:ext>
                </a:extLst>
              </a:tr>
              <a:tr h="253220">
                <a:tc vMerge="1">
                  <a:txBody>
                    <a:bodyPr/>
                    <a:lstStyle/>
                    <a:p>
                      <a:endParaRPr lang="ro-RO"/>
                    </a:p>
                  </a:txBody>
                  <a:tcPr/>
                </a:tc>
                <a:tc>
                  <a:txBody>
                    <a:bodyPr/>
                    <a:lstStyle/>
                    <a:p>
                      <a:pPr indent="0" algn="ctr">
                        <a:lnSpc>
                          <a:spcPct val="150000"/>
                        </a:lnSpc>
                      </a:pPr>
                      <a:r>
                        <a:rPr lang="ro-RO" sz="1400" dirty="0">
                          <a:effectLst/>
                        </a:rPr>
                        <a:t>n</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a:effectLst/>
                        </a:rPr>
                        <a:t>%</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7090337"/>
                  </a:ext>
                </a:extLst>
              </a:tr>
              <a:tr h="253220">
                <a:tc>
                  <a:txBody>
                    <a:bodyPr/>
                    <a:lstStyle/>
                    <a:p>
                      <a:pPr indent="0" algn="ctr">
                        <a:lnSpc>
                          <a:spcPct val="150000"/>
                        </a:lnSpc>
                      </a:pPr>
                      <a:r>
                        <a:rPr lang="ro-RO" sz="1400" dirty="0">
                          <a:effectLst/>
                        </a:rPr>
                        <a:t>≥ 60</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45</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a:effectLst/>
                        </a:rPr>
                        <a:t>21,44</a:t>
                      </a:r>
                      <a:endParaRPr lang="ro-RO" sz="14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750040183"/>
                  </a:ext>
                </a:extLst>
              </a:tr>
              <a:tr h="253220">
                <a:tc>
                  <a:txBody>
                    <a:bodyPr/>
                    <a:lstStyle/>
                    <a:p>
                      <a:pPr indent="0" algn="ctr">
                        <a:lnSpc>
                          <a:spcPct val="150000"/>
                        </a:lnSpc>
                      </a:pPr>
                      <a:r>
                        <a:rPr lang="ro-RO" sz="1400">
                          <a:effectLst/>
                        </a:rPr>
                        <a:t>50 – 59</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120</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57,14</a:t>
                      </a:r>
                      <a:endParaRPr lang="ro-RO" sz="14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693412556"/>
                  </a:ext>
                </a:extLst>
              </a:tr>
              <a:tr h="253220">
                <a:tc>
                  <a:txBody>
                    <a:bodyPr/>
                    <a:lstStyle/>
                    <a:p>
                      <a:pPr indent="0" algn="ctr">
                        <a:lnSpc>
                          <a:spcPct val="150000"/>
                        </a:lnSpc>
                      </a:pPr>
                      <a:r>
                        <a:rPr lang="ro-RO" sz="1400">
                          <a:effectLst/>
                        </a:rPr>
                        <a:t>40 – 49</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40</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19,04</a:t>
                      </a:r>
                      <a:endParaRPr lang="ro-RO" sz="14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017821197"/>
                  </a:ext>
                </a:extLst>
              </a:tr>
              <a:tr h="253220">
                <a:tc>
                  <a:txBody>
                    <a:bodyPr/>
                    <a:lstStyle/>
                    <a:p>
                      <a:pPr indent="0" algn="ctr">
                        <a:lnSpc>
                          <a:spcPct val="150000"/>
                        </a:lnSpc>
                      </a:pPr>
                      <a:r>
                        <a:rPr lang="ro-RO" sz="1400">
                          <a:effectLst/>
                        </a:rPr>
                        <a:t>≤ 40</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5</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dirty="0">
                          <a:effectLst/>
                        </a:rPr>
                        <a:t>2,38</a:t>
                      </a:r>
                      <a:endParaRPr lang="ro-RO" sz="14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4898953"/>
                  </a:ext>
                </a:extLst>
              </a:tr>
              <a:tr h="253220">
                <a:tc>
                  <a:txBody>
                    <a:bodyPr/>
                    <a:lstStyle/>
                    <a:p>
                      <a:pPr indent="0" algn="ctr">
                        <a:lnSpc>
                          <a:spcPct val="150000"/>
                        </a:lnSpc>
                      </a:pPr>
                      <a:r>
                        <a:rPr lang="ro-RO" sz="1400">
                          <a:effectLst/>
                        </a:rPr>
                        <a:t>Total</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210</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dirty="0">
                          <a:effectLst/>
                        </a:rPr>
                        <a:t>100,00</a:t>
                      </a:r>
                      <a:endParaRPr lang="ro-RO" sz="14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202797795"/>
                  </a:ext>
                </a:extLst>
              </a:tr>
            </a:tbl>
          </a:graphicData>
        </a:graphic>
      </p:graphicFrame>
      <p:sp>
        <p:nvSpPr>
          <p:cNvPr id="14" name="CasetăText 13">
            <a:extLst>
              <a:ext uri="{FF2B5EF4-FFF2-40B4-BE49-F238E27FC236}">
                <a16:creationId xmlns:a16="http://schemas.microsoft.com/office/drawing/2014/main" id="{30DC5024-1955-6732-311B-7538FA2ADB8F}"/>
              </a:ext>
            </a:extLst>
          </p:cNvPr>
          <p:cNvSpPr txBox="1"/>
          <p:nvPr/>
        </p:nvSpPr>
        <p:spPr>
          <a:xfrm>
            <a:off x="735104" y="4435780"/>
            <a:ext cx="8202706" cy="2296654"/>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Analiza indicatorului de selecție evidențiază faptul că dintr-un efectiv total de 210 capete aproximativ 78,58% aveau o greutate corporală mai mare de 50 kg. Această proporție indică faptul că oile acestei populații au o dezvoltare corporală foarte bună și, cu siguranță, prin îmbunătățirea condițiilor de întreținere și prin optimizarea alimentației se poate deplasa greutatea corporală medie la valori medii mai mari de 60 kg. Proporția reprezentată de plus variantele care aveau o greutate medie mai mare de 60 kg a fost de 21,44%. </a:t>
            </a:r>
          </a:p>
        </p:txBody>
      </p:sp>
    </p:spTree>
    <p:extLst>
      <p:ext uri="{BB962C8B-B14F-4D97-AF65-F5344CB8AC3E}">
        <p14:creationId xmlns:p14="http://schemas.microsoft.com/office/powerpoint/2010/main" val="2472335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a:extLst>
              <a:ext uri="{FF2B5EF4-FFF2-40B4-BE49-F238E27FC236}">
                <a16:creationId xmlns:a16="http://schemas.microsoft.com/office/drawing/2014/main" id="{86408285-24E6-AB07-2E9B-B1B10261628E}"/>
              </a:ext>
            </a:extLst>
          </p:cNvPr>
          <p:cNvSpPr txBox="1"/>
          <p:nvPr/>
        </p:nvSpPr>
        <p:spPr>
          <a:xfrm>
            <a:off x="277907" y="93428"/>
            <a:ext cx="3971364" cy="1006429"/>
          </a:xfrm>
          <a:prstGeom prst="rect">
            <a:avLst/>
          </a:prstGeom>
          <a:noFill/>
        </p:spPr>
        <p:txBody>
          <a:bodyPr wrap="square">
            <a:spAutoFit/>
          </a:bodyPr>
          <a:lstStyle/>
          <a:p>
            <a:pPr indent="457200" algn="ctr">
              <a:lnSpc>
                <a:spcPct val="115000"/>
              </a:lnSpc>
            </a:pPr>
            <a:r>
              <a:rPr lang="ro-RO" sz="1800" dirty="0">
                <a:effectLst/>
                <a:latin typeface="Times New Roman" panose="02020603050405020304" pitchFamily="18" charset="0"/>
                <a:ea typeface="Calibri" panose="020F0502020204030204" pitchFamily="34" charset="0"/>
              </a:rPr>
              <a:t>Tabel 2. Ierarhizarea efectivului de tineret ovin din anul precedent </a:t>
            </a:r>
          </a:p>
          <a:p>
            <a:pPr algn="ctr"/>
            <a:r>
              <a:rPr lang="ro-RO" sz="1800" dirty="0">
                <a:effectLst/>
                <a:latin typeface="Times New Roman" panose="02020603050405020304" pitchFamily="18" charset="0"/>
                <a:ea typeface="Calibri" panose="020F0502020204030204" pitchFamily="34" charset="0"/>
              </a:rPr>
              <a:t>după greutatea corporală la 15 luni</a:t>
            </a:r>
            <a:endParaRPr lang="ro-RO" dirty="0"/>
          </a:p>
        </p:txBody>
      </p:sp>
      <p:graphicFrame>
        <p:nvGraphicFramePr>
          <p:cNvPr id="3" name="Tabel 2">
            <a:extLst>
              <a:ext uri="{FF2B5EF4-FFF2-40B4-BE49-F238E27FC236}">
                <a16:creationId xmlns:a16="http://schemas.microsoft.com/office/drawing/2014/main" id="{9CFA7E81-1C11-C2C8-CA11-15F24AAF4BE2}"/>
              </a:ext>
            </a:extLst>
          </p:cNvPr>
          <p:cNvGraphicFramePr>
            <a:graphicFrameLocks noGrp="1"/>
          </p:cNvGraphicFramePr>
          <p:nvPr>
            <p:extLst>
              <p:ext uri="{D42A27DB-BD31-4B8C-83A1-F6EECF244321}">
                <p14:modId xmlns:p14="http://schemas.microsoft.com/office/powerpoint/2010/main" val="1875429627"/>
              </p:ext>
            </p:extLst>
          </p:nvPr>
        </p:nvGraphicFramePr>
        <p:xfrm>
          <a:off x="693308" y="1190537"/>
          <a:ext cx="3655695" cy="2084645"/>
        </p:xfrm>
        <a:graphic>
          <a:graphicData uri="http://schemas.openxmlformats.org/drawingml/2006/table">
            <a:tbl>
              <a:tblPr firstRow="1" firstCol="1" bandRow="1">
                <a:tableStyleId>{5C22544A-7EE6-4342-B048-85BDC9FD1C3A}</a:tableStyleId>
              </a:tblPr>
              <a:tblGrid>
                <a:gridCol w="890905">
                  <a:extLst>
                    <a:ext uri="{9D8B030D-6E8A-4147-A177-3AD203B41FA5}">
                      <a16:colId xmlns:a16="http://schemas.microsoft.com/office/drawing/2014/main" val="2308000239"/>
                    </a:ext>
                  </a:extLst>
                </a:gridCol>
                <a:gridCol w="1382395">
                  <a:extLst>
                    <a:ext uri="{9D8B030D-6E8A-4147-A177-3AD203B41FA5}">
                      <a16:colId xmlns:a16="http://schemas.microsoft.com/office/drawing/2014/main" val="3197741453"/>
                    </a:ext>
                  </a:extLst>
                </a:gridCol>
                <a:gridCol w="1382395">
                  <a:extLst>
                    <a:ext uri="{9D8B030D-6E8A-4147-A177-3AD203B41FA5}">
                      <a16:colId xmlns:a16="http://schemas.microsoft.com/office/drawing/2014/main" val="1013609576"/>
                    </a:ext>
                  </a:extLst>
                </a:gridCol>
              </a:tblGrid>
              <a:tr h="0">
                <a:tc rowSpan="2">
                  <a:txBody>
                    <a:bodyPr/>
                    <a:lstStyle/>
                    <a:p>
                      <a:pPr indent="0" algn="ctr">
                        <a:lnSpc>
                          <a:spcPct val="115000"/>
                        </a:lnSpc>
                      </a:pPr>
                      <a:r>
                        <a:rPr lang="ro-RO" sz="1600">
                          <a:effectLst/>
                        </a:rPr>
                        <a:t>Interval de clasă</a:t>
                      </a:r>
                      <a:endParaRPr lang="ro-RO" sz="1600" dirty="0">
                        <a:effectLst/>
                        <a:latin typeface="Times New Roman" panose="02020603050405020304" pitchFamily="18" charset="0"/>
                        <a:ea typeface="Calibri" panose="020F0502020204030204" pitchFamily="34" charset="0"/>
                      </a:endParaRPr>
                    </a:p>
                  </a:txBody>
                  <a:tcPr marL="68580" marR="68580" marT="0" marB="0" anchor="ctr"/>
                </a:tc>
                <a:tc gridSpan="2">
                  <a:txBody>
                    <a:bodyPr/>
                    <a:lstStyle/>
                    <a:p>
                      <a:pPr indent="0" algn="ctr">
                        <a:lnSpc>
                          <a:spcPct val="115000"/>
                        </a:lnSpc>
                      </a:pPr>
                      <a:r>
                        <a:rPr lang="ro-RO" sz="1600" dirty="0">
                          <a:effectLst/>
                        </a:rPr>
                        <a:t>Greutatea corporală medie la împlinirea vârstei de 15 luni </a:t>
                      </a:r>
                      <a:endParaRPr lang="ro-RO" sz="1600" dirty="0">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ro-RO"/>
                    </a:p>
                  </a:txBody>
                  <a:tcPr/>
                </a:tc>
                <a:extLst>
                  <a:ext uri="{0D108BD9-81ED-4DB2-BD59-A6C34878D82A}">
                    <a16:rowId xmlns:a16="http://schemas.microsoft.com/office/drawing/2014/main" val="241016433"/>
                  </a:ext>
                </a:extLst>
              </a:tr>
              <a:tr h="0">
                <a:tc vMerge="1">
                  <a:txBody>
                    <a:bodyPr/>
                    <a:lstStyle/>
                    <a:p>
                      <a:endParaRPr lang="ro-RO"/>
                    </a:p>
                  </a:txBody>
                  <a:tcPr/>
                </a:tc>
                <a:tc>
                  <a:txBody>
                    <a:bodyPr/>
                    <a:lstStyle/>
                    <a:p>
                      <a:pPr indent="0" algn="ctr">
                        <a:lnSpc>
                          <a:spcPct val="115000"/>
                        </a:lnSpc>
                      </a:pPr>
                      <a:r>
                        <a:rPr lang="ro-RO" sz="1600">
                          <a:effectLst/>
                        </a:rPr>
                        <a:t>n</a:t>
                      </a:r>
                      <a:endParaRPr lang="ro-RO"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15000"/>
                        </a:lnSpc>
                      </a:pPr>
                      <a:r>
                        <a:rPr lang="ro-RO" sz="1600">
                          <a:effectLst/>
                        </a:rPr>
                        <a:t>%</a:t>
                      </a:r>
                      <a:endParaRPr lang="ro-RO" sz="16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326590798"/>
                  </a:ext>
                </a:extLst>
              </a:tr>
              <a:tr h="0">
                <a:tc>
                  <a:txBody>
                    <a:bodyPr/>
                    <a:lstStyle/>
                    <a:p>
                      <a:pPr indent="0" algn="ctr">
                        <a:lnSpc>
                          <a:spcPct val="115000"/>
                        </a:lnSpc>
                      </a:pPr>
                      <a:r>
                        <a:rPr lang="ro-RO" sz="1600">
                          <a:effectLst/>
                        </a:rPr>
                        <a:t>≥ 50</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18</a:t>
                      </a:r>
                      <a:endParaRPr lang="ro-RO"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13,85</a:t>
                      </a:r>
                      <a:endParaRPr lang="ro-RO" sz="16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4117982159"/>
                  </a:ext>
                </a:extLst>
              </a:tr>
              <a:tr h="0">
                <a:tc>
                  <a:txBody>
                    <a:bodyPr/>
                    <a:lstStyle/>
                    <a:p>
                      <a:pPr indent="0" algn="ctr">
                        <a:lnSpc>
                          <a:spcPct val="115000"/>
                        </a:lnSpc>
                      </a:pPr>
                      <a:r>
                        <a:rPr lang="ro-RO" sz="1600">
                          <a:effectLst/>
                        </a:rPr>
                        <a:t>40 – 49</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42</a:t>
                      </a:r>
                      <a:endParaRPr lang="ro-RO" sz="16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32,31</a:t>
                      </a:r>
                      <a:endParaRPr lang="ro-RO"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641549190"/>
                  </a:ext>
                </a:extLst>
              </a:tr>
              <a:tr h="0">
                <a:tc>
                  <a:txBody>
                    <a:bodyPr/>
                    <a:lstStyle/>
                    <a:p>
                      <a:pPr indent="0" algn="ctr">
                        <a:lnSpc>
                          <a:spcPct val="115000"/>
                        </a:lnSpc>
                      </a:pPr>
                      <a:r>
                        <a:rPr lang="ro-RO" sz="1600">
                          <a:effectLst/>
                        </a:rPr>
                        <a:t>30 – 39</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55</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42,31</a:t>
                      </a:r>
                      <a:endParaRPr lang="ro-RO"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725677717"/>
                  </a:ext>
                </a:extLst>
              </a:tr>
              <a:tr h="0">
                <a:tc>
                  <a:txBody>
                    <a:bodyPr/>
                    <a:lstStyle/>
                    <a:p>
                      <a:pPr indent="0" algn="ctr">
                        <a:lnSpc>
                          <a:spcPct val="115000"/>
                        </a:lnSpc>
                      </a:pPr>
                      <a:r>
                        <a:rPr lang="ro-RO" sz="1600">
                          <a:effectLst/>
                        </a:rPr>
                        <a:t>≤ 30</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15</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11,53</a:t>
                      </a:r>
                      <a:endParaRPr lang="ro-RO"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3175990473"/>
                  </a:ext>
                </a:extLst>
              </a:tr>
              <a:tr h="0">
                <a:tc>
                  <a:txBody>
                    <a:bodyPr/>
                    <a:lstStyle/>
                    <a:p>
                      <a:pPr indent="0" algn="ctr">
                        <a:lnSpc>
                          <a:spcPct val="115000"/>
                        </a:lnSpc>
                      </a:pPr>
                      <a:r>
                        <a:rPr lang="ro-RO" sz="1600">
                          <a:effectLst/>
                        </a:rPr>
                        <a:t>Total</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a:effectLst/>
                        </a:rPr>
                        <a:t>130</a:t>
                      </a:r>
                      <a:endParaRPr lang="ro-RO" sz="16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15000"/>
                        </a:lnSpc>
                      </a:pPr>
                      <a:r>
                        <a:rPr lang="ro-RO" sz="1600" dirty="0">
                          <a:effectLst/>
                        </a:rPr>
                        <a:t>100,0</a:t>
                      </a:r>
                      <a:endParaRPr lang="ro-RO" sz="1600" dirty="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67846617"/>
                  </a:ext>
                </a:extLst>
              </a:tr>
            </a:tbl>
          </a:graphicData>
        </a:graphic>
      </p:graphicFrame>
      <p:pic>
        <p:nvPicPr>
          <p:cNvPr id="3073" name="Diagramă 1">
            <a:extLst>
              <a:ext uri="{FF2B5EF4-FFF2-40B4-BE49-F238E27FC236}">
                <a16:creationId xmlns:a16="http://schemas.microsoft.com/office/drawing/2014/main" id="{07C5D004-08F9-0E01-90FD-0A6608C3E5F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514" y="3495723"/>
            <a:ext cx="4267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tăText 5">
            <a:extLst>
              <a:ext uri="{FF2B5EF4-FFF2-40B4-BE49-F238E27FC236}">
                <a16:creationId xmlns:a16="http://schemas.microsoft.com/office/drawing/2014/main" id="{F51BF1C1-8EEF-3B74-A30E-83C92D79C98E}"/>
              </a:ext>
            </a:extLst>
          </p:cNvPr>
          <p:cNvSpPr txBox="1"/>
          <p:nvPr/>
        </p:nvSpPr>
        <p:spPr>
          <a:xfrm>
            <a:off x="466165" y="5835541"/>
            <a:ext cx="5144620" cy="1022459"/>
          </a:xfrm>
          <a:prstGeom prst="rect">
            <a:avLst/>
          </a:prstGeom>
          <a:noFill/>
        </p:spPr>
        <p:txBody>
          <a:bodyPr wrap="square">
            <a:spAutoFit/>
          </a:bodyPr>
          <a:lstStyle/>
          <a:p>
            <a:pPr indent="457200" algn="ctr">
              <a:lnSpc>
                <a:spcPct val="115000"/>
              </a:lnSpc>
            </a:pPr>
            <a:r>
              <a:rPr lang="ro-RO" sz="1800" b="0" dirty="0">
                <a:solidFill>
                  <a:srgbClr val="000000"/>
                </a:solidFill>
                <a:effectLst/>
                <a:latin typeface="Times New Roman" panose="02020603050405020304" pitchFamily="18" charset="0"/>
                <a:ea typeface="Calibri" panose="020F0502020204030204" pitchFamily="34" charset="0"/>
              </a:rPr>
              <a:t>Fig. 1. Repartiția tineretului ovin din anul precedent în raport cu greutatea corporală determinată la vârsta de 15 luni</a:t>
            </a:r>
            <a:endParaRPr lang="ro-RO" sz="1800" dirty="0">
              <a:effectLst/>
              <a:latin typeface="Times New Roman" panose="02020603050405020304" pitchFamily="18" charset="0"/>
              <a:ea typeface="Calibri" panose="020F0502020204030204" pitchFamily="34" charset="0"/>
            </a:endParaRPr>
          </a:p>
        </p:txBody>
      </p:sp>
      <p:sp>
        <p:nvSpPr>
          <p:cNvPr id="9" name="CasetăText 8">
            <a:extLst>
              <a:ext uri="{FF2B5EF4-FFF2-40B4-BE49-F238E27FC236}">
                <a16:creationId xmlns:a16="http://schemas.microsoft.com/office/drawing/2014/main" id="{65F6919D-9357-016B-B9AB-219C8840F0C6}"/>
              </a:ext>
            </a:extLst>
          </p:cNvPr>
          <p:cNvSpPr txBox="1"/>
          <p:nvPr/>
        </p:nvSpPr>
        <p:spPr>
          <a:xfrm>
            <a:off x="5099796" y="93428"/>
            <a:ext cx="3775262" cy="5482142"/>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Criteriul reprezentat de intensitatea de creștere este foarte important și nu ar trebui să lipsească din conținutul unui program de ameliorare deoarece poate participa activ la modificarea pozitivă a indicilor demografici specifici. </a:t>
            </a:r>
          </a:p>
          <a:p>
            <a:pPr indent="457200" algn="just">
              <a:lnSpc>
                <a:spcPct val="115000"/>
              </a:lnSpc>
            </a:pPr>
            <a:r>
              <a:rPr lang="ro-RO" sz="1800" dirty="0">
                <a:effectLst/>
                <a:latin typeface="Times New Roman" panose="02020603050405020304" pitchFamily="18" charset="0"/>
                <a:ea typeface="Calibri" panose="020F0502020204030204" pitchFamily="34" charset="0"/>
              </a:rPr>
              <a:t>Intensitatea ridicată de creștere face să scadă vârsta de utilizare pentru prima dată la montă și poate crește proporția femelelor tinere care se pot monta încă din primul lor an de viață. În acest fel, pe fondul reducerii intervalului dintre fătări selecția se poate intensificare iar rezultatele stabilite inițial se pot obține într-o perioadă mai scurtă de timp.</a:t>
            </a:r>
          </a:p>
        </p:txBody>
      </p:sp>
    </p:spTree>
    <p:extLst>
      <p:ext uri="{BB962C8B-B14F-4D97-AF65-F5344CB8AC3E}">
        <p14:creationId xmlns:p14="http://schemas.microsoft.com/office/powerpoint/2010/main" val="749032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B6A1FC-4F52-817A-6122-87DF4C1D8593}"/>
              </a:ext>
            </a:extLst>
          </p:cNvPr>
          <p:cNvSpPr txBox="1"/>
          <p:nvPr/>
        </p:nvSpPr>
        <p:spPr>
          <a:xfrm>
            <a:off x="1622613" y="135068"/>
            <a:ext cx="6499411" cy="584775"/>
          </a:xfrm>
          <a:prstGeom prst="rect">
            <a:avLst/>
          </a:prstGeom>
          <a:noFill/>
        </p:spPr>
        <p:txBody>
          <a:bodyPr wrap="square">
            <a:spAutoFit/>
          </a:bodyPr>
          <a:lstStyle/>
          <a:p>
            <a:pPr indent="457200" algn="ctr"/>
            <a:r>
              <a:rPr lang="ro-RO" sz="1600" dirty="0">
                <a:effectLst/>
                <a:latin typeface="Times New Roman" panose="02020603050405020304" pitchFamily="18" charset="0"/>
                <a:ea typeface="Calibri" panose="020F0502020204030204" pitchFamily="34" charset="0"/>
              </a:rPr>
              <a:t>Tabel 3. Ierarhizarea efectivului ovine după performanța productivă, în raport cu greutatea corporală medie</a:t>
            </a:r>
          </a:p>
        </p:txBody>
      </p:sp>
      <p:graphicFrame>
        <p:nvGraphicFramePr>
          <p:cNvPr id="4" name="Tabel 3">
            <a:extLst>
              <a:ext uri="{FF2B5EF4-FFF2-40B4-BE49-F238E27FC236}">
                <a16:creationId xmlns:a16="http://schemas.microsoft.com/office/drawing/2014/main" id="{8E90C3A9-AB07-F5F0-959E-63243805F84F}"/>
              </a:ext>
            </a:extLst>
          </p:cNvPr>
          <p:cNvGraphicFramePr>
            <a:graphicFrameLocks noGrp="1"/>
          </p:cNvGraphicFramePr>
          <p:nvPr>
            <p:extLst>
              <p:ext uri="{D42A27DB-BD31-4B8C-83A1-F6EECF244321}">
                <p14:modId xmlns:p14="http://schemas.microsoft.com/office/powerpoint/2010/main" val="929552718"/>
              </p:ext>
            </p:extLst>
          </p:nvPr>
        </p:nvGraphicFramePr>
        <p:xfrm>
          <a:off x="1317811" y="719843"/>
          <a:ext cx="6804213" cy="2899640"/>
        </p:xfrm>
        <a:graphic>
          <a:graphicData uri="http://schemas.openxmlformats.org/drawingml/2006/table">
            <a:tbl>
              <a:tblPr firstRow="1" firstCol="1" bandRow="1">
                <a:tableStyleId>{5C22544A-7EE6-4342-B048-85BDC9FD1C3A}</a:tableStyleId>
              </a:tblPr>
              <a:tblGrid>
                <a:gridCol w="1123050">
                  <a:extLst>
                    <a:ext uri="{9D8B030D-6E8A-4147-A177-3AD203B41FA5}">
                      <a16:colId xmlns:a16="http://schemas.microsoft.com/office/drawing/2014/main" val="105274421"/>
                    </a:ext>
                  </a:extLst>
                </a:gridCol>
                <a:gridCol w="965727">
                  <a:extLst>
                    <a:ext uri="{9D8B030D-6E8A-4147-A177-3AD203B41FA5}">
                      <a16:colId xmlns:a16="http://schemas.microsoft.com/office/drawing/2014/main" val="526016480"/>
                    </a:ext>
                  </a:extLst>
                </a:gridCol>
                <a:gridCol w="2736656">
                  <a:extLst>
                    <a:ext uri="{9D8B030D-6E8A-4147-A177-3AD203B41FA5}">
                      <a16:colId xmlns:a16="http://schemas.microsoft.com/office/drawing/2014/main" val="2524462389"/>
                    </a:ext>
                  </a:extLst>
                </a:gridCol>
                <a:gridCol w="1322602">
                  <a:extLst>
                    <a:ext uri="{9D8B030D-6E8A-4147-A177-3AD203B41FA5}">
                      <a16:colId xmlns:a16="http://schemas.microsoft.com/office/drawing/2014/main" val="723447779"/>
                    </a:ext>
                  </a:extLst>
                </a:gridCol>
                <a:gridCol w="656178">
                  <a:extLst>
                    <a:ext uri="{9D8B030D-6E8A-4147-A177-3AD203B41FA5}">
                      <a16:colId xmlns:a16="http://schemas.microsoft.com/office/drawing/2014/main" val="2902373495"/>
                    </a:ext>
                  </a:extLst>
                </a:gridCol>
              </a:tblGrid>
              <a:tr h="509349">
                <a:tc rowSpan="2">
                  <a:txBody>
                    <a:bodyPr/>
                    <a:lstStyle/>
                    <a:p>
                      <a:pPr indent="0" algn="ctr">
                        <a:lnSpc>
                          <a:spcPct val="150000"/>
                        </a:lnSpc>
                      </a:pPr>
                      <a:r>
                        <a:rPr lang="ro-RO" sz="1400" dirty="0">
                          <a:effectLst/>
                        </a:rPr>
                        <a:t>Nr.</a:t>
                      </a:r>
                    </a:p>
                    <a:p>
                      <a:pPr indent="0" algn="ctr">
                        <a:lnSpc>
                          <a:spcPct val="150000"/>
                        </a:lnSpc>
                      </a:pPr>
                      <a:r>
                        <a:rPr lang="ro-RO" sz="1400" dirty="0">
                          <a:effectLst/>
                        </a:rPr>
                        <a:t>Crt.</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rowSpan="2">
                  <a:txBody>
                    <a:bodyPr/>
                    <a:lstStyle/>
                    <a:p>
                      <a:pPr indent="0" algn="ctr">
                        <a:lnSpc>
                          <a:spcPct val="150000"/>
                        </a:lnSpc>
                      </a:pPr>
                      <a:r>
                        <a:rPr lang="ro-RO" sz="1400" dirty="0">
                          <a:effectLst/>
                        </a:rPr>
                        <a:t>Greutate vie (kg)</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gridSpan="3">
                  <a:txBody>
                    <a:bodyPr/>
                    <a:lstStyle/>
                    <a:p>
                      <a:pPr indent="0" algn="ctr">
                        <a:lnSpc>
                          <a:spcPct val="150000"/>
                        </a:lnSpc>
                      </a:pPr>
                      <a:r>
                        <a:rPr lang="ro-RO" sz="1400" dirty="0">
                          <a:effectLst/>
                        </a:rPr>
                        <a:t>Repartizarea pe clase după producția medie totală pe lactație normală</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95229296"/>
                  </a:ext>
                </a:extLst>
              </a:tr>
              <a:tr h="886118">
                <a:tc vMerge="1">
                  <a:txBody>
                    <a:bodyPr/>
                    <a:lstStyle/>
                    <a:p>
                      <a:endParaRPr lang="ro-RO"/>
                    </a:p>
                  </a:txBody>
                  <a:tcPr/>
                </a:tc>
                <a:tc vMerge="1">
                  <a:txBody>
                    <a:bodyPr/>
                    <a:lstStyle/>
                    <a:p>
                      <a:endParaRPr lang="ro-RO"/>
                    </a:p>
                  </a:txBody>
                  <a:tcPr/>
                </a:tc>
                <a:tc>
                  <a:txBody>
                    <a:bodyPr/>
                    <a:lstStyle/>
                    <a:p>
                      <a:pPr indent="0" algn="ctr">
                        <a:lnSpc>
                          <a:spcPct val="150000"/>
                        </a:lnSpc>
                      </a:pPr>
                      <a:r>
                        <a:rPr lang="ro-RO" sz="1400" dirty="0">
                          <a:effectLst/>
                        </a:rPr>
                        <a:t>Oi cu producții medii de peste 150 kg lapte pe lactație (n)</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 din plus variante</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 din total</a:t>
                      </a:r>
                      <a:endParaRPr lang="ro-RO" sz="1400">
                        <a:effectLst/>
                        <a:latin typeface="Times New Roman" panose="02020603050405020304" pitchFamily="18" charset="0"/>
                        <a:ea typeface="Calibri" panose="020F0502020204030204" pitchFamily="34" charset="0"/>
                      </a:endParaRPr>
                    </a:p>
                  </a:txBody>
                  <a:tcPr marL="68580" marR="68580" marT="0" marB="0" anchor="ctr"/>
                </a:tc>
                <a:extLst>
                  <a:ext uri="{0D108BD9-81ED-4DB2-BD59-A6C34878D82A}">
                    <a16:rowId xmlns:a16="http://schemas.microsoft.com/office/drawing/2014/main" val="1488300634"/>
                  </a:ext>
                </a:extLst>
              </a:tr>
              <a:tr h="236760">
                <a:tc>
                  <a:txBody>
                    <a:bodyPr/>
                    <a:lstStyle/>
                    <a:p>
                      <a:pPr indent="0" algn="ctr">
                        <a:lnSpc>
                          <a:spcPct val="150000"/>
                        </a:lnSpc>
                      </a:pPr>
                      <a:r>
                        <a:rPr lang="ro-RO" sz="1400">
                          <a:effectLst/>
                        </a:rPr>
                        <a:t>1</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nSpc>
                          <a:spcPct val="150000"/>
                        </a:lnSpc>
                      </a:pPr>
                      <a:r>
                        <a:rPr lang="ro-RO" sz="1400">
                          <a:effectLst/>
                        </a:rPr>
                        <a:t>≥ 60 </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30</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dirty="0">
                          <a:effectLst/>
                        </a:rPr>
                        <a:t>22,73</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66,66</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015722780"/>
                  </a:ext>
                </a:extLst>
              </a:tr>
              <a:tr h="236760">
                <a:tc>
                  <a:txBody>
                    <a:bodyPr/>
                    <a:lstStyle/>
                    <a:p>
                      <a:pPr indent="0" algn="ctr">
                        <a:lnSpc>
                          <a:spcPct val="150000"/>
                        </a:lnSpc>
                      </a:pPr>
                      <a:r>
                        <a:rPr lang="ro-RO" sz="1400">
                          <a:effectLst/>
                        </a:rPr>
                        <a:t>2</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nSpc>
                          <a:spcPct val="150000"/>
                        </a:lnSpc>
                      </a:pPr>
                      <a:r>
                        <a:rPr lang="ro-RO" sz="1400">
                          <a:effectLst/>
                        </a:rPr>
                        <a:t>50 – 59 </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68</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51,51</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56,6</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955712961"/>
                  </a:ext>
                </a:extLst>
              </a:tr>
              <a:tr h="236760">
                <a:tc>
                  <a:txBody>
                    <a:bodyPr/>
                    <a:lstStyle/>
                    <a:p>
                      <a:pPr indent="0" algn="ctr">
                        <a:lnSpc>
                          <a:spcPct val="150000"/>
                        </a:lnSpc>
                      </a:pPr>
                      <a:r>
                        <a:rPr lang="ro-RO" sz="1400">
                          <a:effectLst/>
                        </a:rPr>
                        <a:t>3</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nSpc>
                          <a:spcPct val="150000"/>
                        </a:lnSpc>
                      </a:pPr>
                      <a:r>
                        <a:rPr lang="ro-RO" sz="1400">
                          <a:effectLst/>
                        </a:rPr>
                        <a:t>40 – 49 </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32</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24,25</a:t>
                      </a:r>
                      <a:endParaRPr lang="ro-RO" sz="1400" dirty="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39,42</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860033994"/>
                  </a:ext>
                </a:extLst>
              </a:tr>
              <a:tr h="236760">
                <a:tc>
                  <a:txBody>
                    <a:bodyPr/>
                    <a:lstStyle/>
                    <a:p>
                      <a:pPr indent="0" algn="ctr">
                        <a:lnSpc>
                          <a:spcPct val="150000"/>
                        </a:lnSpc>
                      </a:pPr>
                      <a:r>
                        <a:rPr lang="ro-RO" sz="1400">
                          <a:effectLst/>
                        </a:rPr>
                        <a:t>4</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nSpc>
                          <a:spcPct val="150000"/>
                        </a:lnSpc>
                      </a:pPr>
                      <a:r>
                        <a:rPr lang="ro-RO" sz="1400">
                          <a:effectLst/>
                        </a:rPr>
                        <a:t>≤ 40 </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a:effectLst/>
                        </a:rPr>
                        <a:t>2</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a:effectLst/>
                        </a:rPr>
                        <a:t>1,51</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40,00</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703596857"/>
                  </a:ext>
                </a:extLst>
              </a:tr>
              <a:tr h="236760">
                <a:tc gridSpan="2">
                  <a:txBody>
                    <a:bodyPr/>
                    <a:lstStyle/>
                    <a:p>
                      <a:pPr indent="0" algn="r">
                        <a:lnSpc>
                          <a:spcPct val="150000"/>
                        </a:lnSpc>
                      </a:pPr>
                      <a:r>
                        <a:rPr lang="ro-RO" sz="1400">
                          <a:effectLst/>
                        </a:rPr>
                        <a:t>Total</a:t>
                      </a:r>
                      <a:endParaRPr lang="ro-RO" sz="1400">
                        <a:effectLst/>
                        <a:latin typeface="Times New Roman" panose="02020603050405020304" pitchFamily="18" charset="0"/>
                        <a:ea typeface="Calibri" panose="020F0502020204030204" pitchFamily="34" charset="0"/>
                      </a:endParaRPr>
                    </a:p>
                  </a:txBody>
                  <a:tcPr marL="68580" marR="68580" marT="0" marB="0" anchor="ctr"/>
                </a:tc>
                <a:tc hMerge="1">
                  <a:txBody>
                    <a:bodyPr/>
                    <a:lstStyle/>
                    <a:p>
                      <a:endParaRPr lang="ro-RO"/>
                    </a:p>
                  </a:txBody>
                  <a:tcPr/>
                </a:tc>
                <a:tc>
                  <a:txBody>
                    <a:bodyPr/>
                    <a:lstStyle/>
                    <a:p>
                      <a:pPr indent="0" algn="ctr">
                        <a:lnSpc>
                          <a:spcPct val="150000"/>
                        </a:lnSpc>
                      </a:pPr>
                      <a:r>
                        <a:rPr lang="ro-RO" sz="1400">
                          <a:effectLst/>
                        </a:rPr>
                        <a:t>132</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50000"/>
                        </a:lnSpc>
                      </a:pPr>
                      <a:r>
                        <a:rPr lang="ro-RO" sz="1400">
                          <a:effectLst/>
                        </a:rPr>
                        <a:t>100,0</a:t>
                      </a:r>
                      <a:endParaRPr lang="ro-RO" sz="1400">
                        <a:effectLst/>
                        <a:latin typeface="Times New Roman" panose="02020603050405020304" pitchFamily="18" charset="0"/>
                        <a:ea typeface="Calibri" panose="020F0502020204030204" pitchFamily="34" charset="0"/>
                      </a:endParaRPr>
                    </a:p>
                  </a:txBody>
                  <a:tcPr marL="68580" marR="68580" marT="0" marB="0" anchor="ctr"/>
                </a:tc>
                <a:tc>
                  <a:txBody>
                    <a:bodyPr/>
                    <a:lstStyle/>
                    <a:p>
                      <a:pPr indent="0" algn="ctr">
                        <a:lnSpc>
                          <a:spcPct val="150000"/>
                        </a:lnSpc>
                      </a:pPr>
                      <a:r>
                        <a:rPr lang="ro-RO" sz="1400" dirty="0">
                          <a:effectLst/>
                        </a:rPr>
                        <a:t>-</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057884207"/>
                  </a:ext>
                </a:extLst>
              </a:tr>
            </a:tbl>
          </a:graphicData>
        </a:graphic>
      </p:graphicFrame>
      <p:sp>
        <p:nvSpPr>
          <p:cNvPr id="6" name="CasetăText 5">
            <a:extLst>
              <a:ext uri="{FF2B5EF4-FFF2-40B4-BE49-F238E27FC236}">
                <a16:creationId xmlns:a16="http://schemas.microsoft.com/office/drawing/2014/main" id="{C21D6B83-E95A-0320-7F80-A73BB8714B7B}"/>
              </a:ext>
            </a:extLst>
          </p:cNvPr>
          <p:cNvSpPr txBox="1"/>
          <p:nvPr/>
        </p:nvSpPr>
        <p:spPr>
          <a:xfrm>
            <a:off x="582706" y="3761768"/>
            <a:ext cx="8444753" cy="3096232"/>
          </a:xfrm>
          <a:prstGeom prst="rect">
            <a:avLst/>
          </a:prstGeom>
          <a:noFill/>
        </p:spPr>
        <p:txBody>
          <a:bodyPr wrap="square">
            <a:spAutoFit/>
          </a:bodyPr>
          <a:lstStyle/>
          <a:p>
            <a:pPr indent="457200" algn="just">
              <a:lnSpc>
                <a:spcPct val="115000"/>
              </a:lnSpc>
            </a:pPr>
            <a:r>
              <a:rPr lang="ro-RO" sz="1600" dirty="0">
                <a:effectLst/>
                <a:latin typeface="Times New Roman" panose="02020603050405020304" pitchFamily="18" charset="0"/>
                <a:ea typeface="Calibri" panose="020F0502020204030204" pitchFamily="34" charset="0"/>
              </a:rPr>
              <a:t>Pe baza datelor obținute în urma aplicării controlului producției de lapte și în funcție de performanțele obținute, după încheierea lactației s-a trecut la ierarhizarea efectivului supus cercetărilor în funcție de performanța realizată și în raport cu greutatea corporală. Întrucât scopul principal este reprezentat de creșterea performanțelor, au fost incluse în nucleul de selecție doar oile de la care producția medie totală de lapte a depășit 150 kg lapte. </a:t>
            </a:r>
          </a:p>
          <a:p>
            <a:pPr indent="457200" algn="just">
              <a:lnSpc>
                <a:spcPct val="115000"/>
              </a:lnSpc>
            </a:pPr>
            <a:r>
              <a:rPr lang="ro-RO" sz="1600" dirty="0">
                <a:effectLst/>
                <a:latin typeface="Times New Roman" panose="02020603050405020304" pitchFamily="18" charset="0"/>
                <a:ea typeface="Calibri" panose="020F0502020204030204" pitchFamily="34" charset="0"/>
              </a:rPr>
              <a:t>Prelucrarea statistică a datelor evidențiază faptul că oile care au furnizat pe intervalul unei lactații normale de 185 zile producții medii de lapte situate peste 150 kg au reprezentat o proporție de 62,85% din efectivul total de 210 capete controlat. </a:t>
            </a:r>
          </a:p>
          <a:p>
            <a:pPr algn="just"/>
            <a:r>
              <a:rPr lang="ro-RO" sz="1600" dirty="0">
                <a:effectLst/>
                <a:latin typeface="Times New Roman" panose="02020603050405020304" pitchFamily="18" charset="0"/>
                <a:ea typeface="Calibri" panose="020F0502020204030204" pitchFamily="34" charset="0"/>
              </a:rPr>
              <a:t>	Prelucrarea statistică a datelor mai scoate în evidență și faptul că din totalul de 132 oi adulte care au avut producții mai mari de 150 kg lapte proporția cea mai mare a fost reprezentată de femelele adulte care au avut o greutate corporală cuprinsă între 50 și 60 kg </a:t>
            </a:r>
            <a:endParaRPr lang="ro-RO" sz="1600" dirty="0"/>
          </a:p>
        </p:txBody>
      </p:sp>
    </p:spTree>
    <p:extLst>
      <p:ext uri="{BB962C8B-B14F-4D97-AF65-F5344CB8AC3E}">
        <p14:creationId xmlns:p14="http://schemas.microsoft.com/office/powerpoint/2010/main" val="4092427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6D18429-A19D-85D6-C2F2-AF30E686A3C4}"/>
              </a:ext>
            </a:extLst>
          </p:cNvPr>
          <p:cNvSpPr txBox="1"/>
          <p:nvPr/>
        </p:nvSpPr>
        <p:spPr>
          <a:xfrm>
            <a:off x="950258" y="566928"/>
            <a:ext cx="6060141" cy="385362"/>
          </a:xfrm>
          <a:prstGeom prst="rect">
            <a:avLst/>
          </a:prstGeom>
          <a:noFill/>
        </p:spPr>
        <p:txBody>
          <a:bodyPr wrap="square">
            <a:spAutoFit/>
          </a:bodyPr>
          <a:lstStyle/>
          <a:p>
            <a:pPr indent="457200" algn="ctr">
              <a:lnSpc>
                <a:spcPct val="115000"/>
              </a:lnSpc>
            </a:pPr>
            <a:r>
              <a:rPr lang="ro-RO" sz="1800" b="1" dirty="0">
                <a:effectLst/>
                <a:latin typeface="Times New Roman" panose="02020603050405020304" pitchFamily="18" charset="0"/>
                <a:ea typeface="Calibri" panose="020F0502020204030204" pitchFamily="34" charset="0"/>
              </a:rPr>
              <a:t>4.1.6. DIRIJAREA ÎMPERECHERILOR</a:t>
            </a:r>
            <a:endParaRPr lang="ro-RO" sz="1800" dirty="0">
              <a:effectLst/>
              <a:latin typeface="Times New Roman" panose="02020603050405020304" pitchFamily="18" charset="0"/>
              <a:ea typeface="Calibri" panose="020F0502020204030204" pitchFamily="34" charset="0"/>
            </a:endParaRPr>
          </a:p>
        </p:txBody>
      </p:sp>
      <p:sp>
        <p:nvSpPr>
          <p:cNvPr id="5" name="CasetăText 4">
            <a:extLst>
              <a:ext uri="{FF2B5EF4-FFF2-40B4-BE49-F238E27FC236}">
                <a16:creationId xmlns:a16="http://schemas.microsoft.com/office/drawing/2014/main" id="{898776A8-C949-7A84-860C-D48F9FDF5105}"/>
              </a:ext>
            </a:extLst>
          </p:cNvPr>
          <p:cNvSpPr txBox="1"/>
          <p:nvPr/>
        </p:nvSpPr>
        <p:spPr>
          <a:xfrm>
            <a:off x="699247" y="1201008"/>
            <a:ext cx="8283388" cy="4207947"/>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În creșterea ovinelor factorii care acționează și intervin în limitarea manifestării unui caracter trebuie evaluați și optimizați deoarece limitează efectul selecției. Din rândul acestor factori cei mai importanți sunt: </a:t>
            </a:r>
          </a:p>
          <a:p>
            <a:pPr indent="457200" algn="just">
              <a:lnSpc>
                <a:spcPct val="115000"/>
              </a:lnSpc>
            </a:pPr>
            <a:r>
              <a:rPr lang="ro-RO" sz="1800" dirty="0">
                <a:effectLst/>
                <a:latin typeface="Times New Roman" panose="02020603050405020304" pitchFamily="18" charset="0"/>
                <a:ea typeface="Calibri" panose="020F0502020204030204" pitchFamily="34" charset="0"/>
              </a:rPr>
              <a:t>- ritmul de reproducere;</a:t>
            </a:r>
          </a:p>
          <a:p>
            <a:pPr indent="457200" algn="just">
              <a:lnSpc>
                <a:spcPct val="115000"/>
              </a:lnSpc>
            </a:pPr>
            <a:r>
              <a:rPr lang="ro-RO" sz="1800" dirty="0">
                <a:effectLst/>
                <a:latin typeface="Times New Roman" panose="02020603050405020304" pitchFamily="18" charset="0"/>
                <a:ea typeface="Calibri" panose="020F0502020204030204" pitchFamily="34" charset="0"/>
              </a:rPr>
              <a:t>- intensitatea selecției;</a:t>
            </a:r>
          </a:p>
          <a:p>
            <a:pPr indent="457200" algn="just">
              <a:lnSpc>
                <a:spcPct val="115000"/>
              </a:lnSpc>
            </a:pPr>
            <a:r>
              <a:rPr lang="ro-RO" sz="1800" dirty="0">
                <a:effectLst/>
                <a:latin typeface="Times New Roman" panose="02020603050405020304" pitchFamily="18" charset="0"/>
                <a:ea typeface="Calibri" panose="020F0502020204030204" pitchFamily="34" charset="0"/>
              </a:rPr>
              <a:t>- gradul de variație a caracterului;</a:t>
            </a:r>
          </a:p>
          <a:p>
            <a:pPr indent="457200" algn="just">
              <a:lnSpc>
                <a:spcPct val="115000"/>
              </a:lnSpc>
            </a:pPr>
            <a:r>
              <a:rPr lang="ro-RO" sz="1800" dirty="0">
                <a:effectLst/>
                <a:latin typeface="Times New Roman" panose="02020603050405020304" pitchFamily="18" charset="0"/>
                <a:ea typeface="Calibri" panose="020F0502020204030204" pitchFamily="34" charset="0"/>
              </a:rPr>
              <a:t>- structura de vârstă;</a:t>
            </a:r>
          </a:p>
          <a:p>
            <a:pPr indent="457200" algn="just">
              <a:lnSpc>
                <a:spcPct val="115000"/>
              </a:lnSpc>
            </a:pPr>
            <a:r>
              <a:rPr lang="ro-RO" sz="1800" dirty="0">
                <a:effectLst/>
                <a:latin typeface="Times New Roman" panose="02020603050405020304" pitchFamily="18" charset="0"/>
                <a:ea typeface="Calibri" panose="020F0502020204030204" pitchFamily="34" charset="0"/>
              </a:rPr>
              <a:t>- mărimea turmei;</a:t>
            </a:r>
          </a:p>
          <a:p>
            <a:pPr indent="457200" algn="just">
              <a:lnSpc>
                <a:spcPct val="115000"/>
              </a:lnSpc>
            </a:pPr>
            <a:r>
              <a:rPr lang="ro-RO" sz="1800" dirty="0">
                <a:effectLst/>
                <a:latin typeface="Times New Roman" panose="02020603050405020304" pitchFamily="18" charset="0"/>
                <a:ea typeface="Calibri" panose="020F0502020204030204" pitchFamily="34" charset="0"/>
              </a:rPr>
              <a:t>- mortalitate;</a:t>
            </a:r>
          </a:p>
          <a:p>
            <a:pPr indent="457200" algn="just">
              <a:lnSpc>
                <a:spcPct val="115000"/>
              </a:lnSpc>
            </a:pPr>
            <a:r>
              <a:rPr lang="ro-RO" sz="1800" dirty="0">
                <a:effectLst/>
                <a:latin typeface="Times New Roman" panose="02020603050405020304" pitchFamily="18" charset="0"/>
                <a:ea typeface="Calibri" panose="020F0502020204030204" pitchFamily="34" charset="0"/>
              </a:rPr>
              <a:t>- morbiditate.</a:t>
            </a:r>
          </a:p>
          <a:p>
            <a:pPr indent="457200" algn="just">
              <a:lnSpc>
                <a:spcPct val="115000"/>
              </a:lnSpc>
            </a:pPr>
            <a:r>
              <a:rPr lang="ro-RO" sz="1800" dirty="0">
                <a:effectLst/>
                <a:latin typeface="Times New Roman" panose="02020603050405020304" pitchFamily="18" charset="0"/>
                <a:ea typeface="Calibri" panose="020F0502020204030204" pitchFamily="34" charset="0"/>
              </a:rPr>
              <a:t>În cazul evaluării factorului reprezentat de ritmul de reproducere se impune ca atunci când se dorește ca efectul selecției să nu scadă proporția indivizilor reținuți în nucleul de selecție  nu trebuie să fie sub valorile specifice nivelului de înlocuire.  </a:t>
            </a:r>
          </a:p>
        </p:txBody>
      </p:sp>
    </p:spTree>
    <p:extLst>
      <p:ext uri="{BB962C8B-B14F-4D97-AF65-F5344CB8AC3E}">
        <p14:creationId xmlns:p14="http://schemas.microsoft.com/office/powerpoint/2010/main" val="3736600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98012FC-4930-4478-46BD-3CCFEDC3F2D1}"/>
              </a:ext>
            </a:extLst>
          </p:cNvPr>
          <p:cNvSpPr txBox="1"/>
          <p:nvPr/>
        </p:nvSpPr>
        <p:spPr>
          <a:xfrm>
            <a:off x="618564" y="679848"/>
            <a:ext cx="8390965" cy="5800691"/>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Având în vedere calitatea biologică actuală și nivelul producțiilor de bază la turmele analizate considerăm că efectul selecției datorat aplicării unui program de ameliorare pe termen scurt și mediu poate genera o deplasare medie a caracterelor către valori medii mai mari, respectiv:</a:t>
            </a:r>
          </a:p>
          <a:p>
            <a:pPr indent="457200" algn="just">
              <a:lnSpc>
                <a:spcPct val="115000"/>
              </a:lnSpc>
            </a:pPr>
            <a:r>
              <a:rPr lang="ro-RO" sz="1800" b="1" i="1" dirty="0">
                <a:effectLst/>
                <a:latin typeface="Times New Roman" panose="02020603050405020304" pitchFamily="18" charset="0"/>
                <a:ea typeface="Calibri" panose="020F0502020204030204" pitchFamily="34" charset="0"/>
              </a:rPr>
              <a:t>a. pentru producția de lapte:</a:t>
            </a:r>
            <a:endParaRPr lang="ro-RO" sz="18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		- lapte total rezultat pe o lactație normală de 185 zile &gt; 150 kg;</a:t>
            </a:r>
          </a:p>
          <a:p>
            <a:pPr indent="457200" algn="just">
              <a:lnSpc>
                <a:spcPct val="115000"/>
              </a:lnSpc>
            </a:pPr>
            <a:r>
              <a:rPr lang="ro-RO" sz="1800" dirty="0">
                <a:effectLst/>
                <a:latin typeface="Times New Roman" panose="02020603050405020304" pitchFamily="18" charset="0"/>
                <a:ea typeface="Calibri" panose="020F0502020204030204" pitchFamily="34" charset="0"/>
              </a:rPr>
              <a:t>		- lapte marfă obținut în perioada de muls exclusiv &gt; 100 kg.</a:t>
            </a:r>
          </a:p>
          <a:p>
            <a:pPr indent="457200" algn="just">
              <a:lnSpc>
                <a:spcPct val="115000"/>
              </a:lnSpc>
            </a:pPr>
            <a:r>
              <a:rPr lang="ro-RO" sz="1800" b="1" i="1" dirty="0">
                <a:effectLst/>
                <a:latin typeface="Times New Roman" panose="02020603050405020304" pitchFamily="18" charset="0"/>
                <a:ea typeface="Calibri" panose="020F0502020204030204" pitchFamily="34" charset="0"/>
              </a:rPr>
              <a:t>b. pentru producția de carne: </a:t>
            </a:r>
            <a:endParaRPr lang="ro-RO" sz="18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		- prolificitate &gt; 135%;</a:t>
            </a:r>
          </a:p>
          <a:p>
            <a:pPr indent="457200" algn="just">
              <a:lnSpc>
                <a:spcPct val="115000"/>
              </a:lnSpc>
            </a:pPr>
            <a:r>
              <a:rPr lang="ro-RO" sz="1800" dirty="0">
                <a:effectLst/>
                <a:latin typeface="Times New Roman" panose="02020603050405020304" pitchFamily="18" charset="0"/>
                <a:ea typeface="Calibri" panose="020F0502020204030204" pitchFamily="34" charset="0"/>
              </a:rPr>
              <a:t>		- spor mediu zilnic &gt; 200 g;</a:t>
            </a:r>
          </a:p>
          <a:p>
            <a:pPr indent="457200" algn="just">
              <a:lnSpc>
                <a:spcPct val="115000"/>
              </a:lnSpc>
            </a:pPr>
            <a:r>
              <a:rPr lang="ro-RO" sz="1800" dirty="0">
                <a:effectLst/>
                <a:latin typeface="Times New Roman" panose="02020603050405020304" pitchFamily="18" charset="0"/>
                <a:ea typeface="Calibri" panose="020F0502020204030204" pitchFamily="34" charset="0"/>
              </a:rPr>
              <a:t>		- greutate vie la 70 zile de &gt; 25 kg;</a:t>
            </a:r>
          </a:p>
          <a:p>
            <a:pPr indent="457200" algn="just">
              <a:lnSpc>
                <a:spcPct val="115000"/>
              </a:lnSpc>
            </a:pPr>
            <a:r>
              <a:rPr lang="ro-RO" sz="1800" dirty="0">
                <a:effectLst/>
                <a:latin typeface="Times New Roman" panose="02020603050405020304" pitchFamily="18" charset="0"/>
                <a:ea typeface="Calibri" panose="020F0502020204030204" pitchFamily="34" charset="0"/>
              </a:rPr>
              <a:t>		- greutate vie la 150 zile &gt; 35 kg;</a:t>
            </a:r>
          </a:p>
          <a:p>
            <a:pPr indent="457200" algn="just">
              <a:lnSpc>
                <a:spcPct val="115000"/>
              </a:lnSpc>
            </a:pPr>
            <a:r>
              <a:rPr lang="ro-RO" sz="1800" dirty="0">
                <a:effectLst/>
                <a:latin typeface="Times New Roman" panose="02020603050405020304" pitchFamily="18" charset="0"/>
                <a:ea typeface="Calibri" panose="020F0502020204030204" pitchFamily="34" charset="0"/>
              </a:rPr>
              <a:t>		- randament la sacrificare &gt;48%.</a:t>
            </a:r>
          </a:p>
          <a:p>
            <a:pPr marL="457200" indent="457200" algn="just">
              <a:lnSpc>
                <a:spcPct val="115000"/>
              </a:lnSpc>
            </a:pPr>
            <a:r>
              <a:rPr lang="ro-RO" sz="1800" b="1" i="1" dirty="0">
                <a:effectLst/>
                <a:latin typeface="Times New Roman" panose="02020603050405020304" pitchFamily="18" charset="0"/>
                <a:ea typeface="Calibri" panose="020F0502020204030204" pitchFamily="34" charset="0"/>
              </a:rPr>
              <a:t>c. pentru producția de lână:</a:t>
            </a:r>
            <a:endParaRPr lang="ro-RO" sz="1800" dirty="0">
              <a:effectLst/>
              <a:latin typeface="Times New Roman" panose="02020603050405020304" pitchFamily="18" charset="0"/>
              <a:ea typeface="Calibri" panose="020F0502020204030204" pitchFamily="34" charset="0"/>
            </a:endParaRPr>
          </a:p>
          <a:p>
            <a:pPr indent="457200" algn="just">
              <a:lnSpc>
                <a:spcPct val="115000"/>
              </a:lnSpc>
            </a:pPr>
            <a:r>
              <a:rPr lang="ro-RO" sz="1800" dirty="0">
                <a:effectLst/>
                <a:latin typeface="Times New Roman" panose="02020603050405020304" pitchFamily="18" charset="0"/>
                <a:ea typeface="Calibri" panose="020F0502020204030204" pitchFamily="34" charset="0"/>
              </a:rPr>
              <a:t>	- cantitate medie de lână &gt; 3 kg;</a:t>
            </a:r>
          </a:p>
          <a:p>
            <a:pPr indent="457200" algn="just">
              <a:lnSpc>
                <a:spcPct val="115000"/>
              </a:lnSpc>
            </a:pPr>
            <a:r>
              <a:rPr lang="ro-RO" sz="1800" dirty="0">
                <a:effectLst/>
                <a:latin typeface="Times New Roman" panose="02020603050405020304" pitchFamily="18" charset="0"/>
                <a:ea typeface="Calibri" panose="020F0502020204030204" pitchFamily="34" charset="0"/>
              </a:rPr>
              <a:t>	- finețea medie a fibrelor 40 </a:t>
            </a:r>
            <a:r>
              <a:rPr lang="ro-RO" sz="1800" dirty="0" err="1">
                <a:effectLst/>
                <a:latin typeface="Times New Roman" panose="02020603050405020304" pitchFamily="18" charset="0"/>
                <a:ea typeface="Calibri" panose="020F0502020204030204" pitchFamily="34" charset="0"/>
              </a:rPr>
              <a:t>μm</a:t>
            </a:r>
            <a:r>
              <a:rPr lang="ro-RO" sz="1800" dirty="0">
                <a:effectLst/>
                <a:latin typeface="Times New Roman" panose="02020603050405020304" pitchFamily="18" charset="0"/>
                <a:ea typeface="Calibri" panose="020F0502020204030204" pitchFamily="34" charset="0"/>
              </a:rPr>
              <a:t>;</a:t>
            </a:r>
          </a:p>
          <a:p>
            <a:pPr indent="457200" algn="just">
              <a:lnSpc>
                <a:spcPct val="115000"/>
              </a:lnSpc>
            </a:pPr>
            <a:r>
              <a:rPr lang="ro-RO" sz="1800" dirty="0">
                <a:effectLst/>
                <a:latin typeface="Times New Roman" panose="02020603050405020304" pitchFamily="18" charset="0"/>
                <a:ea typeface="Calibri" panose="020F0502020204030204" pitchFamily="34" charset="0"/>
              </a:rPr>
              <a:t>	- lungimea medie a fibrelor de lână 20 cm;</a:t>
            </a:r>
          </a:p>
          <a:p>
            <a:pPr indent="457200" algn="just">
              <a:lnSpc>
                <a:spcPct val="115000"/>
              </a:lnSpc>
            </a:pPr>
            <a:r>
              <a:rPr lang="ro-RO" sz="1800" dirty="0">
                <a:effectLst/>
                <a:latin typeface="Times New Roman" panose="02020603050405020304" pitchFamily="18" charset="0"/>
                <a:ea typeface="Calibri" panose="020F0502020204030204" pitchFamily="34" charset="0"/>
              </a:rPr>
              <a:t>	- randamentul lânii la spălare &gt; 65%.</a:t>
            </a:r>
          </a:p>
        </p:txBody>
      </p:sp>
    </p:spTree>
    <p:extLst>
      <p:ext uri="{BB962C8B-B14F-4D97-AF65-F5344CB8AC3E}">
        <p14:creationId xmlns:p14="http://schemas.microsoft.com/office/powerpoint/2010/main" val="1858543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C26BF1C-818B-4C3D-A10B-5AC594A32E3C}"/>
              </a:ext>
            </a:extLst>
          </p:cNvPr>
          <p:cNvSpPr txBox="1"/>
          <p:nvPr/>
        </p:nvSpPr>
        <p:spPr>
          <a:xfrm>
            <a:off x="170329" y="87649"/>
            <a:ext cx="7879977" cy="458074"/>
          </a:xfrm>
          <a:prstGeom prst="rect">
            <a:avLst/>
          </a:prstGeom>
          <a:noFill/>
        </p:spPr>
        <p:txBody>
          <a:bodyPr wrap="square">
            <a:spAutoFit/>
          </a:bodyPr>
          <a:lstStyle/>
          <a:p>
            <a:pPr marL="228600" indent="457200">
              <a:lnSpc>
                <a:spcPct val="150000"/>
              </a:lnSpc>
            </a:pPr>
            <a:r>
              <a:rPr lang="ro-RO" sz="1800" b="1" dirty="0">
                <a:effectLst/>
                <a:latin typeface="Times New Roman" panose="02020603050405020304" pitchFamily="18" charset="0"/>
                <a:ea typeface="Calibri" panose="020F0502020204030204" pitchFamily="34" charset="0"/>
              </a:rPr>
              <a:t>4.2. EVALUAREA GENETICĂ A REPRODUCĂTORILOR</a:t>
            </a:r>
            <a:endParaRPr lang="ro-RO" sz="1600" dirty="0">
              <a:effectLst/>
              <a:latin typeface="Times New Roman" panose="02020603050405020304" pitchFamily="18" charset="0"/>
              <a:ea typeface="Calibri" panose="020F0502020204030204" pitchFamily="34" charset="0"/>
            </a:endParaRPr>
          </a:p>
        </p:txBody>
      </p:sp>
      <p:sp>
        <p:nvSpPr>
          <p:cNvPr id="5" name="CasetăText 4">
            <a:extLst>
              <a:ext uri="{FF2B5EF4-FFF2-40B4-BE49-F238E27FC236}">
                <a16:creationId xmlns:a16="http://schemas.microsoft.com/office/drawing/2014/main" id="{554A96F7-C182-3197-421E-4ED540E2C57B}"/>
              </a:ext>
            </a:extLst>
          </p:cNvPr>
          <p:cNvSpPr txBox="1"/>
          <p:nvPr/>
        </p:nvSpPr>
        <p:spPr>
          <a:xfrm>
            <a:off x="573740" y="718724"/>
            <a:ext cx="8265459" cy="1341008"/>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În cadrul cercetările efectuate pe parcursul aceste faze evaluare genetică a reproducătorilor s-a efectuat utilizând metode clasice prin care s-a încercat o analiză relativ detaliată a reproducătorilor activi reprezentativi aflați în interiorul populațiilor supuse cercetărilor. </a:t>
            </a:r>
          </a:p>
        </p:txBody>
      </p:sp>
      <p:sp>
        <p:nvSpPr>
          <p:cNvPr id="7" name="CasetăText 6">
            <a:extLst>
              <a:ext uri="{FF2B5EF4-FFF2-40B4-BE49-F238E27FC236}">
                <a16:creationId xmlns:a16="http://schemas.microsoft.com/office/drawing/2014/main" id="{4BDD14B9-55EC-B7A3-D2FF-CAB2F9CE794B}"/>
              </a:ext>
            </a:extLst>
          </p:cNvPr>
          <p:cNvSpPr txBox="1"/>
          <p:nvPr/>
        </p:nvSpPr>
        <p:spPr>
          <a:xfrm>
            <a:off x="502024" y="2341939"/>
            <a:ext cx="6104965" cy="385362"/>
          </a:xfrm>
          <a:prstGeom prst="rect">
            <a:avLst/>
          </a:prstGeom>
          <a:noFill/>
        </p:spPr>
        <p:txBody>
          <a:bodyPr wrap="square">
            <a:spAutoFit/>
          </a:bodyPr>
          <a:lstStyle/>
          <a:p>
            <a:pPr indent="457200" algn="just">
              <a:lnSpc>
                <a:spcPct val="115000"/>
              </a:lnSpc>
            </a:pPr>
            <a:r>
              <a:rPr lang="ro-RO" sz="1800" b="1" dirty="0">
                <a:effectLst/>
                <a:latin typeface="Times New Roman" panose="02020603050405020304" pitchFamily="18" charset="0"/>
                <a:ea typeface="Calibri" panose="020F0502020204030204" pitchFamily="34" charset="0"/>
              </a:rPr>
              <a:t>4.2.1. </a:t>
            </a:r>
            <a:r>
              <a:rPr lang="ro-RO" sz="1800" b="1" dirty="0" err="1">
                <a:effectLst/>
                <a:latin typeface="Times New Roman" panose="02020603050405020304" pitchFamily="18" charset="0"/>
                <a:ea typeface="Calibri" panose="020F0502020204030204" pitchFamily="34" charset="0"/>
              </a:rPr>
              <a:t>Heritabilitatea</a:t>
            </a:r>
            <a:r>
              <a:rPr lang="ro-RO" sz="1800" b="1" dirty="0">
                <a:effectLst/>
                <a:latin typeface="Times New Roman" panose="02020603050405020304" pitchFamily="18" charset="0"/>
                <a:ea typeface="Calibri" panose="020F0502020204030204" pitchFamily="34" charset="0"/>
              </a:rPr>
              <a:t> caracterelor cantitative</a:t>
            </a:r>
            <a:endParaRPr lang="ro-RO" sz="1800" dirty="0">
              <a:effectLst/>
              <a:latin typeface="Times New Roman" panose="02020603050405020304" pitchFamily="18" charset="0"/>
              <a:ea typeface="Calibri" panose="020F0502020204030204" pitchFamily="34" charset="0"/>
            </a:endParaRPr>
          </a:p>
        </p:txBody>
      </p:sp>
      <p:sp>
        <p:nvSpPr>
          <p:cNvPr id="9" name="CasetăText 8">
            <a:extLst>
              <a:ext uri="{FF2B5EF4-FFF2-40B4-BE49-F238E27FC236}">
                <a16:creationId xmlns:a16="http://schemas.microsoft.com/office/drawing/2014/main" id="{508B0733-3A91-3F21-94D9-6F5C42229C72}"/>
              </a:ext>
            </a:extLst>
          </p:cNvPr>
          <p:cNvSpPr txBox="1"/>
          <p:nvPr/>
        </p:nvSpPr>
        <p:spPr>
          <a:xfrm>
            <a:off x="699245" y="2863960"/>
            <a:ext cx="8139953" cy="3889398"/>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Acest indice joacă un rol important în ameliorare deoarece atunci când unele caractere pot fi determinate prin măsurători efectuate la ambii părinți valoarea lui h</a:t>
            </a:r>
            <a:r>
              <a:rPr lang="ro-RO" sz="1800" baseline="30000" dirty="0">
                <a:effectLst/>
                <a:latin typeface="Times New Roman" panose="02020603050405020304" pitchFamily="18" charset="0"/>
                <a:ea typeface="Calibri" panose="020F0502020204030204" pitchFamily="34" charset="0"/>
              </a:rPr>
              <a:t>2 </a:t>
            </a:r>
            <a:r>
              <a:rPr lang="ro-RO" sz="1800" dirty="0">
                <a:effectLst/>
                <a:latin typeface="Times New Roman" panose="02020603050405020304" pitchFamily="18" charset="0"/>
                <a:ea typeface="Calibri" panose="020F0502020204030204" pitchFamily="34" charset="0"/>
              </a:rPr>
              <a:t>este dată de corelație dintre media caracterului la părinți și caracterul la urmașii acestora. Acest aspect ne permite să afirmăm că varianța fenotipică observată într-o populație reprezintă de fapt suma varianțelor ereditare și de mediu: </a:t>
            </a:r>
            <a:r>
              <a:rPr lang="ro-RO" sz="1800" b="1" dirty="0">
                <a:effectLst/>
                <a:latin typeface="Times New Roman" panose="02020603050405020304" pitchFamily="18" charset="0"/>
                <a:ea typeface="Calibri" panose="020F0502020204030204" pitchFamily="34" charset="0"/>
                <a:sym typeface="Symbol" panose="05050102010706020507" pitchFamily="18" charset="2"/>
              </a:rPr>
              <a:t></a:t>
            </a:r>
            <a:r>
              <a:rPr lang="ro-RO" sz="1800" b="1" baseline="30000" dirty="0">
                <a:effectLst/>
                <a:latin typeface="Times New Roman" panose="02020603050405020304" pitchFamily="18" charset="0"/>
                <a:ea typeface="Calibri" panose="020F0502020204030204" pitchFamily="34" charset="0"/>
              </a:rPr>
              <a:t>2</a:t>
            </a:r>
            <a:r>
              <a:rPr lang="ro-RO" sz="1800" b="1" baseline="-25000" dirty="0">
                <a:effectLst/>
                <a:latin typeface="Times New Roman" panose="02020603050405020304" pitchFamily="18" charset="0"/>
                <a:ea typeface="Calibri" panose="020F0502020204030204" pitchFamily="34" charset="0"/>
              </a:rPr>
              <a:t>P</a:t>
            </a:r>
            <a:r>
              <a:rPr lang="ro-RO" sz="1800" b="1" dirty="0">
                <a:effectLst/>
                <a:latin typeface="Times New Roman" panose="02020603050405020304" pitchFamily="18" charset="0"/>
                <a:ea typeface="Calibri" panose="020F0502020204030204" pitchFamily="34" charset="0"/>
              </a:rPr>
              <a:t> = </a:t>
            </a:r>
            <a:r>
              <a:rPr lang="ro-RO" sz="1800" b="1" dirty="0">
                <a:effectLst/>
                <a:latin typeface="Times New Roman" panose="02020603050405020304" pitchFamily="18" charset="0"/>
                <a:ea typeface="Calibri" panose="020F0502020204030204" pitchFamily="34" charset="0"/>
                <a:sym typeface="Symbol" panose="05050102010706020507" pitchFamily="18" charset="2"/>
              </a:rPr>
              <a:t></a:t>
            </a:r>
            <a:r>
              <a:rPr lang="ro-RO" sz="1800" b="1" baseline="30000" dirty="0">
                <a:effectLst/>
                <a:latin typeface="Times New Roman" panose="02020603050405020304" pitchFamily="18" charset="0"/>
                <a:ea typeface="Calibri" panose="020F0502020204030204" pitchFamily="34" charset="0"/>
              </a:rPr>
              <a:t>2</a:t>
            </a:r>
            <a:r>
              <a:rPr lang="ro-RO" sz="1800" b="1" baseline="-25000" dirty="0">
                <a:effectLst/>
                <a:latin typeface="Times New Roman" panose="02020603050405020304" pitchFamily="18" charset="0"/>
                <a:ea typeface="Calibri" panose="020F0502020204030204" pitchFamily="34" charset="0"/>
              </a:rPr>
              <a:t>H </a:t>
            </a:r>
            <a:r>
              <a:rPr lang="ro-RO" sz="1800" b="1" dirty="0">
                <a:effectLst/>
                <a:latin typeface="Times New Roman" panose="02020603050405020304" pitchFamily="18" charset="0"/>
                <a:ea typeface="Calibri" panose="020F0502020204030204" pitchFamily="34" charset="0"/>
              </a:rPr>
              <a:t>+ </a:t>
            </a:r>
            <a:r>
              <a:rPr lang="ro-RO" sz="1800" b="1" dirty="0">
                <a:effectLst/>
                <a:latin typeface="Times New Roman" panose="02020603050405020304" pitchFamily="18" charset="0"/>
                <a:ea typeface="Calibri" panose="020F0502020204030204" pitchFamily="34" charset="0"/>
                <a:sym typeface="Symbol" panose="05050102010706020507" pitchFamily="18" charset="2"/>
              </a:rPr>
              <a:t></a:t>
            </a:r>
            <a:r>
              <a:rPr lang="ro-RO" sz="1800" b="1" baseline="30000" dirty="0">
                <a:effectLst/>
                <a:latin typeface="Times New Roman" panose="02020603050405020304" pitchFamily="18" charset="0"/>
                <a:ea typeface="Calibri" panose="020F0502020204030204" pitchFamily="34" charset="0"/>
              </a:rPr>
              <a:t>2</a:t>
            </a:r>
            <a:r>
              <a:rPr lang="ro-RO" sz="1800" b="1" baseline="-25000" dirty="0">
                <a:effectLst/>
                <a:latin typeface="Times New Roman" panose="02020603050405020304" pitchFamily="18" charset="0"/>
                <a:ea typeface="Calibri" panose="020F0502020204030204" pitchFamily="34" charset="0"/>
              </a:rPr>
              <a:t>E</a:t>
            </a:r>
            <a:r>
              <a:rPr lang="ro-RO" sz="1800" b="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Varianța ereditară reprezintă de fapt un rezultat al varianțelor genetice de aditivitate, de dominanță și </a:t>
            </a:r>
            <a:r>
              <a:rPr lang="ro-RO" sz="1800" dirty="0" err="1">
                <a:effectLst/>
                <a:latin typeface="Times New Roman" panose="02020603050405020304" pitchFamily="18" charset="0"/>
                <a:ea typeface="Calibri" panose="020F0502020204030204" pitchFamily="34" charset="0"/>
              </a:rPr>
              <a:t>epistazie</a:t>
            </a:r>
            <a:r>
              <a:rPr lang="ro-RO" sz="1800" dirty="0">
                <a:effectLst/>
                <a:latin typeface="Times New Roman" panose="02020603050405020304" pitchFamily="18" charset="0"/>
                <a:ea typeface="Calibri" panose="020F0502020204030204" pitchFamily="34" charset="0"/>
              </a:rPr>
              <a:t>. În sensul cel mai larg al noțiunii, coeficientul de heritabilitate calculat reprezintă raportul dintre varianța ereditară aditivă și varianța fenotipică totală, respectiv </a:t>
            </a:r>
            <a:r>
              <a:rPr lang="ro-RO" sz="1800" b="1" dirty="0">
                <a:effectLst/>
                <a:latin typeface="Times New Roman" panose="02020603050405020304" pitchFamily="18" charset="0"/>
                <a:ea typeface="Calibri" panose="020F0502020204030204" pitchFamily="34" charset="0"/>
              </a:rPr>
              <a:t>(</a:t>
            </a:r>
            <a:r>
              <a:rPr lang="ro-RO" sz="1800" b="1" dirty="0">
                <a:effectLst/>
                <a:latin typeface="Times New Roman" panose="02020603050405020304" pitchFamily="18" charset="0"/>
                <a:ea typeface="Calibri" panose="020F0502020204030204" pitchFamily="34" charset="0"/>
                <a:sym typeface="Symbol" panose="05050102010706020507" pitchFamily="18" charset="2"/>
              </a:rPr>
              <a:t></a:t>
            </a:r>
            <a:r>
              <a:rPr lang="ro-RO" sz="1800" b="1" baseline="30000" dirty="0">
                <a:effectLst/>
                <a:latin typeface="Times New Roman" panose="02020603050405020304" pitchFamily="18" charset="0"/>
                <a:ea typeface="Calibri" panose="020F0502020204030204" pitchFamily="34" charset="0"/>
              </a:rPr>
              <a:t>2</a:t>
            </a:r>
            <a:r>
              <a:rPr lang="ro-RO" sz="1800" b="1" baseline="-25000" dirty="0">
                <a:effectLst/>
                <a:latin typeface="Times New Roman" panose="02020603050405020304" pitchFamily="18" charset="0"/>
                <a:ea typeface="Calibri" panose="020F0502020204030204" pitchFamily="34" charset="0"/>
              </a:rPr>
              <a:t>H</a:t>
            </a:r>
            <a:r>
              <a:rPr lang="ro-RO" sz="1800" b="1" dirty="0">
                <a:effectLst/>
                <a:latin typeface="Times New Roman" panose="02020603050405020304" pitchFamily="18" charset="0"/>
                <a:ea typeface="Calibri" panose="020F0502020204030204" pitchFamily="34" charset="0"/>
              </a:rPr>
              <a:t> /</a:t>
            </a:r>
            <a:r>
              <a:rPr lang="ro-RO" sz="1800" b="1" dirty="0">
                <a:effectLst/>
                <a:latin typeface="Times New Roman" panose="02020603050405020304" pitchFamily="18" charset="0"/>
                <a:ea typeface="Calibri" panose="020F0502020204030204" pitchFamily="34" charset="0"/>
                <a:sym typeface="Symbol" panose="05050102010706020507" pitchFamily="18" charset="2"/>
              </a:rPr>
              <a:t></a:t>
            </a:r>
            <a:r>
              <a:rPr lang="ro-RO" sz="1800" b="1" baseline="30000" dirty="0">
                <a:effectLst/>
                <a:latin typeface="Times New Roman" panose="02020603050405020304" pitchFamily="18" charset="0"/>
                <a:ea typeface="Calibri" panose="020F0502020204030204" pitchFamily="34" charset="0"/>
              </a:rPr>
              <a:t>2 </a:t>
            </a:r>
            <a:r>
              <a:rPr lang="ro-RO" sz="1800" b="1" baseline="-25000" dirty="0">
                <a:effectLst/>
                <a:latin typeface="Times New Roman" panose="02020603050405020304" pitchFamily="18" charset="0"/>
                <a:ea typeface="Calibri" panose="020F0502020204030204" pitchFamily="34" charset="0"/>
              </a:rPr>
              <a:t>P</a:t>
            </a:r>
            <a:r>
              <a:rPr lang="ro-RO" sz="1800" dirty="0">
                <a:effectLst/>
                <a:latin typeface="Times New Roman" panose="02020603050405020304" pitchFamily="18" charset="0"/>
                <a:ea typeface="Calibri" panose="020F0502020204030204" pitchFamily="34" charset="0"/>
              </a:rPr>
              <a:t>), rezultatul obținut reprezintă partea din varianța fenotipică totală care se transmite în descendență. </a:t>
            </a:r>
          </a:p>
          <a:p>
            <a:pPr indent="457200" algn="just">
              <a:lnSpc>
                <a:spcPct val="115000"/>
              </a:lnSpc>
            </a:pPr>
            <a:endParaRPr lang="ro-RO" sz="1800" dirty="0">
              <a:effectLst/>
              <a:latin typeface="Times New Roman" panose="02020603050405020304" pitchFamily="18" charset="0"/>
              <a:ea typeface="Calibri" panose="020F0502020204030204" pitchFamily="34" charset="0"/>
            </a:endParaRPr>
          </a:p>
          <a:p>
            <a:pPr indent="457200" algn="just">
              <a:lnSpc>
                <a:spcPct val="115000"/>
              </a:lnSpc>
            </a:pPr>
            <a:endParaRPr lang="ro-RO"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22441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71B52D5-CC6B-AD3E-D7C3-863600EF6441}"/>
              </a:ext>
            </a:extLst>
          </p:cNvPr>
          <p:cNvSpPr txBox="1"/>
          <p:nvPr/>
        </p:nvSpPr>
        <p:spPr>
          <a:xfrm>
            <a:off x="986117" y="160822"/>
            <a:ext cx="6535271" cy="703911"/>
          </a:xfrm>
          <a:prstGeom prst="rect">
            <a:avLst/>
          </a:prstGeom>
          <a:noFill/>
        </p:spPr>
        <p:txBody>
          <a:bodyPr wrap="square">
            <a:spAutoFit/>
          </a:bodyPr>
          <a:lstStyle/>
          <a:p>
            <a:pPr indent="-90170" algn="ctr">
              <a:lnSpc>
                <a:spcPct val="115000"/>
              </a:lnSpc>
            </a:pPr>
            <a:r>
              <a:rPr lang="ro-RO" sz="1800" dirty="0">
                <a:effectLst/>
                <a:latin typeface="Times New Roman" panose="02020603050405020304" pitchFamily="18" charset="0"/>
                <a:ea typeface="Calibri" panose="020F0502020204030204" pitchFamily="34" charset="0"/>
              </a:rPr>
              <a:t>Tabel 4. Coeficientul de heritabilitate determinat pentru greutatea</a:t>
            </a:r>
          </a:p>
          <a:p>
            <a:pPr indent="457200" algn="ctr">
              <a:lnSpc>
                <a:spcPct val="115000"/>
              </a:lnSpc>
            </a:pPr>
            <a:r>
              <a:rPr lang="ro-RO" sz="1800" dirty="0">
                <a:effectLst/>
                <a:latin typeface="Times New Roman" panose="02020603050405020304" pitchFamily="18" charset="0"/>
                <a:ea typeface="Calibri" panose="020F0502020204030204" pitchFamily="34" charset="0"/>
              </a:rPr>
              <a:t>corporală înregistrată la diferite vârste a tineretul ovin </a:t>
            </a:r>
          </a:p>
        </p:txBody>
      </p:sp>
      <p:graphicFrame>
        <p:nvGraphicFramePr>
          <p:cNvPr id="4" name="Tabel 3">
            <a:extLst>
              <a:ext uri="{FF2B5EF4-FFF2-40B4-BE49-F238E27FC236}">
                <a16:creationId xmlns:a16="http://schemas.microsoft.com/office/drawing/2014/main" id="{092020F7-35B8-D800-9444-9EE9B28953F8}"/>
              </a:ext>
            </a:extLst>
          </p:cNvPr>
          <p:cNvGraphicFramePr>
            <a:graphicFrameLocks noGrp="1"/>
          </p:cNvGraphicFramePr>
          <p:nvPr>
            <p:extLst>
              <p:ext uri="{D42A27DB-BD31-4B8C-83A1-F6EECF244321}">
                <p14:modId xmlns:p14="http://schemas.microsoft.com/office/powerpoint/2010/main" val="442072401"/>
              </p:ext>
            </p:extLst>
          </p:nvPr>
        </p:nvGraphicFramePr>
        <p:xfrm>
          <a:off x="1461247" y="864733"/>
          <a:ext cx="5423647" cy="2342392"/>
        </p:xfrm>
        <a:graphic>
          <a:graphicData uri="http://schemas.openxmlformats.org/drawingml/2006/table">
            <a:tbl>
              <a:tblPr>
                <a:tableStyleId>{5C22544A-7EE6-4342-B048-85BDC9FD1C3A}</a:tableStyleId>
              </a:tblPr>
              <a:tblGrid>
                <a:gridCol w="3702819">
                  <a:extLst>
                    <a:ext uri="{9D8B030D-6E8A-4147-A177-3AD203B41FA5}">
                      <a16:colId xmlns:a16="http://schemas.microsoft.com/office/drawing/2014/main" val="490276692"/>
                    </a:ext>
                  </a:extLst>
                </a:gridCol>
                <a:gridCol w="1720828">
                  <a:extLst>
                    <a:ext uri="{9D8B030D-6E8A-4147-A177-3AD203B41FA5}">
                      <a16:colId xmlns:a16="http://schemas.microsoft.com/office/drawing/2014/main" val="1406220924"/>
                    </a:ext>
                  </a:extLst>
                </a:gridCol>
              </a:tblGrid>
              <a:tr h="0">
                <a:tc>
                  <a:txBody>
                    <a:bodyPr/>
                    <a:lstStyle/>
                    <a:p>
                      <a:pPr indent="457200" algn="ctr">
                        <a:lnSpc>
                          <a:spcPct val="115000"/>
                        </a:lnSpc>
                      </a:pPr>
                      <a:r>
                        <a:rPr lang="ro-RO" sz="1600" dirty="0">
                          <a:effectLst/>
                        </a:rPr>
                        <a:t> </a:t>
                      </a:r>
                    </a:p>
                    <a:p>
                      <a:pPr indent="457200" algn="ctr">
                        <a:lnSpc>
                          <a:spcPct val="115000"/>
                        </a:lnSpc>
                      </a:pPr>
                      <a:r>
                        <a:rPr lang="ro-RO" sz="1600" dirty="0">
                          <a:effectLst/>
                        </a:rPr>
                        <a:t>Caracterul</a:t>
                      </a:r>
                      <a:endParaRPr lang="ro-RO"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a:effectLst/>
                        </a:rPr>
                        <a:t> </a:t>
                      </a:r>
                    </a:p>
                    <a:p>
                      <a:pPr indent="457200" algn="ctr">
                        <a:lnSpc>
                          <a:spcPct val="115000"/>
                        </a:lnSpc>
                      </a:pPr>
                      <a:r>
                        <a:rPr lang="ro-RO" sz="1600">
                          <a:effectLst/>
                        </a:rPr>
                        <a:t>h</a:t>
                      </a:r>
                      <a:r>
                        <a:rPr lang="ro-RO" sz="1600" baseline="30000">
                          <a:effectLst/>
                        </a:rPr>
                        <a:t>2</a:t>
                      </a:r>
                      <a:endParaRPr lang="ro-RO" sz="16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513764"/>
                  </a:ext>
                </a:extLst>
              </a:tr>
              <a:tr h="0">
                <a:tc>
                  <a:txBody>
                    <a:bodyPr/>
                    <a:lstStyle/>
                    <a:p>
                      <a:pPr indent="457200">
                        <a:lnSpc>
                          <a:spcPct val="115000"/>
                        </a:lnSpc>
                      </a:pPr>
                      <a:r>
                        <a:rPr lang="ro-RO" sz="1600" dirty="0">
                          <a:effectLst/>
                        </a:rPr>
                        <a:t>Greutatea corporală la fătare</a:t>
                      </a:r>
                      <a:endParaRPr lang="ro-RO"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a:effectLst/>
                        </a:rPr>
                        <a:t>0,21</a:t>
                      </a:r>
                      <a:endParaRPr lang="ro-RO" sz="16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921136806"/>
                  </a:ext>
                </a:extLst>
              </a:tr>
              <a:tr h="0">
                <a:tc>
                  <a:txBody>
                    <a:bodyPr/>
                    <a:lstStyle/>
                    <a:p>
                      <a:pPr indent="457200">
                        <a:lnSpc>
                          <a:spcPct val="115000"/>
                        </a:lnSpc>
                      </a:pPr>
                      <a:r>
                        <a:rPr lang="ro-RO" sz="1600" dirty="0">
                          <a:effectLst/>
                        </a:rPr>
                        <a:t>Greutatea corporală la 30 zile</a:t>
                      </a:r>
                      <a:endParaRPr lang="ro-RO"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a:effectLst/>
                        </a:rPr>
                        <a:t>0,19</a:t>
                      </a:r>
                      <a:endParaRPr lang="ro-RO" sz="16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567369588"/>
                  </a:ext>
                </a:extLst>
              </a:tr>
              <a:tr h="0">
                <a:tc>
                  <a:txBody>
                    <a:bodyPr/>
                    <a:lstStyle/>
                    <a:p>
                      <a:pPr indent="457200">
                        <a:lnSpc>
                          <a:spcPct val="115000"/>
                        </a:lnSpc>
                      </a:pPr>
                      <a:r>
                        <a:rPr lang="ro-RO" sz="1600" dirty="0">
                          <a:effectLst/>
                        </a:rPr>
                        <a:t>Greutatea corporală la 65 zile</a:t>
                      </a:r>
                      <a:endParaRPr lang="ro-RO"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dirty="0">
                          <a:effectLst/>
                        </a:rPr>
                        <a:t>0,18</a:t>
                      </a:r>
                      <a:endParaRPr lang="ro-RO"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051532157"/>
                  </a:ext>
                </a:extLst>
              </a:tr>
              <a:tr h="0">
                <a:tc>
                  <a:txBody>
                    <a:bodyPr/>
                    <a:lstStyle/>
                    <a:p>
                      <a:pPr indent="457200">
                        <a:lnSpc>
                          <a:spcPct val="115000"/>
                        </a:lnSpc>
                      </a:pPr>
                      <a:r>
                        <a:rPr lang="ro-RO" sz="1600">
                          <a:effectLst/>
                        </a:rPr>
                        <a:t>Greutatea corporală la 75 zile</a:t>
                      </a:r>
                      <a:endParaRPr lang="ro-RO" sz="16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dirty="0">
                          <a:effectLst/>
                        </a:rPr>
                        <a:t>0,31</a:t>
                      </a:r>
                      <a:endParaRPr lang="ro-RO"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968520896"/>
                  </a:ext>
                </a:extLst>
              </a:tr>
              <a:tr h="0">
                <a:tc>
                  <a:txBody>
                    <a:bodyPr/>
                    <a:lstStyle/>
                    <a:p>
                      <a:pPr indent="457200">
                        <a:lnSpc>
                          <a:spcPct val="115000"/>
                        </a:lnSpc>
                      </a:pPr>
                      <a:r>
                        <a:rPr lang="ro-RO" sz="1600">
                          <a:effectLst/>
                        </a:rPr>
                        <a:t>Greutatea corporală la 135 zile</a:t>
                      </a:r>
                      <a:endParaRPr lang="ro-RO" sz="16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dirty="0">
                          <a:effectLst/>
                        </a:rPr>
                        <a:t>0,28</a:t>
                      </a:r>
                      <a:endParaRPr lang="ro-RO"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060485214"/>
                  </a:ext>
                </a:extLst>
              </a:tr>
              <a:tr h="0">
                <a:tc>
                  <a:txBody>
                    <a:bodyPr/>
                    <a:lstStyle/>
                    <a:p>
                      <a:pPr indent="457200">
                        <a:lnSpc>
                          <a:spcPct val="115000"/>
                        </a:lnSpc>
                      </a:pPr>
                      <a:r>
                        <a:rPr lang="ro-RO" sz="1600">
                          <a:effectLst/>
                        </a:rPr>
                        <a:t>Greutatea corporală la 150 zile</a:t>
                      </a:r>
                      <a:endParaRPr lang="ro-RO" sz="16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dirty="0">
                          <a:effectLst/>
                        </a:rPr>
                        <a:t>0,38</a:t>
                      </a:r>
                      <a:endParaRPr lang="ro-RO"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123633575"/>
                  </a:ext>
                </a:extLst>
              </a:tr>
              <a:tr h="0">
                <a:tc>
                  <a:txBody>
                    <a:bodyPr/>
                    <a:lstStyle/>
                    <a:p>
                      <a:pPr indent="457200">
                        <a:lnSpc>
                          <a:spcPct val="115000"/>
                        </a:lnSpc>
                      </a:pPr>
                      <a:r>
                        <a:rPr lang="ro-RO" sz="1600">
                          <a:effectLst/>
                        </a:rPr>
                        <a:t>Sporul mediu zilnic</a:t>
                      </a:r>
                      <a:endParaRPr lang="ro-RO" sz="16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600" dirty="0">
                          <a:effectLst/>
                        </a:rPr>
                        <a:t>0,51</a:t>
                      </a:r>
                      <a:endParaRPr lang="ro-RO"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378956052"/>
                  </a:ext>
                </a:extLst>
              </a:tr>
            </a:tbl>
          </a:graphicData>
        </a:graphic>
      </p:graphicFrame>
      <p:sp>
        <p:nvSpPr>
          <p:cNvPr id="6" name="CasetăText 5">
            <a:extLst>
              <a:ext uri="{FF2B5EF4-FFF2-40B4-BE49-F238E27FC236}">
                <a16:creationId xmlns:a16="http://schemas.microsoft.com/office/drawing/2014/main" id="{5F3A6EE6-583F-DBAA-C003-DC80160D8B16}"/>
              </a:ext>
            </a:extLst>
          </p:cNvPr>
          <p:cNvSpPr txBox="1"/>
          <p:nvPr/>
        </p:nvSpPr>
        <p:spPr>
          <a:xfrm>
            <a:off x="600635" y="3356851"/>
            <a:ext cx="8211670" cy="3153171"/>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Pe baza valorilor obținute se constată că valoarea cea mai mică s-a înregistrat în cazul greutății corporale la vârsta de 65 zile post-partum (h</a:t>
            </a:r>
            <a:r>
              <a:rPr lang="ro-RO" sz="1800" baseline="30000" dirty="0">
                <a:effectLst/>
                <a:latin typeface="Times New Roman" panose="02020603050405020304" pitchFamily="18" charset="0"/>
                <a:ea typeface="Calibri" panose="020F0502020204030204" pitchFamily="34" charset="0"/>
              </a:rPr>
              <a:t>2</a:t>
            </a:r>
            <a:r>
              <a:rPr lang="ro-RO" sz="1800" dirty="0">
                <a:effectLst/>
                <a:latin typeface="Times New Roman" panose="02020603050405020304" pitchFamily="18" charset="0"/>
                <a:ea typeface="Calibri" panose="020F0502020204030204" pitchFamily="34" charset="0"/>
              </a:rPr>
              <a:t> = 0,18) valoare care se situează foarte aproape de coeficientul de heritabilitate determinat pentru greutatea la naștere și pentru greutatea vie la vârsta de 30 zile. Existența acestor valori extrem de mici evidențiază faptul că greutatea corporală înregistrată pe parcursul primelor 60 zile de viață este slab </a:t>
            </a:r>
            <a:r>
              <a:rPr lang="ro-RO" sz="1800" dirty="0" err="1">
                <a:effectLst/>
                <a:latin typeface="Times New Roman" panose="02020603050405020304" pitchFamily="18" charset="0"/>
                <a:ea typeface="Calibri" panose="020F0502020204030204" pitchFamily="34" charset="0"/>
              </a:rPr>
              <a:t>heritabilă</a:t>
            </a:r>
            <a:r>
              <a:rPr lang="ro-RO" sz="1800" dirty="0">
                <a:effectLst/>
                <a:latin typeface="Times New Roman" panose="02020603050405020304" pitchFamily="18" charset="0"/>
                <a:ea typeface="Calibri" panose="020F0502020204030204" pitchFamily="34" charset="0"/>
              </a:rPr>
              <a:t>, fiind influențată în mare măsură de capacitatea de alăptare a oilor mame.</a:t>
            </a:r>
          </a:p>
          <a:p>
            <a:pPr algn="just"/>
            <a:r>
              <a:rPr lang="ro-RO" sz="1800" dirty="0">
                <a:effectLst/>
                <a:latin typeface="Times New Roman" panose="02020603050405020304" pitchFamily="18" charset="0"/>
                <a:ea typeface="Calibri" panose="020F0502020204030204" pitchFamily="34" charset="0"/>
              </a:rPr>
              <a:t>În schimb pentru greutatea corporală determinată pe intervalul de vârstă cuprins între 75 și respectiv 150 zile coeficientul de heritabilitate determinat are valori mai mari și încadrează aceste caractere în grupa celor mediu </a:t>
            </a:r>
            <a:r>
              <a:rPr lang="ro-RO" sz="1800" dirty="0" err="1">
                <a:effectLst/>
                <a:latin typeface="Times New Roman" panose="02020603050405020304" pitchFamily="18" charset="0"/>
                <a:ea typeface="Calibri" panose="020F0502020204030204" pitchFamily="34" charset="0"/>
              </a:rPr>
              <a:t>heritabile</a:t>
            </a:r>
            <a:r>
              <a:rPr lang="ro-RO" sz="1800" dirty="0">
                <a:effectLst/>
                <a:latin typeface="Times New Roman" panose="02020603050405020304" pitchFamily="18" charset="0"/>
                <a:ea typeface="Calibri" panose="020F0502020204030204" pitchFamily="34" charset="0"/>
              </a:rPr>
              <a:t> </a:t>
            </a:r>
            <a:endParaRPr lang="ro-RO" dirty="0"/>
          </a:p>
        </p:txBody>
      </p:sp>
    </p:spTree>
    <p:extLst>
      <p:ext uri="{BB962C8B-B14F-4D97-AF65-F5344CB8AC3E}">
        <p14:creationId xmlns:p14="http://schemas.microsoft.com/office/powerpoint/2010/main" val="762891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EF8CA95-A60C-015A-FDC2-1AC9ED95F6E8}"/>
              </a:ext>
            </a:extLst>
          </p:cNvPr>
          <p:cNvSpPr txBox="1"/>
          <p:nvPr/>
        </p:nvSpPr>
        <p:spPr>
          <a:xfrm>
            <a:off x="824753" y="182329"/>
            <a:ext cx="7853082" cy="1978106"/>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Parametrii genetici pentru caracterele care influențează producția de lapte au fost determinați pe baza datelor obținute în cele două lactații succesive în care s-a aplicat controlul producției de lapte la efectivele de ovine de din noua populație de lapte. Ereditate determinată pentru durata totală a perioadei de muls a înregistrat valori destul de reduse, aspect ce ne indică faptul că în exprimarea acestui caracter un rol important îl au factorii de mediu și tehnologia aplicată.</a:t>
            </a:r>
          </a:p>
        </p:txBody>
      </p:sp>
      <p:sp>
        <p:nvSpPr>
          <p:cNvPr id="5" name="CasetăText 4">
            <a:extLst>
              <a:ext uri="{FF2B5EF4-FFF2-40B4-BE49-F238E27FC236}">
                <a16:creationId xmlns:a16="http://schemas.microsoft.com/office/drawing/2014/main" id="{E8B2CD93-21D8-D841-5B09-7FDEF50418D7}"/>
              </a:ext>
            </a:extLst>
          </p:cNvPr>
          <p:cNvSpPr txBox="1"/>
          <p:nvPr/>
        </p:nvSpPr>
        <p:spPr>
          <a:xfrm>
            <a:off x="1376082" y="2326100"/>
            <a:ext cx="6391835" cy="703911"/>
          </a:xfrm>
          <a:prstGeom prst="rect">
            <a:avLst/>
          </a:prstGeom>
          <a:noFill/>
        </p:spPr>
        <p:txBody>
          <a:bodyPr wrap="square">
            <a:spAutoFit/>
          </a:bodyPr>
          <a:lstStyle/>
          <a:p>
            <a:pPr indent="457200" algn="ctr">
              <a:lnSpc>
                <a:spcPct val="115000"/>
              </a:lnSpc>
            </a:pPr>
            <a:r>
              <a:rPr lang="ro-RO" sz="1800" dirty="0">
                <a:effectLst/>
                <a:latin typeface="Times New Roman" panose="02020603050405020304" pitchFamily="18" charset="0"/>
                <a:ea typeface="Calibri" panose="020F0502020204030204" pitchFamily="34" charset="0"/>
              </a:rPr>
              <a:t>Tabel 5. Coeficientul de heritabilitate determinat pentru unele caractere de care depinde producția de lapte</a:t>
            </a:r>
          </a:p>
        </p:txBody>
      </p:sp>
      <p:graphicFrame>
        <p:nvGraphicFramePr>
          <p:cNvPr id="6" name="Tabel 5">
            <a:extLst>
              <a:ext uri="{FF2B5EF4-FFF2-40B4-BE49-F238E27FC236}">
                <a16:creationId xmlns:a16="http://schemas.microsoft.com/office/drawing/2014/main" id="{7C7D45EB-1D83-D32F-3A77-107F27CE1183}"/>
              </a:ext>
            </a:extLst>
          </p:cNvPr>
          <p:cNvGraphicFramePr>
            <a:graphicFrameLocks noGrp="1"/>
          </p:cNvGraphicFramePr>
          <p:nvPr>
            <p:extLst>
              <p:ext uri="{D42A27DB-BD31-4B8C-83A1-F6EECF244321}">
                <p14:modId xmlns:p14="http://schemas.microsoft.com/office/powerpoint/2010/main" val="663617341"/>
              </p:ext>
            </p:extLst>
          </p:nvPr>
        </p:nvGraphicFramePr>
        <p:xfrm>
          <a:off x="2022605" y="3135840"/>
          <a:ext cx="5457377" cy="1615188"/>
        </p:xfrm>
        <a:graphic>
          <a:graphicData uri="http://schemas.openxmlformats.org/drawingml/2006/table">
            <a:tbl>
              <a:tblPr>
                <a:tableStyleId>{5C22544A-7EE6-4342-B048-85BDC9FD1C3A}</a:tableStyleId>
              </a:tblPr>
              <a:tblGrid>
                <a:gridCol w="4121118">
                  <a:extLst>
                    <a:ext uri="{9D8B030D-6E8A-4147-A177-3AD203B41FA5}">
                      <a16:colId xmlns:a16="http://schemas.microsoft.com/office/drawing/2014/main" val="4056050843"/>
                    </a:ext>
                  </a:extLst>
                </a:gridCol>
                <a:gridCol w="1336259">
                  <a:extLst>
                    <a:ext uri="{9D8B030D-6E8A-4147-A177-3AD203B41FA5}">
                      <a16:colId xmlns:a16="http://schemas.microsoft.com/office/drawing/2014/main" val="2047438074"/>
                    </a:ext>
                  </a:extLst>
                </a:gridCol>
              </a:tblGrid>
              <a:tr h="0">
                <a:tc>
                  <a:txBody>
                    <a:bodyPr/>
                    <a:lstStyle/>
                    <a:p>
                      <a:pPr indent="457200" algn="ctr">
                        <a:lnSpc>
                          <a:spcPct val="115000"/>
                        </a:lnSpc>
                      </a:pPr>
                      <a:r>
                        <a:rPr lang="ro-RO" sz="1400" dirty="0">
                          <a:effectLst/>
                        </a:rPr>
                        <a:t> </a:t>
                      </a:r>
                    </a:p>
                    <a:p>
                      <a:pPr indent="457200">
                        <a:lnSpc>
                          <a:spcPct val="115000"/>
                        </a:lnSpc>
                      </a:pPr>
                      <a:r>
                        <a:rPr lang="ro-RO" sz="1400" dirty="0">
                          <a:effectLst/>
                        </a:rPr>
                        <a:t>Caracterul</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 </a:t>
                      </a:r>
                    </a:p>
                    <a:p>
                      <a:pPr indent="457200" algn="ctr">
                        <a:lnSpc>
                          <a:spcPct val="115000"/>
                        </a:lnSpc>
                      </a:pPr>
                      <a:r>
                        <a:rPr lang="ro-RO" sz="1400">
                          <a:effectLst/>
                        </a:rPr>
                        <a:t>h</a:t>
                      </a:r>
                      <a:r>
                        <a:rPr lang="ro-RO" sz="1400" baseline="30000">
                          <a:effectLst/>
                        </a:rPr>
                        <a:t>2</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135023541"/>
                  </a:ext>
                </a:extLst>
              </a:tr>
              <a:tr h="0">
                <a:tc>
                  <a:txBody>
                    <a:bodyPr/>
                    <a:lstStyle/>
                    <a:p>
                      <a:pPr indent="457200">
                        <a:lnSpc>
                          <a:spcPct val="115000"/>
                        </a:lnSpc>
                      </a:pPr>
                      <a:r>
                        <a:rPr lang="ro-RO" sz="1400" dirty="0">
                          <a:effectLst/>
                        </a:rPr>
                        <a:t>Durata lactație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0,38</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44274383"/>
                  </a:ext>
                </a:extLst>
              </a:tr>
              <a:tr h="0">
                <a:tc>
                  <a:txBody>
                    <a:bodyPr/>
                    <a:lstStyle/>
                    <a:p>
                      <a:pPr indent="457200">
                        <a:lnSpc>
                          <a:spcPct val="115000"/>
                        </a:lnSpc>
                      </a:pPr>
                      <a:r>
                        <a:rPr lang="ro-RO" sz="1400">
                          <a:effectLst/>
                        </a:rPr>
                        <a:t>Producția zilnică de lapte</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0.34</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53588409"/>
                  </a:ext>
                </a:extLst>
              </a:tr>
              <a:tr h="0">
                <a:tc>
                  <a:txBody>
                    <a:bodyPr/>
                    <a:lstStyle/>
                    <a:p>
                      <a:pPr indent="457200">
                        <a:lnSpc>
                          <a:spcPct val="115000"/>
                        </a:lnSpc>
                      </a:pPr>
                      <a:r>
                        <a:rPr lang="ro-RO" sz="1400">
                          <a:effectLst/>
                        </a:rPr>
                        <a:t>Conținutul de grăsime</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0,52</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235858040"/>
                  </a:ext>
                </a:extLst>
              </a:tr>
              <a:tr h="0">
                <a:tc>
                  <a:txBody>
                    <a:bodyPr/>
                    <a:lstStyle/>
                    <a:p>
                      <a:pPr indent="457200">
                        <a:lnSpc>
                          <a:spcPct val="115000"/>
                        </a:lnSpc>
                      </a:pPr>
                      <a:r>
                        <a:rPr lang="ro-RO" sz="1400">
                          <a:effectLst/>
                        </a:rPr>
                        <a:t>Conținutul de proteină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0,54</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985280771"/>
                  </a:ext>
                </a:extLst>
              </a:tr>
              <a:tr h="0">
                <a:tc>
                  <a:txBody>
                    <a:bodyPr/>
                    <a:lstStyle/>
                    <a:p>
                      <a:pPr indent="457200">
                        <a:lnSpc>
                          <a:spcPct val="115000"/>
                        </a:lnSpc>
                      </a:pPr>
                      <a:r>
                        <a:rPr lang="ro-RO" sz="1400">
                          <a:effectLst/>
                        </a:rPr>
                        <a:t>Randament mediu util al laptelui</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0,64 </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784037390"/>
                  </a:ext>
                </a:extLst>
              </a:tr>
            </a:tbl>
          </a:graphicData>
        </a:graphic>
      </p:graphicFrame>
      <p:sp>
        <p:nvSpPr>
          <p:cNvPr id="8" name="CasetăText 7">
            <a:extLst>
              <a:ext uri="{FF2B5EF4-FFF2-40B4-BE49-F238E27FC236}">
                <a16:creationId xmlns:a16="http://schemas.microsoft.com/office/drawing/2014/main" id="{7E262AE3-44AF-0520-DF6B-EE708ABF23EF}"/>
              </a:ext>
            </a:extLst>
          </p:cNvPr>
          <p:cNvSpPr txBox="1"/>
          <p:nvPr/>
        </p:nvSpPr>
        <p:spPr>
          <a:xfrm>
            <a:off x="887505" y="5206421"/>
            <a:ext cx="8032377" cy="1341008"/>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Coeficienții de heritabilitate determinați pentru durata perioadei de lactație și pentru producția zilnică de lapte au avut valori sensibil apropiate (0,38 și respectiv 0,34) valori apropiate </a:t>
            </a:r>
            <a:r>
              <a:rPr lang="ro-RO" sz="1800" dirty="0" err="1">
                <a:effectLst/>
                <a:latin typeface="Times New Roman" panose="02020603050405020304" pitchFamily="18" charset="0"/>
                <a:ea typeface="Calibri" panose="020F0502020204030204" pitchFamily="34" charset="0"/>
              </a:rPr>
              <a:t>heritabilitatea</a:t>
            </a:r>
            <a:r>
              <a:rPr lang="ro-RO" sz="1800" dirty="0">
                <a:effectLst/>
                <a:latin typeface="Times New Roman" panose="02020603050405020304" pitchFamily="18" charset="0"/>
                <a:ea typeface="Calibri" panose="020F0502020204030204" pitchFamily="34" charset="0"/>
              </a:rPr>
              <a:t> acelorași </a:t>
            </a:r>
            <a:r>
              <a:rPr lang="ro-RO" sz="1800" dirty="0" err="1">
                <a:effectLst/>
                <a:latin typeface="Times New Roman" panose="02020603050405020304" pitchFamily="18" charset="0"/>
                <a:ea typeface="Calibri" panose="020F0502020204030204" pitchFamily="34" charset="0"/>
              </a:rPr>
              <a:t>carcatere</a:t>
            </a:r>
            <a:r>
              <a:rPr lang="ro-RO" sz="1800" dirty="0">
                <a:effectLst/>
                <a:latin typeface="Times New Roman" panose="02020603050405020304" pitchFamily="18" charset="0"/>
                <a:ea typeface="Calibri" panose="020F0502020204030204" pitchFamily="34" charset="0"/>
              </a:rPr>
              <a:t> determinate însă pentru rasa </a:t>
            </a:r>
            <a:r>
              <a:rPr lang="ro-RO" sz="1800" dirty="0" err="1">
                <a:effectLst/>
                <a:latin typeface="Times New Roman" panose="02020603050405020304" pitchFamily="18" charset="0"/>
                <a:ea typeface="Calibri" panose="020F0502020204030204" pitchFamily="34" charset="0"/>
              </a:rPr>
              <a:t>Lacaune</a:t>
            </a:r>
            <a:r>
              <a:rPr lang="ro-RO" sz="1800" dirty="0">
                <a:effectLst/>
                <a:latin typeface="Times New Roman" panose="02020603050405020304" pitchFamily="18" charset="0"/>
                <a:ea typeface="Calibri" panose="020F0502020204030204" pitchFamily="34" charset="0"/>
              </a:rPr>
              <a:t> de F. </a:t>
            </a:r>
            <a:r>
              <a:rPr lang="ro-RO" sz="1800" dirty="0" err="1">
                <a:effectLst/>
                <a:latin typeface="Times New Roman" panose="02020603050405020304" pitchFamily="18" charset="0"/>
                <a:ea typeface="Calibri" panose="020F0502020204030204" pitchFamily="34" charset="0"/>
              </a:rPr>
              <a:t>Barillet</a:t>
            </a:r>
            <a:r>
              <a:rPr lang="ro-RO" sz="1800" dirty="0">
                <a:effectLst/>
                <a:latin typeface="Times New Roman" panose="02020603050405020304" pitchFamily="18" charset="0"/>
                <a:ea typeface="Calibri" panose="020F0502020204030204" pitchFamily="34" charset="0"/>
              </a:rPr>
              <a:t> și D. </a:t>
            </a:r>
            <a:r>
              <a:rPr lang="ro-RO" sz="1800" dirty="0" err="1">
                <a:effectLst/>
                <a:latin typeface="Times New Roman" panose="02020603050405020304" pitchFamily="18" charset="0"/>
                <a:ea typeface="Calibri" panose="020F0502020204030204" pitchFamily="34" charset="0"/>
              </a:rPr>
              <a:t>Biochard</a:t>
            </a:r>
            <a:r>
              <a:rPr lang="ro-RO" sz="1800" dirty="0">
                <a:effectLst/>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6025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8A54D3A-D27F-B71B-945C-707C58B8B0E8}"/>
              </a:ext>
            </a:extLst>
          </p:cNvPr>
          <p:cNvSpPr txBox="1"/>
          <p:nvPr/>
        </p:nvSpPr>
        <p:spPr>
          <a:xfrm>
            <a:off x="466165" y="0"/>
            <a:ext cx="4572000" cy="458074"/>
          </a:xfrm>
          <a:prstGeom prst="rect">
            <a:avLst/>
          </a:prstGeom>
          <a:noFill/>
        </p:spPr>
        <p:txBody>
          <a:bodyPr wrap="square">
            <a:spAutoFit/>
          </a:bodyPr>
          <a:lstStyle/>
          <a:p>
            <a:pPr indent="457200">
              <a:lnSpc>
                <a:spcPct val="150000"/>
              </a:lnSpc>
            </a:pPr>
            <a:r>
              <a:rPr lang="ro-RO" sz="1800" b="1" dirty="0">
                <a:effectLst/>
                <a:latin typeface="Times New Roman" panose="02020603050405020304" pitchFamily="18" charset="0"/>
                <a:ea typeface="Calibri" panose="020F0502020204030204" pitchFamily="34" charset="0"/>
              </a:rPr>
              <a:t>4.2.2.3. Corelații fenotipice</a:t>
            </a:r>
            <a:endParaRPr lang="ro-RO" sz="1800" dirty="0">
              <a:effectLst/>
              <a:latin typeface="Times New Roman" panose="02020603050405020304" pitchFamily="18" charset="0"/>
              <a:ea typeface="Calibri" panose="020F0502020204030204" pitchFamily="34" charset="0"/>
            </a:endParaRPr>
          </a:p>
        </p:txBody>
      </p:sp>
      <p:sp>
        <p:nvSpPr>
          <p:cNvPr id="5" name="CasetăText 4">
            <a:extLst>
              <a:ext uri="{FF2B5EF4-FFF2-40B4-BE49-F238E27FC236}">
                <a16:creationId xmlns:a16="http://schemas.microsoft.com/office/drawing/2014/main" id="{5E9BEAA4-243B-3722-5222-7DA53213D565}"/>
              </a:ext>
            </a:extLst>
          </p:cNvPr>
          <p:cNvSpPr txBox="1"/>
          <p:nvPr/>
        </p:nvSpPr>
        <p:spPr>
          <a:xfrm>
            <a:off x="735106" y="539714"/>
            <a:ext cx="8256494" cy="2031325"/>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rPr>
              <a:t>Determinarea acestora este</a:t>
            </a:r>
            <a:r>
              <a:rPr lang="ro-RO" sz="1800" b="1" dirty="0">
                <a:effectLst/>
                <a:latin typeface="Times New Roman" panose="02020603050405020304" pitchFamily="18" charset="0"/>
                <a:ea typeface="Calibri" panose="020F0502020204030204" pitchFamily="34" charset="0"/>
              </a:rPr>
              <a:t> </a:t>
            </a:r>
            <a:r>
              <a:rPr lang="ro-RO" sz="1800" dirty="0">
                <a:effectLst/>
                <a:latin typeface="Times New Roman" panose="02020603050405020304" pitchFamily="18" charset="0"/>
                <a:ea typeface="Calibri" panose="020F0502020204030204" pitchFamily="34" charset="0"/>
              </a:rPr>
              <a:t>extrem de utilă pentru muncă desfășurată în activitatea de ameliorare. Importanța și rolul acestora se datorează faptului că, la nivelul organismului unui animal, s-a constatat că multe din caracterele acestuia se dezvoltă în corelație unul cu altul. În tabelul 6 sunt prezentate valorile coeficienților de corelație care se stabilesc între greutatea la fătare și greutatea corporală determinată la diferite vârste, precum și între greutatea la fătare și sporul mediu zilnic de creștere în greutate.</a:t>
            </a:r>
          </a:p>
          <a:p>
            <a:pPr algn="just"/>
            <a:endParaRPr lang="ro-RO" dirty="0"/>
          </a:p>
        </p:txBody>
      </p:sp>
      <p:sp>
        <p:nvSpPr>
          <p:cNvPr id="7" name="CasetăText 6">
            <a:extLst>
              <a:ext uri="{FF2B5EF4-FFF2-40B4-BE49-F238E27FC236}">
                <a16:creationId xmlns:a16="http://schemas.microsoft.com/office/drawing/2014/main" id="{A86AEAC0-C8E6-A2D7-6700-7C4B7B6505F5}"/>
              </a:ext>
            </a:extLst>
          </p:cNvPr>
          <p:cNvSpPr txBox="1"/>
          <p:nvPr/>
        </p:nvSpPr>
        <p:spPr>
          <a:xfrm>
            <a:off x="1470211" y="2462661"/>
            <a:ext cx="7028330" cy="703911"/>
          </a:xfrm>
          <a:prstGeom prst="rect">
            <a:avLst/>
          </a:prstGeom>
          <a:noFill/>
        </p:spPr>
        <p:txBody>
          <a:bodyPr wrap="square">
            <a:spAutoFit/>
          </a:bodyPr>
          <a:lstStyle/>
          <a:p>
            <a:pPr indent="457200" algn="ctr">
              <a:lnSpc>
                <a:spcPct val="115000"/>
              </a:lnSpc>
            </a:pPr>
            <a:r>
              <a:rPr lang="ro-RO" sz="1800" dirty="0">
                <a:effectLst/>
                <a:latin typeface="Times New Roman" panose="02020603050405020304" pitchFamily="18" charset="0"/>
                <a:ea typeface="Calibri" panose="020F0502020204030204" pitchFamily="34" charset="0"/>
              </a:rPr>
              <a:t>Tabel 6. Coeficienții de corelație fenotipică dintre greutatea la fătare</a:t>
            </a:r>
          </a:p>
          <a:p>
            <a:pPr indent="457200" algn="ctr">
              <a:lnSpc>
                <a:spcPct val="115000"/>
              </a:lnSpc>
            </a:pPr>
            <a:r>
              <a:rPr lang="ro-RO" sz="1800" dirty="0">
                <a:effectLst/>
                <a:latin typeface="Times New Roman" panose="02020603050405020304" pitchFamily="18" charset="0"/>
                <a:ea typeface="Calibri" panose="020F0502020204030204" pitchFamily="34" charset="0"/>
              </a:rPr>
              <a:t>și greutatea corporală la diferite vârste de creștere </a:t>
            </a:r>
            <a:r>
              <a:rPr lang="ro-RO" sz="1800" b="1" dirty="0">
                <a:effectLst/>
                <a:latin typeface="Times New Roman" panose="02020603050405020304" pitchFamily="18" charset="0"/>
                <a:ea typeface="Calibri" panose="020F0502020204030204" pitchFamily="34" charset="0"/>
              </a:rPr>
              <a:t>n = 160</a:t>
            </a:r>
            <a:endParaRPr lang="ro-RO" sz="1800" dirty="0">
              <a:effectLst/>
              <a:latin typeface="Times New Roman" panose="02020603050405020304" pitchFamily="18" charset="0"/>
              <a:ea typeface="Calibri" panose="020F0502020204030204" pitchFamily="34" charset="0"/>
            </a:endParaRPr>
          </a:p>
        </p:txBody>
      </p:sp>
      <p:graphicFrame>
        <p:nvGraphicFramePr>
          <p:cNvPr id="8" name="Tabel 7">
            <a:extLst>
              <a:ext uri="{FF2B5EF4-FFF2-40B4-BE49-F238E27FC236}">
                <a16:creationId xmlns:a16="http://schemas.microsoft.com/office/drawing/2014/main" id="{0805774A-756E-5C09-3545-5999965D80B9}"/>
              </a:ext>
            </a:extLst>
          </p:cNvPr>
          <p:cNvGraphicFramePr>
            <a:graphicFrameLocks noGrp="1"/>
          </p:cNvGraphicFramePr>
          <p:nvPr>
            <p:extLst>
              <p:ext uri="{D42A27DB-BD31-4B8C-83A1-F6EECF244321}">
                <p14:modId xmlns:p14="http://schemas.microsoft.com/office/powerpoint/2010/main" val="248509655"/>
              </p:ext>
            </p:extLst>
          </p:nvPr>
        </p:nvGraphicFramePr>
        <p:xfrm>
          <a:off x="1883727" y="3397916"/>
          <a:ext cx="6247262" cy="1582992"/>
        </p:xfrm>
        <a:graphic>
          <a:graphicData uri="http://schemas.openxmlformats.org/drawingml/2006/table">
            <a:tbl>
              <a:tblPr>
                <a:tableStyleId>{5C22544A-7EE6-4342-B048-85BDC9FD1C3A}</a:tableStyleId>
              </a:tblPr>
              <a:tblGrid>
                <a:gridCol w="3379749">
                  <a:extLst>
                    <a:ext uri="{9D8B030D-6E8A-4147-A177-3AD203B41FA5}">
                      <a16:colId xmlns:a16="http://schemas.microsoft.com/office/drawing/2014/main" val="195032313"/>
                    </a:ext>
                  </a:extLst>
                </a:gridCol>
                <a:gridCol w="1535987">
                  <a:extLst>
                    <a:ext uri="{9D8B030D-6E8A-4147-A177-3AD203B41FA5}">
                      <a16:colId xmlns:a16="http://schemas.microsoft.com/office/drawing/2014/main" val="3206399495"/>
                    </a:ext>
                  </a:extLst>
                </a:gridCol>
                <a:gridCol w="1331526">
                  <a:extLst>
                    <a:ext uri="{9D8B030D-6E8A-4147-A177-3AD203B41FA5}">
                      <a16:colId xmlns:a16="http://schemas.microsoft.com/office/drawing/2014/main" val="4105097415"/>
                    </a:ext>
                  </a:extLst>
                </a:gridCol>
              </a:tblGrid>
              <a:tr h="0">
                <a:tc gridSpan="3">
                  <a:txBody>
                    <a:bodyPr/>
                    <a:lstStyle/>
                    <a:p>
                      <a:pPr indent="457200">
                        <a:lnSpc>
                          <a:spcPct val="115000"/>
                        </a:lnSpc>
                      </a:pPr>
                      <a:r>
                        <a:rPr lang="ro-RO" sz="1400" dirty="0">
                          <a:effectLst/>
                        </a:rPr>
                        <a:t>Cupluri de însușiri :</a:t>
                      </a:r>
                      <a:endParaRPr lang="ro-RO" sz="1400" dirty="0">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2965229518"/>
                  </a:ext>
                </a:extLst>
              </a:tr>
              <a:tr h="0">
                <a:tc>
                  <a:txBody>
                    <a:bodyPr/>
                    <a:lstStyle/>
                    <a:p>
                      <a:pPr indent="457200">
                        <a:lnSpc>
                          <a:spcPct val="115000"/>
                        </a:lnSpc>
                      </a:pPr>
                      <a:r>
                        <a:rPr lang="ro-RO" sz="1400" dirty="0">
                          <a:effectLst/>
                        </a:rPr>
                        <a:t>Greutatea corporală la fătare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r</a:t>
                      </a:r>
                      <a:r>
                        <a:rPr lang="ro-RO" sz="1400" baseline="-25000">
                          <a:effectLst/>
                        </a:rPr>
                        <a:t>xy</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 s</a:t>
                      </a:r>
                      <a:r>
                        <a:rPr lang="ro-RO" sz="1400" baseline="-25000">
                          <a:effectLst/>
                        </a:rPr>
                        <a:t>r</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658613160"/>
                  </a:ext>
                </a:extLst>
              </a:tr>
              <a:tr h="0">
                <a:tc>
                  <a:txBody>
                    <a:bodyPr/>
                    <a:lstStyle/>
                    <a:p>
                      <a:pPr indent="457200">
                        <a:lnSpc>
                          <a:spcPct val="115000"/>
                        </a:lnSpc>
                      </a:pPr>
                      <a:r>
                        <a:rPr lang="ro-RO" sz="1400" dirty="0">
                          <a:effectLst/>
                        </a:rPr>
                        <a:t>Greutatea corporală la 30 zile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0.5867</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  0.0177</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822598107"/>
                  </a:ext>
                </a:extLst>
              </a:tr>
              <a:tr h="0">
                <a:tc>
                  <a:txBody>
                    <a:bodyPr/>
                    <a:lstStyle/>
                    <a:p>
                      <a:pPr indent="457200">
                        <a:lnSpc>
                          <a:spcPct val="115000"/>
                        </a:lnSpc>
                      </a:pPr>
                      <a:r>
                        <a:rPr lang="ro-RO" sz="1400" dirty="0">
                          <a:effectLst/>
                        </a:rPr>
                        <a:t>Greutatea corporală la 65 zile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0.5622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  0.0190</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680368591"/>
                  </a:ext>
                </a:extLst>
              </a:tr>
              <a:tr h="0">
                <a:tc>
                  <a:txBody>
                    <a:bodyPr/>
                    <a:lstStyle/>
                    <a:p>
                      <a:pPr indent="457200">
                        <a:lnSpc>
                          <a:spcPct val="115000"/>
                        </a:lnSpc>
                      </a:pPr>
                      <a:r>
                        <a:rPr lang="ro-RO" sz="1400">
                          <a:effectLst/>
                        </a:rPr>
                        <a:t>Greutatea corporală la 75 zile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0.5320  </a:t>
                      </a:r>
                      <a:endParaRPr lang="ro-RO" sz="14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  0.0522</a:t>
                      </a:r>
                      <a:endParaRPr lang="ro-RO" sz="1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613201844"/>
                  </a:ext>
                </a:extLst>
              </a:tr>
              <a:tr h="0">
                <a:tc>
                  <a:txBody>
                    <a:bodyPr/>
                    <a:lstStyle/>
                    <a:p>
                      <a:pPr indent="457200">
                        <a:lnSpc>
                          <a:spcPct val="115000"/>
                        </a:lnSpc>
                      </a:pPr>
                      <a:r>
                        <a:rPr lang="ro-RO" sz="1400">
                          <a:effectLst/>
                        </a:rPr>
                        <a:t>Greutatea corporală la 135 zile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0.5435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  0.0387</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549934927"/>
                  </a:ext>
                </a:extLst>
              </a:tr>
              <a:tr h="0">
                <a:tc>
                  <a:txBody>
                    <a:bodyPr/>
                    <a:lstStyle/>
                    <a:p>
                      <a:pPr indent="457200">
                        <a:lnSpc>
                          <a:spcPct val="115000"/>
                        </a:lnSpc>
                      </a:pPr>
                      <a:r>
                        <a:rPr lang="ro-RO" sz="1400">
                          <a:effectLst/>
                        </a:rPr>
                        <a:t>Greutatea corporală la 150 zile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a:effectLst/>
                        </a:rPr>
                        <a:t>0.5708  </a:t>
                      </a:r>
                      <a:endParaRPr lang="ro-RO" sz="1400">
                        <a:effectLst/>
                        <a:latin typeface="Times New Roman" panose="02020603050405020304" pitchFamily="18" charset="0"/>
                        <a:ea typeface="Calibri" panose="020F0502020204030204" pitchFamily="34" charset="0"/>
                      </a:endParaRPr>
                    </a:p>
                  </a:txBody>
                  <a:tcPr marL="68580" marR="68580" marT="0" marB="0"/>
                </a:tc>
                <a:tc>
                  <a:txBody>
                    <a:bodyPr/>
                    <a:lstStyle/>
                    <a:p>
                      <a:pPr indent="457200" algn="ctr">
                        <a:lnSpc>
                          <a:spcPct val="115000"/>
                        </a:lnSpc>
                      </a:pPr>
                      <a:r>
                        <a:rPr lang="ro-RO" sz="1400" dirty="0">
                          <a:effectLst/>
                        </a:rPr>
                        <a:t>  0.0451</a:t>
                      </a:r>
                      <a:endParaRPr lang="ro-RO" sz="1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71235247"/>
                  </a:ext>
                </a:extLst>
              </a:tr>
            </a:tbl>
          </a:graphicData>
        </a:graphic>
      </p:graphicFrame>
      <p:sp>
        <p:nvSpPr>
          <p:cNvPr id="10" name="CasetăText 9">
            <a:extLst>
              <a:ext uri="{FF2B5EF4-FFF2-40B4-BE49-F238E27FC236}">
                <a16:creationId xmlns:a16="http://schemas.microsoft.com/office/drawing/2014/main" id="{7B22398C-0D58-4947-71ED-A31062A69122}"/>
              </a:ext>
            </a:extLst>
          </p:cNvPr>
          <p:cNvSpPr txBox="1"/>
          <p:nvPr/>
        </p:nvSpPr>
        <p:spPr>
          <a:xfrm>
            <a:off x="748553" y="5212252"/>
            <a:ext cx="8256494" cy="1477328"/>
          </a:xfrm>
          <a:prstGeom prst="rect">
            <a:avLst/>
          </a:prstGeom>
          <a:noFill/>
        </p:spPr>
        <p:txBody>
          <a:bodyPr wrap="square">
            <a:spAutoFit/>
          </a:bodyPr>
          <a:lstStyle/>
          <a:p>
            <a:pPr algn="just"/>
            <a:r>
              <a:rPr lang="ro-RO" sz="1800" dirty="0">
                <a:effectLst/>
                <a:latin typeface="Times New Roman" panose="02020603050405020304" pitchFamily="18" charset="0"/>
                <a:ea typeface="Calibri" panose="020F0502020204030204" pitchFamily="34" charset="0"/>
              </a:rPr>
              <a:t>În marea parte corelațiile determinate sunt încadrate în grupa celor cu o exprimare bună, minima fiind de 0.53 iar maxima de 0.58. În acest caz se poate spune că prin mărimea valorii coeficientului de repetabilitate determinat pentru grupul de caractere analizat o singura măsurătoare sau determinare poate fi suficientă pentru luarea deciziei de selecție</a:t>
            </a:r>
            <a:endParaRPr lang="ro-RO" dirty="0"/>
          </a:p>
        </p:txBody>
      </p:sp>
    </p:spTree>
    <p:extLst>
      <p:ext uri="{BB962C8B-B14F-4D97-AF65-F5344CB8AC3E}">
        <p14:creationId xmlns:p14="http://schemas.microsoft.com/office/powerpoint/2010/main" val="2624931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32BB3B2-E51F-2FF4-CE61-9AD0708799E3}"/>
              </a:ext>
            </a:extLst>
          </p:cNvPr>
          <p:cNvSpPr txBox="1"/>
          <p:nvPr/>
        </p:nvSpPr>
        <p:spPr>
          <a:xfrm>
            <a:off x="537882" y="298986"/>
            <a:ext cx="8606118" cy="5265159"/>
          </a:xfrm>
          <a:prstGeom prst="rect">
            <a:avLst/>
          </a:prstGeom>
          <a:noFill/>
        </p:spPr>
        <p:txBody>
          <a:bodyPr wrap="square">
            <a:spAutoFit/>
          </a:bodyPr>
          <a:lstStyle/>
          <a:p>
            <a:pPr indent="457200">
              <a:lnSpc>
                <a:spcPct val="150000"/>
              </a:lnSpc>
            </a:pPr>
            <a:r>
              <a:rPr lang="ro-RO" sz="1600" b="1" dirty="0">
                <a:effectLst/>
                <a:latin typeface="Times New Roman" panose="02020603050405020304" pitchFamily="18" charset="0"/>
                <a:ea typeface="Calibri" panose="020F0502020204030204" pitchFamily="34" charset="0"/>
              </a:rPr>
              <a:t>CONCLUZII</a:t>
            </a:r>
          </a:p>
          <a:p>
            <a:pPr indent="457200">
              <a:lnSpc>
                <a:spcPct val="150000"/>
              </a:lnSpc>
            </a:pPr>
            <a:endParaRPr lang="ro-RO" sz="1600" dirty="0">
              <a:effectLst/>
              <a:latin typeface="Times New Roman" panose="02020603050405020304" pitchFamily="18" charset="0"/>
              <a:ea typeface="Calibri" panose="020F0502020204030204" pitchFamily="34" charset="0"/>
            </a:endParaRPr>
          </a:p>
          <a:p>
            <a:pPr indent="449580" algn="just">
              <a:lnSpc>
                <a:spcPct val="115000"/>
              </a:lnSpc>
            </a:pPr>
            <a:r>
              <a:rPr lang="ro-RO" sz="1800" dirty="0">
                <a:effectLst/>
                <a:latin typeface="Times New Roman" panose="02020603050405020304" pitchFamily="18" charset="0"/>
                <a:ea typeface="Calibri" panose="020F0502020204030204" pitchFamily="34" charset="0"/>
              </a:rPr>
              <a:t>Pe baza determinării performanțelor de producție, toate femelele la care s-a constatat că au depășit nivelul mediu pentru caracterul analizat au fost individualizate și au constituit nucleul de selecție al noii populații.</a:t>
            </a:r>
          </a:p>
          <a:p>
            <a:pPr indent="449580" algn="just">
              <a:lnSpc>
                <a:spcPct val="115000"/>
              </a:lnSpc>
            </a:pPr>
            <a:r>
              <a:rPr lang="ro-RO" sz="1800" dirty="0">
                <a:effectLst/>
                <a:latin typeface="Times New Roman" panose="02020603050405020304" pitchFamily="18" charset="0"/>
                <a:ea typeface="Calibri" panose="020F0502020204030204" pitchFamily="34" charset="0"/>
              </a:rPr>
              <a:t>Ierarhizarea efectivului din noua populație de lapte utilizând ca principal criteriu dezvoltarea corporală evidențiază faptul că aproximativ 78,58% din efectivul total aveau o greutate corporală mai mare de 50 kg.</a:t>
            </a:r>
          </a:p>
          <a:p>
            <a:pPr indent="449580" algn="just">
              <a:lnSpc>
                <a:spcPct val="115000"/>
              </a:lnSpc>
            </a:pPr>
            <a:r>
              <a:rPr lang="ro-RO" sz="1800" dirty="0">
                <a:effectLst/>
                <a:latin typeface="Times New Roman" panose="02020603050405020304" pitchFamily="18" charset="0"/>
                <a:ea typeface="Calibri" panose="020F0502020204030204" pitchFamily="34" charset="0"/>
              </a:rPr>
              <a:t>De asemenea, ierarhizarea efectivului în funcție de performanța productivă realizată și în raport cu greutatea corporală evidențiază faptul că oile care au furnizat pe intervalul unei lactații normale de 185 zile, producții medii de lapte situate peste 150 kg, au reprezentat o proporție de 62,85% din efectivul total de 210 capete controlat. </a:t>
            </a:r>
          </a:p>
          <a:p>
            <a:pPr indent="449580" algn="just">
              <a:lnSpc>
                <a:spcPct val="115000"/>
              </a:lnSpc>
            </a:pPr>
            <a:r>
              <a:rPr lang="ro-RO" sz="1800" dirty="0">
                <a:effectLst/>
                <a:latin typeface="Times New Roman" panose="02020603050405020304" pitchFamily="18" charset="0"/>
                <a:ea typeface="Calibri" panose="020F0502020204030204" pitchFamily="34" charset="0"/>
              </a:rPr>
              <a:t>Din totalul de 132 oi adulte care au avut producții mai mari de 150 kg lapte proporția cea mai mare a fost reprezentată de femelele adulte care au avut o greutate corporală cuprinsă între 50 și 60 kg.</a:t>
            </a:r>
          </a:p>
          <a:p>
            <a:pPr indent="449580" algn="just">
              <a:lnSpc>
                <a:spcPct val="115000"/>
              </a:lnSpc>
            </a:pPr>
            <a:endParaRPr lang="ro-RO"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10247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7C2E9E3-6B7F-5896-D8AC-FE75702F4AEF}"/>
              </a:ext>
            </a:extLst>
          </p:cNvPr>
          <p:cNvSpPr txBox="1"/>
          <p:nvPr/>
        </p:nvSpPr>
        <p:spPr>
          <a:xfrm>
            <a:off x="779929" y="528655"/>
            <a:ext cx="8211671" cy="3252301"/>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Calibri" panose="020F0502020204030204" pitchFamily="34" charset="0"/>
              </a:rPr>
              <a:t>Faptul că pentru sporul mediu zilnic se constată un coeficient de heritabilitate cu valoare mai mare de 0,5 înseamnă că acest caracter poate fi folosit ca o bază de selecție foarte eficientă a oilor pentru producția de carne, dar și atunci când se dorește imprimarea unui grad ridicat de </a:t>
            </a:r>
            <a:r>
              <a:rPr lang="ro-RO" sz="1800" dirty="0" err="1">
                <a:effectLst/>
                <a:latin typeface="Times New Roman" panose="02020603050405020304" pitchFamily="18" charset="0"/>
                <a:ea typeface="Calibri" panose="020F0502020204030204" pitchFamily="34" charset="0"/>
              </a:rPr>
              <a:t>masivizare</a:t>
            </a:r>
            <a:r>
              <a:rPr lang="ro-RO" sz="1800" dirty="0">
                <a:effectLst/>
                <a:latin typeface="Times New Roman" panose="02020603050405020304" pitchFamily="18" charset="0"/>
                <a:ea typeface="Calibri" panose="020F0502020204030204" pitchFamily="34" charset="0"/>
              </a:rPr>
              <a:t> corporală.</a:t>
            </a:r>
          </a:p>
          <a:p>
            <a:pPr indent="449580" algn="just">
              <a:lnSpc>
                <a:spcPct val="115000"/>
              </a:lnSpc>
            </a:pPr>
            <a:r>
              <a:rPr lang="ro-RO" sz="1800" dirty="0">
                <a:effectLst/>
                <a:latin typeface="Times New Roman" panose="02020603050405020304" pitchFamily="18" charset="0"/>
                <a:ea typeface="Calibri" panose="020F0502020204030204" pitchFamily="34" charset="0"/>
              </a:rPr>
              <a:t>Coeficienții de heritabilitate determinați pentru durata perioadei de lactație și pentru producția zilnică de lapte au avut valori sensibil apropiate (0,38 și respectiv 0,34), încadrând ambele caractere în categoria celor mediu </a:t>
            </a:r>
            <a:r>
              <a:rPr lang="ro-RO" sz="1800" dirty="0" err="1">
                <a:effectLst/>
                <a:latin typeface="Times New Roman" panose="02020603050405020304" pitchFamily="18" charset="0"/>
                <a:ea typeface="Calibri" panose="020F0502020204030204" pitchFamily="34" charset="0"/>
              </a:rPr>
              <a:t>heritabile</a:t>
            </a:r>
            <a:r>
              <a:rPr lang="ro-RO" sz="1800" dirty="0">
                <a:effectLst/>
                <a:latin typeface="Times New Roman" panose="02020603050405020304" pitchFamily="18" charset="0"/>
                <a:ea typeface="Calibri" panose="020F0502020204030204" pitchFamily="34" charset="0"/>
              </a:rPr>
              <a:t>.</a:t>
            </a:r>
          </a:p>
          <a:p>
            <a:pPr indent="457200" algn="just">
              <a:lnSpc>
                <a:spcPct val="115000"/>
              </a:lnSpc>
            </a:pPr>
            <a:r>
              <a:rPr lang="ro-RO" sz="1800" dirty="0">
                <a:effectLst/>
                <a:latin typeface="Times New Roman" panose="02020603050405020304" pitchFamily="18" charset="0"/>
                <a:ea typeface="Calibri" panose="020F0502020204030204" pitchFamily="34" charset="0"/>
              </a:rPr>
              <a:t>Corelațiile fenotipice determinate au o exprimare bună deoarece maxima a fost de 0.58 iar minima de 0.53 contribuind la activitatea de selecție și ameliorare a ovinelor din noua populație.</a:t>
            </a:r>
          </a:p>
        </p:txBody>
      </p:sp>
    </p:spTree>
    <p:extLst>
      <p:ext uri="{BB962C8B-B14F-4D97-AF65-F5344CB8AC3E}">
        <p14:creationId xmlns:p14="http://schemas.microsoft.com/office/powerpoint/2010/main" val="3664973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F93E9EC-F30B-AACA-7C0F-2BEA68953EF9}"/>
              </a:ext>
            </a:extLst>
          </p:cNvPr>
          <p:cNvSpPr txBox="1"/>
          <p:nvPr/>
        </p:nvSpPr>
        <p:spPr>
          <a:xfrm>
            <a:off x="582705" y="286872"/>
            <a:ext cx="8435789" cy="5632311"/>
          </a:xfrm>
          <a:prstGeom prst="rect">
            <a:avLst/>
          </a:prstGeom>
          <a:noFill/>
        </p:spPr>
        <p:txBody>
          <a:bodyPr wrap="square">
            <a:spAutoFit/>
          </a:bodyPr>
          <a:lstStyle/>
          <a:p>
            <a:pPr indent="457200">
              <a:lnSpc>
                <a:spcPct val="150000"/>
              </a:lnSpc>
            </a:pPr>
            <a:r>
              <a:rPr lang="ro-RO" sz="1600" b="1" dirty="0">
                <a:effectLst/>
                <a:latin typeface="Times New Roman" panose="02020603050405020304" pitchFamily="18" charset="0"/>
                <a:ea typeface="Calibri" panose="020F0502020204030204" pitchFamily="34" charset="0"/>
              </a:rPr>
              <a:t>BIBLIGRAFIE</a:t>
            </a:r>
            <a:endParaRPr lang="ro-RO" sz="1600" dirty="0">
              <a:effectLst/>
              <a:latin typeface="Times New Roman" panose="02020603050405020304" pitchFamily="18" charset="0"/>
              <a:ea typeface="Calibri" panose="020F0502020204030204" pitchFamily="34" charset="0"/>
            </a:endParaRPr>
          </a:p>
          <a:p>
            <a:pPr indent="457200" algn="just"/>
            <a:r>
              <a:rPr lang="ro-RO" sz="1600" dirty="0">
                <a:effectLst/>
                <a:latin typeface="Times New Roman" panose="02020603050405020304" pitchFamily="18" charset="0"/>
                <a:ea typeface="Calibri" panose="020F0502020204030204" pitchFamily="34" charset="0"/>
              </a:rPr>
              <a:t>Atanasiu Tr., C. Pascal, N. Iftimie, C. Cristian, Otilia Crăciun, 2010 - </a:t>
            </a:r>
            <a:r>
              <a:rPr lang="ro-RO" sz="1600" dirty="0" err="1">
                <a:effectLst/>
                <a:latin typeface="Times New Roman" panose="02020603050405020304" pitchFamily="18" charset="0"/>
                <a:ea typeface="Calibri" panose="020F0502020204030204" pitchFamily="34" charset="0"/>
              </a:rPr>
              <a:t>Study</a:t>
            </a:r>
            <a:r>
              <a:rPr lang="ro-RO" sz="1600" dirty="0">
                <a:effectLst/>
                <a:latin typeface="Times New Roman" panose="02020603050405020304" pitchFamily="18" charset="0"/>
                <a:ea typeface="Calibri" panose="020F0502020204030204" pitchFamily="34" charset="0"/>
              </a:rPr>
              <a:t> performance of </a:t>
            </a:r>
            <a:r>
              <a:rPr lang="ro-RO" sz="1600" dirty="0" err="1">
                <a:effectLst/>
                <a:latin typeface="Times New Roman" panose="02020603050405020304" pitchFamily="18" charset="0"/>
                <a:ea typeface="Calibri" panose="020F0502020204030204" pitchFamily="34" charset="0"/>
              </a:rPr>
              <a:t>hybrid</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sheep</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obtained</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from</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crossing</a:t>
            </a:r>
            <a:r>
              <a:rPr lang="ro-RO" sz="1600" dirty="0">
                <a:effectLst/>
                <a:latin typeface="Times New Roman" panose="02020603050405020304" pitchFamily="18" charset="0"/>
                <a:ea typeface="Calibri" panose="020F0502020204030204" pitchFamily="34" charset="0"/>
              </a:rPr>
              <a:t> of </a:t>
            </a:r>
            <a:r>
              <a:rPr lang="ro-RO" sz="1600" dirty="0" err="1">
                <a:effectLst/>
                <a:latin typeface="Times New Roman" panose="02020603050405020304" pitchFamily="18" charset="0"/>
                <a:ea typeface="Calibri" panose="020F0502020204030204" pitchFamily="34" charset="0"/>
              </a:rPr>
              <a:t>Awassi</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rams</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with</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ewe</a:t>
            </a:r>
            <a:r>
              <a:rPr lang="ro-RO" sz="1600" dirty="0">
                <a:effectLst/>
                <a:latin typeface="Times New Roman" panose="02020603050405020304" pitchFamily="18" charset="0"/>
                <a:ea typeface="Calibri" panose="020F0502020204030204" pitchFamily="34" charset="0"/>
              </a:rPr>
              <a:t> Tigaie, </a:t>
            </a:r>
            <a:r>
              <a:rPr lang="ro-RO" sz="1600" dirty="0" err="1">
                <a:effectLst/>
                <a:latin typeface="Times New Roman" panose="02020603050405020304" pitchFamily="18" charset="0"/>
                <a:ea typeface="Calibri" panose="020F0502020204030204" pitchFamily="34" charset="0"/>
              </a:rPr>
              <a:t>Lucrari</a:t>
            </a:r>
            <a:r>
              <a:rPr lang="ro-RO" sz="1600" dirty="0">
                <a:effectLst/>
                <a:latin typeface="Times New Roman" panose="02020603050405020304" pitchFamily="18" charset="0"/>
                <a:ea typeface="Calibri" panose="020F0502020204030204" pitchFamily="34" charset="0"/>
              </a:rPr>
              <a:t> Științifice-Seria Zootehnie, Electronic ISSN 2067-2330, Print ISSN 1454-7368, p 427-430</a:t>
            </a:r>
          </a:p>
          <a:p>
            <a:pPr indent="457200" algn="just"/>
            <a:r>
              <a:rPr lang="ro-RO" sz="1600" dirty="0">
                <a:effectLst/>
                <a:latin typeface="Times New Roman" panose="02020603050405020304" pitchFamily="18" charset="0"/>
                <a:ea typeface="Calibri" panose="020F0502020204030204" pitchFamily="34" charset="0"/>
              </a:rPr>
              <a:t>Pascal C., Atanasiu T., Nechifor I., Cristian C. 2017 - The </a:t>
            </a:r>
            <a:r>
              <a:rPr lang="ro-RO" sz="1600" dirty="0" err="1">
                <a:effectLst/>
                <a:latin typeface="Times New Roman" panose="02020603050405020304" pitchFamily="18" charset="0"/>
                <a:ea typeface="Calibri" panose="020F0502020204030204" pitchFamily="34" charset="0"/>
              </a:rPr>
              <a:t>effect</a:t>
            </a:r>
            <a:r>
              <a:rPr lang="ro-RO" sz="1600" dirty="0">
                <a:effectLst/>
                <a:latin typeface="Times New Roman" panose="02020603050405020304" pitchFamily="18" charset="0"/>
                <a:ea typeface="Calibri" panose="020F0502020204030204" pitchFamily="34" charset="0"/>
              </a:rPr>
              <a:t> of </a:t>
            </a:r>
            <a:r>
              <a:rPr lang="ro-RO" sz="1600" dirty="0" err="1">
                <a:effectLst/>
                <a:latin typeface="Times New Roman" panose="02020603050405020304" pitchFamily="18" charset="0"/>
                <a:ea typeface="Calibri" panose="020F0502020204030204" pitchFamily="34" charset="0"/>
              </a:rPr>
              <a:t>applied</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crossbreeding</a:t>
            </a:r>
            <a:r>
              <a:rPr lang="ro-RO" sz="1600" dirty="0">
                <a:effectLst/>
                <a:latin typeface="Times New Roman" panose="02020603050405020304" pitchFamily="18" charset="0"/>
                <a:ea typeface="Calibri" panose="020F0502020204030204" pitchFamily="34" charset="0"/>
              </a:rPr>
              <a:t> on </a:t>
            </a:r>
            <a:r>
              <a:rPr lang="ro-RO" sz="1600" dirty="0" err="1">
                <a:effectLst/>
                <a:latin typeface="Times New Roman" panose="02020603050405020304" pitchFamily="18" charset="0"/>
                <a:ea typeface="Calibri" panose="020F0502020204030204" pitchFamily="34" charset="0"/>
              </a:rPr>
              <a:t>increasing</a:t>
            </a:r>
            <a:r>
              <a:rPr lang="ro-RO" sz="1600" dirty="0">
                <a:effectLst/>
                <a:latin typeface="Times New Roman" panose="02020603050405020304" pitchFamily="18" charset="0"/>
                <a:ea typeface="Calibri" panose="020F0502020204030204" pitchFamily="34" charset="0"/>
              </a:rPr>
              <a:t> of </a:t>
            </a:r>
            <a:r>
              <a:rPr lang="ro-RO" sz="1600" dirty="0" err="1">
                <a:effectLst/>
                <a:latin typeface="Times New Roman" panose="02020603050405020304" pitchFamily="18" charset="0"/>
                <a:ea typeface="Calibri" panose="020F0502020204030204" pitchFamily="34" charset="0"/>
              </a:rPr>
              <a:t>milk</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production</a:t>
            </a:r>
            <a:r>
              <a:rPr lang="ro-RO" sz="1600" dirty="0">
                <a:effectLst/>
                <a:latin typeface="Times New Roman" panose="02020603050405020304" pitchFamily="18" charset="0"/>
                <a:ea typeface="Calibri" panose="020F0502020204030204" pitchFamily="34" charset="0"/>
              </a:rPr>
              <a:t> in </a:t>
            </a:r>
            <a:r>
              <a:rPr lang="ro-RO" sz="1600" dirty="0" err="1">
                <a:effectLst/>
                <a:latin typeface="Times New Roman" panose="02020603050405020304" pitchFamily="18" charset="0"/>
                <a:ea typeface="Calibri" panose="020F0502020204030204" pitchFamily="34" charset="0"/>
              </a:rPr>
              <a:t>sheep</a:t>
            </a:r>
            <a:r>
              <a:rPr lang="ro-RO" sz="1600" dirty="0">
                <a:effectLst/>
                <a:latin typeface="Times New Roman" panose="02020603050405020304" pitchFamily="18" charset="0"/>
                <a:ea typeface="Calibri" panose="020F0502020204030204" pitchFamily="34" charset="0"/>
              </a:rPr>
              <a:t>, AGROFOR International Journal, Vol. 2, </a:t>
            </a:r>
            <a:r>
              <a:rPr lang="ro-RO" sz="1600" dirty="0" err="1">
                <a:effectLst/>
                <a:latin typeface="Times New Roman" panose="02020603050405020304" pitchFamily="18" charset="0"/>
                <a:ea typeface="Calibri" panose="020F0502020204030204" pitchFamily="34" charset="0"/>
              </a:rPr>
              <a:t>Issue</a:t>
            </a:r>
            <a:r>
              <a:rPr lang="ro-RO" sz="1600" dirty="0">
                <a:effectLst/>
                <a:latin typeface="Times New Roman" panose="02020603050405020304" pitchFamily="18" charset="0"/>
                <a:ea typeface="Calibri" panose="020F0502020204030204" pitchFamily="34" charset="0"/>
              </a:rPr>
              <a:t> No. 1, p 119-124</a:t>
            </a:r>
          </a:p>
          <a:p>
            <a:pPr indent="457200" algn="just"/>
            <a:r>
              <a:rPr lang="ro-RO" sz="1600" dirty="0" err="1">
                <a:effectLst/>
                <a:latin typeface="Times New Roman" panose="02020603050405020304" pitchFamily="18" charset="0"/>
                <a:ea typeface="Calibri" panose="020F0502020204030204" pitchFamily="34" charset="0"/>
              </a:rPr>
              <a:t>Tabba</a:t>
            </a:r>
            <a:r>
              <a:rPr lang="ro-RO" sz="1600" dirty="0">
                <a:effectLst/>
                <a:latin typeface="Times New Roman" panose="02020603050405020304" pitchFamily="18" charset="0"/>
                <a:ea typeface="Calibri" panose="020F0502020204030204" pitchFamily="34" charset="0"/>
              </a:rPr>
              <a:t> M., Al-</a:t>
            </a:r>
            <a:r>
              <a:rPr lang="ro-RO" sz="1600" dirty="0" err="1">
                <a:effectLst/>
                <a:latin typeface="Times New Roman" panose="02020603050405020304" pitchFamily="18" charset="0"/>
                <a:ea typeface="Calibri" panose="020F0502020204030204" pitchFamily="34" charset="0"/>
              </a:rPr>
              <a:t>Azzawi</a:t>
            </a:r>
            <a:r>
              <a:rPr lang="ro-RO" sz="1600" dirty="0">
                <a:effectLst/>
                <a:latin typeface="Times New Roman" panose="02020603050405020304" pitchFamily="18" charset="0"/>
                <a:ea typeface="Calibri" panose="020F0502020204030204" pitchFamily="34" charset="0"/>
              </a:rPr>
              <a:t> W., Campbell D., 2001: </a:t>
            </a:r>
            <a:r>
              <a:rPr lang="ro-RO" sz="1600" dirty="0" err="1">
                <a:effectLst/>
                <a:latin typeface="Times New Roman" panose="02020603050405020304" pitchFamily="18" charset="0"/>
                <a:ea typeface="Calibri" panose="020F0502020204030204" pitchFamily="34" charset="0"/>
              </a:rPr>
              <a:t>Variation</a:t>
            </a:r>
            <a:r>
              <a:rPr lang="ro-RO" sz="1600" dirty="0">
                <a:effectLst/>
                <a:latin typeface="Times New Roman" panose="02020603050405020304" pitchFamily="18" charset="0"/>
                <a:ea typeface="Calibri" panose="020F0502020204030204" pitchFamily="34" charset="0"/>
              </a:rPr>
              <a:t> in </a:t>
            </a:r>
            <a:r>
              <a:rPr lang="ro-RO" sz="1600" dirty="0" err="1">
                <a:effectLst/>
                <a:latin typeface="Times New Roman" panose="02020603050405020304" pitchFamily="18" charset="0"/>
                <a:ea typeface="Calibri" panose="020F0502020204030204" pitchFamily="34" charset="0"/>
              </a:rPr>
              <a:t>fleece</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characteristics</a:t>
            </a:r>
            <a:r>
              <a:rPr lang="ro-RO" sz="1600" dirty="0">
                <a:effectLst/>
                <a:latin typeface="Times New Roman" panose="02020603050405020304" pitchFamily="18" charset="0"/>
                <a:ea typeface="Calibri" panose="020F0502020204030204" pitchFamily="34" charset="0"/>
              </a:rPr>
              <a:t> of </a:t>
            </a:r>
            <a:r>
              <a:rPr lang="ro-RO" sz="1600" dirty="0" err="1">
                <a:effectLst/>
                <a:latin typeface="Times New Roman" panose="02020603050405020304" pitchFamily="18" charset="0"/>
                <a:ea typeface="Calibri" panose="020F0502020204030204" pitchFamily="34" charset="0"/>
              </a:rPr>
              <a:t>Awassi</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sheep</a:t>
            </a:r>
            <a:r>
              <a:rPr lang="ro-RO" sz="1600" dirty="0">
                <a:effectLst/>
                <a:latin typeface="Times New Roman" panose="02020603050405020304" pitchFamily="18" charset="0"/>
                <a:ea typeface="Calibri" panose="020F0502020204030204" pitchFamily="34" charset="0"/>
              </a:rPr>
              <a:t> at </a:t>
            </a:r>
            <a:r>
              <a:rPr lang="ro-RO" sz="1600" dirty="0" err="1">
                <a:effectLst/>
                <a:latin typeface="Times New Roman" panose="02020603050405020304" pitchFamily="18" charset="0"/>
                <a:ea typeface="Calibri" panose="020F0502020204030204" pitchFamily="34" charset="0"/>
              </a:rPr>
              <a:t>different</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ages</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Small</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ruminant</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research</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the</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journal</a:t>
            </a:r>
            <a:r>
              <a:rPr lang="ro-RO" sz="1600" dirty="0">
                <a:effectLst/>
                <a:latin typeface="Times New Roman" panose="02020603050405020304" pitchFamily="18" charset="0"/>
                <a:ea typeface="Calibri" panose="020F0502020204030204" pitchFamily="34" charset="0"/>
              </a:rPr>
              <a:t> of </a:t>
            </a:r>
            <a:r>
              <a:rPr lang="ro-RO" sz="1600" dirty="0" err="1">
                <a:effectLst/>
                <a:latin typeface="Times New Roman" panose="02020603050405020304" pitchFamily="18" charset="0"/>
                <a:ea typeface="Calibri" panose="020F0502020204030204" pitchFamily="34" charset="0"/>
              </a:rPr>
              <a:t>the</a:t>
            </a:r>
            <a:r>
              <a:rPr lang="ro-RO" sz="1600" dirty="0">
                <a:effectLst/>
                <a:latin typeface="Times New Roman" panose="02020603050405020304" pitchFamily="18" charset="0"/>
                <a:ea typeface="Calibri" panose="020F0502020204030204" pitchFamily="34" charset="0"/>
              </a:rPr>
              <a:t> International </a:t>
            </a:r>
            <a:r>
              <a:rPr lang="ro-RO" sz="1600" dirty="0" err="1">
                <a:effectLst/>
                <a:latin typeface="Times New Roman" panose="02020603050405020304" pitchFamily="18" charset="0"/>
                <a:ea typeface="Calibri" panose="020F0502020204030204" pitchFamily="34" charset="0"/>
              </a:rPr>
              <a:t>Goat</a:t>
            </a:r>
            <a:r>
              <a:rPr lang="ro-RO" sz="1600" dirty="0">
                <a:effectLst/>
                <a:latin typeface="Times New Roman" panose="02020603050405020304" pitchFamily="18" charset="0"/>
                <a:ea typeface="Calibri" panose="020F0502020204030204" pitchFamily="34" charset="0"/>
              </a:rPr>
              <a:t> Association 41(2): 95-100</a:t>
            </a:r>
          </a:p>
          <a:p>
            <a:pPr indent="457200" algn="just"/>
            <a:r>
              <a:rPr lang="ro-RO" sz="1600" dirty="0">
                <a:effectLst/>
                <a:latin typeface="Times New Roman" panose="02020603050405020304" pitchFamily="18" charset="0"/>
                <a:ea typeface="Calibri" panose="020F0502020204030204" pitchFamily="34" charset="0"/>
              </a:rPr>
              <a:t>Land R.B., Robinson D.W. (1985) - </a:t>
            </a:r>
            <a:r>
              <a:rPr lang="ro-RO" sz="1600" dirty="0" err="1">
                <a:effectLst/>
                <a:latin typeface="Times New Roman" panose="02020603050405020304" pitchFamily="18" charset="0"/>
                <a:ea typeface="Calibri" panose="020F0502020204030204" pitchFamily="34" charset="0"/>
              </a:rPr>
              <a:t>Genetin</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and</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reproduction</a:t>
            </a:r>
            <a:r>
              <a:rPr lang="ro-RO" sz="1600" dirty="0">
                <a:effectLst/>
                <a:latin typeface="Times New Roman" panose="02020603050405020304" pitchFamily="18" charset="0"/>
                <a:ea typeface="Calibri" panose="020F0502020204030204" pitchFamily="34" charset="0"/>
              </a:rPr>
              <a:t> </a:t>
            </a:r>
            <a:r>
              <a:rPr lang="ro-RO" sz="1600" dirty="0" err="1">
                <a:effectLst/>
                <a:latin typeface="Times New Roman" panose="02020603050405020304" pitchFamily="18" charset="0"/>
                <a:ea typeface="Calibri" panose="020F0502020204030204" pitchFamily="34" charset="0"/>
              </a:rPr>
              <a:t>sheep</a:t>
            </a:r>
            <a:r>
              <a:rPr lang="ro-RO" sz="1600" dirty="0">
                <a:effectLst/>
                <a:latin typeface="Times New Roman" panose="02020603050405020304" pitchFamily="18" charset="0"/>
                <a:ea typeface="Calibri" panose="020F0502020204030204" pitchFamily="34" charset="0"/>
              </a:rPr>
              <a:t>, ISBN 0-407-00302-9. California USA.</a:t>
            </a:r>
          </a:p>
          <a:p>
            <a:pPr indent="457200" algn="just"/>
            <a:r>
              <a:rPr lang="ro-RO" sz="1600" dirty="0" err="1">
                <a:effectLst/>
                <a:latin typeface="Times New Roman" panose="02020603050405020304" pitchFamily="18" charset="0"/>
                <a:ea typeface="Calibri" panose="020F0502020204030204" pitchFamily="34" charset="0"/>
              </a:rPr>
              <a:t>Mochnacs</a:t>
            </a:r>
            <a:r>
              <a:rPr lang="ro-RO" sz="1600" dirty="0">
                <a:effectLst/>
                <a:latin typeface="Times New Roman" panose="02020603050405020304" pitchFamily="18" charset="0"/>
                <a:ea typeface="Calibri" panose="020F0502020204030204" pitchFamily="34" charset="0"/>
              </a:rPr>
              <a:t> M., </a:t>
            </a:r>
            <a:r>
              <a:rPr lang="ro-RO" sz="1600" dirty="0" err="1">
                <a:effectLst/>
                <a:latin typeface="Times New Roman" panose="02020603050405020304" pitchFamily="18" charset="0"/>
                <a:ea typeface="Calibri" panose="020F0502020204030204" pitchFamily="34" charset="0"/>
              </a:rPr>
              <a:t>Taftă</a:t>
            </a:r>
            <a:r>
              <a:rPr lang="ro-RO" sz="1600" dirty="0">
                <a:effectLst/>
                <a:latin typeface="Times New Roman" panose="02020603050405020304" pitchFamily="18" charset="0"/>
                <a:ea typeface="Calibri" panose="020F0502020204030204" pitchFamily="34" charset="0"/>
              </a:rPr>
              <a:t> V., Vintilă I. 1978 – Genetica și ameliorarea ovinelor. Edit. Ceres-București</a:t>
            </a:r>
          </a:p>
          <a:p>
            <a:pPr indent="457200" algn="just"/>
            <a:r>
              <a:rPr lang="ro-RO" sz="1600" dirty="0">
                <a:effectLst/>
                <a:latin typeface="Times New Roman" panose="02020603050405020304" pitchFamily="18" charset="0"/>
                <a:ea typeface="Calibri" panose="020F0502020204030204" pitchFamily="34" charset="0"/>
              </a:rPr>
              <a:t>Pascal, C. (2015) Tratat de </a:t>
            </a:r>
            <a:r>
              <a:rPr lang="ro-RO" sz="1600" dirty="0" err="1">
                <a:effectLst/>
                <a:latin typeface="Times New Roman" panose="02020603050405020304" pitchFamily="18" charset="0"/>
                <a:ea typeface="Calibri" panose="020F0502020204030204" pitchFamily="34" charset="0"/>
              </a:rPr>
              <a:t>crestere</a:t>
            </a:r>
            <a:r>
              <a:rPr lang="ro-RO" sz="1600" dirty="0">
                <a:effectLst/>
                <a:latin typeface="Times New Roman" panose="02020603050405020304" pitchFamily="18" charset="0"/>
                <a:ea typeface="Calibri" panose="020F0502020204030204" pitchFamily="34" charset="0"/>
              </a:rPr>
              <a:t> a ovinelor si caprinelor. Editura Ion Ionescu de la Brad, </a:t>
            </a:r>
            <a:r>
              <a:rPr lang="ro-RO" sz="1600" dirty="0" err="1">
                <a:effectLst/>
                <a:latin typeface="Times New Roman" panose="02020603050405020304" pitchFamily="18" charset="0"/>
                <a:ea typeface="Calibri" panose="020F0502020204030204" pitchFamily="34" charset="0"/>
              </a:rPr>
              <a:t>Iasi</a:t>
            </a:r>
            <a:r>
              <a:rPr lang="ro-RO" sz="1600" dirty="0">
                <a:effectLst/>
                <a:latin typeface="Times New Roman" panose="02020603050405020304" pitchFamily="18" charset="0"/>
                <a:ea typeface="Calibri" panose="020F0502020204030204" pitchFamily="34" charset="0"/>
              </a:rPr>
              <a:t>-Romania, ISBN 978-973-147-196-9, p 325.  </a:t>
            </a:r>
          </a:p>
          <a:p>
            <a:pPr indent="457200" algn="just"/>
            <a:r>
              <a:rPr lang="ro-RO" sz="1600" dirty="0">
                <a:effectLst/>
                <a:latin typeface="Times New Roman" panose="02020603050405020304" pitchFamily="18" charset="0"/>
                <a:ea typeface="Calibri" panose="020F0502020204030204" pitchFamily="34" charset="0"/>
              </a:rPr>
              <a:t>Pascal C. (2007) Creșterea ovinelor și caprinelor. Edit. PIM- Iași. ISBN 978-973-716-502-2</a:t>
            </a:r>
          </a:p>
          <a:p>
            <a:pPr indent="457200" algn="just"/>
            <a:r>
              <a:rPr lang="ro-RO" sz="1600" dirty="0" err="1">
                <a:effectLst/>
                <a:latin typeface="Times New Roman" panose="02020603050405020304" pitchFamily="18" charset="0"/>
                <a:ea typeface="Calibri" panose="020F0502020204030204" pitchFamily="34" charset="0"/>
              </a:rPr>
              <a:t>Taftă</a:t>
            </a:r>
            <a:r>
              <a:rPr lang="ro-RO" sz="1600" dirty="0">
                <a:effectLst/>
                <a:latin typeface="Times New Roman" panose="02020603050405020304" pitchFamily="18" charset="0"/>
                <a:ea typeface="Calibri" panose="020F0502020204030204" pitchFamily="34" charset="0"/>
              </a:rPr>
              <a:t> V., Vintilă I., Zamfirescu S. (1996). Producția, ameliorarea și reproducția ovinelor. Edit. </a:t>
            </a:r>
          </a:p>
          <a:p>
            <a:pPr indent="457200" algn="just"/>
            <a:r>
              <a:rPr lang="ro-RO" sz="1600" dirty="0">
                <a:effectLst/>
                <a:latin typeface="Times New Roman" panose="02020603050405020304" pitchFamily="18" charset="0"/>
                <a:ea typeface="Calibri" panose="020F0502020204030204" pitchFamily="34" charset="0"/>
              </a:rPr>
              <a:t>Ceres </a:t>
            </a:r>
            <a:r>
              <a:rPr lang="ro-RO" sz="1600" dirty="0" err="1">
                <a:effectLst/>
                <a:latin typeface="Times New Roman" panose="02020603050405020304" pitchFamily="18" charset="0"/>
                <a:ea typeface="Calibri" panose="020F0502020204030204" pitchFamily="34" charset="0"/>
              </a:rPr>
              <a:t>Bucharest</a:t>
            </a:r>
            <a:r>
              <a:rPr lang="ro-RO" sz="1600" dirty="0">
                <a:effectLst/>
                <a:latin typeface="Times New Roman" panose="02020603050405020304" pitchFamily="18" charset="0"/>
                <a:ea typeface="Calibri" panose="020F0502020204030204" pitchFamily="34" charset="0"/>
              </a:rPr>
              <a:t>-Romania. ISBN 973-40-0408-5.</a:t>
            </a:r>
          </a:p>
          <a:p>
            <a:pPr indent="457200"/>
            <a:endParaRPr lang="ro-RO" sz="1600" dirty="0">
              <a:effectLst/>
              <a:latin typeface="Times New Roman" panose="02020603050405020304" pitchFamily="18" charset="0"/>
              <a:ea typeface="Calibri" panose="020F0502020204030204" pitchFamily="34" charset="0"/>
            </a:endParaRPr>
          </a:p>
          <a:p>
            <a:pPr indent="457200"/>
            <a:r>
              <a:rPr lang="ro-RO" sz="1600" dirty="0">
                <a:effectLst/>
                <a:latin typeface="Times New Roman" panose="02020603050405020304" pitchFamily="18" charset="0"/>
                <a:ea typeface="Calibri" panose="020F0502020204030204" pitchFamily="34" charset="0"/>
              </a:rPr>
              <a:t>  Bacău								Director proiect,</a:t>
            </a:r>
          </a:p>
          <a:p>
            <a:pPr indent="457200"/>
            <a:r>
              <a:rPr lang="ro-RO" sz="1600" dirty="0">
                <a:effectLst/>
                <a:latin typeface="Times New Roman" panose="02020603050405020304" pitchFamily="18" charset="0"/>
                <a:ea typeface="Calibri" panose="020F0502020204030204" pitchFamily="34" charset="0"/>
              </a:rPr>
              <a:t>30 iulie 2022						Prof. univ. dr. Constantin Pascal</a:t>
            </a:r>
          </a:p>
        </p:txBody>
      </p:sp>
    </p:spTree>
    <p:extLst>
      <p:ext uri="{BB962C8B-B14F-4D97-AF65-F5344CB8AC3E}">
        <p14:creationId xmlns:p14="http://schemas.microsoft.com/office/powerpoint/2010/main" val="2690312033"/>
      </p:ext>
    </p:extLst>
  </p:cSld>
  <p:clrMapOvr>
    <a:masterClrMapping/>
  </p:clrMapOvr>
</p:sld>
</file>

<file path=ppt/theme/theme1.xml><?xml version="1.0" encoding="utf-8"?>
<a:theme xmlns:a="http://schemas.openxmlformats.org/drawingml/2006/main" name="Trunchiere">
  <a:themeElements>
    <a:clrScheme name="Trunchier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Trunchier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unchier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TM10001105[[fn=Trunchiere]]</Template>
  <TotalTime>82</TotalTime>
  <Words>4223</Words>
  <Application>Microsoft Office PowerPoint</Application>
  <PresentationFormat>Expunere pe ecran (4:3)</PresentationFormat>
  <Paragraphs>262</Paragraphs>
  <Slides>24</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24</vt:i4>
      </vt:variant>
    </vt:vector>
  </HeadingPairs>
  <TitlesOfParts>
    <vt:vector size="29" baseType="lpstr">
      <vt:lpstr>Cambria Math</vt:lpstr>
      <vt:lpstr>Franklin Gothic Book</vt:lpstr>
      <vt:lpstr>Times New Roman</vt:lpstr>
      <vt:lpstr>Wingdings</vt:lpstr>
      <vt:lpstr>Trunchiere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Pascal Constantin</cp:lastModifiedBy>
  <cp:revision>2</cp:revision>
  <dcterms:created xsi:type="dcterms:W3CDTF">2022-06-28T05:03:23Z</dcterms:created>
  <dcterms:modified xsi:type="dcterms:W3CDTF">2022-06-29T06:02:22Z</dcterms:modified>
</cp:coreProperties>
</file>