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sldIdLst>
    <p:sldId id="256" r:id="rId2"/>
    <p:sldId id="257" r:id="rId3"/>
    <p:sldId id="258" r:id="rId4"/>
    <p:sldId id="259" r:id="rId5"/>
    <p:sldId id="261" r:id="rId6"/>
    <p:sldId id="262" r:id="rId7"/>
    <p:sldId id="308" r:id="rId8"/>
    <p:sldId id="309" r:id="rId9"/>
    <p:sldId id="310" r:id="rId10"/>
    <p:sldId id="311" r:id="rId11"/>
    <p:sldId id="312" r:id="rId12"/>
    <p:sldId id="313" r:id="rId13"/>
    <p:sldId id="317" r:id="rId14"/>
    <p:sldId id="318" r:id="rId15"/>
    <p:sldId id="314" r:id="rId16"/>
    <p:sldId id="315" r:id="rId17"/>
    <p:sldId id="316" r:id="rId18"/>
    <p:sldId id="319" r:id="rId19"/>
    <p:sldId id="320" r:id="rId20"/>
    <p:sldId id="321" r:id="rId21"/>
    <p:sldId id="322" r:id="rId22"/>
    <p:sldId id="323" r:id="rId23"/>
    <p:sldId id="324" r:id="rId24"/>
    <p:sldId id="325" r:id="rId25"/>
    <p:sldId id="326" r:id="rId26"/>
    <p:sldId id="327" r:id="rId27"/>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1989443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3668896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261298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1360375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1793514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338044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116567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7571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196850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184471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310716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653442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827203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1504927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562260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26.10.2022</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971797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5BC83E-F170-4319-A11D-9E0E958E8259}" type="datetimeFigureOut">
              <a:rPr lang="ro-RO" smtClean="0"/>
              <a:pPr/>
              <a:t>26.10.2022</a:t>
            </a:fld>
            <a:endParaRPr lang="ro-RO"/>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70667BC-1F01-4E72-80F7-85950967E824}" type="slidenum">
              <a:rPr lang="ro-RO" smtClean="0"/>
              <a:pPr/>
              <a:t>‹#›</a:t>
            </a:fld>
            <a:endParaRPr lang="ro-RO"/>
          </a:p>
        </p:txBody>
      </p:sp>
    </p:spTree>
    <p:extLst>
      <p:ext uri="{BB962C8B-B14F-4D97-AF65-F5344CB8AC3E}">
        <p14:creationId xmlns:p14="http://schemas.microsoft.com/office/powerpoint/2010/main" xmlns="" val="128640046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33484"/>
            <a:ext cx="9144000" cy="6924973"/>
          </a:xfrm>
          <a:prstGeom prst="rect">
            <a:avLst/>
          </a:prstGeom>
          <a:solidFill>
            <a:srgbClr val="0070C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rgbClr val="00B0F0"/>
                </a:solidFill>
                <a:effectLst/>
                <a:latin typeface="Arial" pitchFamily="34" charset="0"/>
                <a:ea typeface="Calibri" pitchFamily="34" charset="0"/>
                <a:cs typeface="Arial" pitchFamily="34" charset="0"/>
              </a:rPr>
              <a:t> </a:t>
            </a:r>
            <a:r>
              <a:rPr kumimoji="0" lang="ro-RO" sz="2800" b="1" i="0" u="sng" strike="noStrike" normalizeH="0" baseline="0" dirty="0" smtClean="0">
                <a:solidFill>
                  <a:srgbClr val="FFFF00"/>
                </a:solidFill>
                <a:latin typeface="Times New Roman" panose="02020603050405020304" pitchFamily="18" charset="0"/>
                <a:ea typeface="Calibri" pitchFamily="34" charset="0"/>
                <a:cs typeface="Times New Roman" panose="02020603050405020304" pitchFamily="18" charset="0"/>
                <a:hlinkClick r:id="rId2"/>
              </a:rPr>
              <a:t>PLANUL SECTORIAL PENTRU CERCETARE-DEZVOLTARE DIN DOMENIUL AGRICOL ȘI DE DEZVOLTARE RURALĂ AL MINISTERULUI AGRICULTURII ȘI DEZVOLTĂRII RURALE, PE ANII 2019-2022, "AGRICULTURĂ ȘI DEZVOLTARE RURALĂ - ADER 2022“</a:t>
            </a:r>
            <a:endParaRPr kumimoji="0" lang="en-US" sz="2800" b="1" i="0" u="sng" strike="noStrike" normalizeH="0" baseline="0" dirty="0" smtClean="0">
              <a:solidFill>
                <a:srgbClr val="FFFF00"/>
              </a:solidFill>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Cod proiect: ADER 8.1.2.</a:t>
            </a:r>
            <a:endParaRPr kumimoji="0" lang="ro-RO" sz="3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Cercetări privind testarea capacităților productive ale metișilor obținuți prin încrucișarea oilor Țigaie ruginie cu berbeci din rase de carne din Franța</a:t>
            </a:r>
            <a:endPar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3200"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ro-RO" sz="2000" b="1" dirty="0" smtClean="0">
                <a:latin typeface="Times New Roman" pitchFamily="18" charset="0"/>
                <a:cs typeface="Times New Roman" pitchFamily="18" charset="0"/>
              </a:rPr>
              <a:t>Octombrie</a:t>
            </a:r>
            <a:r>
              <a:rPr kumimoji="0" lang="ro-RO"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20</a:t>
            </a:r>
            <a:r>
              <a:rPr kumimoji="0" lang="ro-RO" sz="2000" b="1" i="0" u="none" strike="noStrike" cap="none" normalizeH="0" baseline="0" dirty="0" smtClean="0">
                <a:ln>
                  <a:noFill/>
                </a:ln>
                <a:solidFill>
                  <a:schemeClr val="tx1"/>
                </a:solidFill>
                <a:effectLst/>
                <a:latin typeface="Times New Roman" pitchFamily="18" charset="0"/>
                <a:cs typeface="Times New Roman" pitchFamily="18" charset="0"/>
              </a:rPr>
              <a:t>22</a:t>
            </a:r>
            <a:endParaRPr kumimoji="0" lang="ro-RO"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512" y="1997839"/>
            <a:ext cx="8784976" cy="2862322"/>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smtClean="0">
                <a:solidFill>
                  <a:srgbClr val="000000"/>
                </a:solidFill>
                <a:latin typeface="Times New Roman" pitchFamily="18" charset="0"/>
                <a:ea typeface="Calibri" pitchFamily="34" charset="0"/>
                <a:cs typeface="Times New Roman" pitchFamily="18" charset="0"/>
              </a:rPr>
              <a:t>FAZA VII</a:t>
            </a:r>
          </a:p>
          <a:p>
            <a:pPr lvl="0" algn="ctr" fontAlgn="base">
              <a:spcBef>
                <a:spcPct val="0"/>
              </a:spcBef>
              <a:spcAft>
                <a:spcPct val="0"/>
              </a:spcAft>
            </a:pPr>
            <a:endParaRPr lang="ro-RO" sz="2800" b="1" dirty="0" smtClean="0">
              <a:solidFill>
                <a:srgbClr val="000000"/>
              </a:solidFill>
              <a:latin typeface="Times New Roman" pitchFamily="18" charset="0"/>
              <a:ea typeface="Calibri" pitchFamily="34" charset="0"/>
              <a:cs typeface="Times New Roman" pitchFamily="18" charset="0"/>
            </a:endParaRPr>
          </a:p>
          <a:p>
            <a:pPr algn="ctr" fontAlgn="base">
              <a:spcBef>
                <a:spcPct val="0"/>
              </a:spcBef>
              <a:spcAft>
                <a:spcPct val="0"/>
              </a:spcAft>
            </a:pPr>
            <a:r>
              <a:rPr lang="en-US" sz="3200" b="1" dirty="0" err="1">
                <a:latin typeface="Times New Roman" panose="02020603050405020304" pitchFamily="18" charset="0"/>
                <a:cs typeface="Times New Roman" panose="02020603050405020304" pitchFamily="18" charset="0"/>
              </a:rPr>
              <a:t>Analiza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științifică</a:t>
            </a:r>
            <a:r>
              <a:rPr lang="en-US" sz="3200" b="1" dirty="0">
                <a:latin typeface="Times New Roman" panose="02020603050405020304" pitchFamily="18" charset="0"/>
                <a:cs typeface="Times New Roman" panose="02020603050405020304" pitchFamily="18" charset="0"/>
              </a:rPr>
              <a:t> a </a:t>
            </a:r>
            <a:r>
              <a:rPr lang="en-US" sz="3200" b="1" dirty="0" err="1">
                <a:latin typeface="Times New Roman" panose="02020603050405020304" pitchFamily="18" charset="0"/>
                <a:cs typeface="Times New Roman" panose="02020603050405020304" pitchFamily="18" charset="0"/>
              </a:rPr>
              <a:t>rezultatelor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obținute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și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elaborarea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unei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anvelope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tehnologice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optimizate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în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vederea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reducerii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perioadei</a:t>
            </a:r>
            <a:r>
              <a:rPr lang="en-US" sz="3200" b="1" dirty="0">
                <a:latin typeface="Times New Roman" panose="02020603050405020304" pitchFamily="18" charset="0"/>
                <a:cs typeface="Times New Roman" panose="02020603050405020304" pitchFamily="18" charset="0"/>
              </a:rPr>
              <a:t> de </a:t>
            </a:r>
            <a:r>
              <a:rPr lang="en-US" sz="3200" b="1" dirty="0" err="1" smtClean="0">
                <a:latin typeface="Times New Roman" panose="02020603050405020304" pitchFamily="18" charset="0"/>
                <a:cs typeface="Times New Roman" panose="02020603050405020304" pitchFamily="18" charset="0"/>
              </a:rPr>
              <a:t>îngrășare</a:t>
            </a:r>
            <a:endParaRPr lang="en-US" sz="3200" b="1" dirty="0" smtClean="0">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51520" y="2428586"/>
            <a:ext cx="8712968" cy="2554545"/>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lnSpc>
                <a:spcPct val="150000"/>
              </a:lnSpc>
            </a:pPr>
            <a:r>
              <a:rPr lang="ro-RO" sz="2000" b="1" dirty="0" smtClean="0">
                <a:latin typeface="Times New Roman" pitchFamily="18" charset="0"/>
                <a:ea typeface="Calibri" pitchFamily="34" charset="0"/>
                <a:cs typeface="Times New Roman" pitchFamily="18" charset="0"/>
              </a:rPr>
              <a:t>Activități asociate obiectivului acestei etape</a:t>
            </a:r>
            <a:endParaRPr lang="vi-VN" sz="2000" dirty="0" smtClean="0">
              <a:solidFill>
                <a:srgbClr val="000000"/>
              </a:solidFill>
              <a:latin typeface="Times New Roman" pitchFamily="18" charset="0"/>
              <a:ea typeface="Calibri" pitchFamily="34" charset="0"/>
              <a:cs typeface="Times New Roman" pitchFamily="18" charset="0"/>
            </a:endParaRPr>
          </a:p>
          <a:p>
            <a:pPr>
              <a:lnSpc>
                <a:spcPct val="150000"/>
              </a:lnSpc>
              <a:spcAft>
                <a:spcPts val="0"/>
              </a:spcAft>
            </a:pPr>
            <a:r>
              <a:rPr lang="ro-RO" sz="2000" b="1" dirty="0" smtClean="0">
                <a:solidFill>
                  <a:srgbClr val="000000"/>
                </a:solidFill>
                <a:latin typeface="Times New Roman" panose="02020603050405020304" pitchFamily="18" charset="0"/>
                <a:ea typeface="Calibri"/>
                <a:cs typeface="Times New Roman" panose="02020603050405020304" pitchFamily="18" charset="0"/>
              </a:rPr>
              <a:t>Activitate 7.1. </a:t>
            </a:r>
            <a:r>
              <a:rPr lang="ro-RO" sz="2000" b="1" dirty="0">
                <a:latin typeface="Times New Roman" panose="02020603050405020304" pitchFamily="18" charset="0"/>
                <a:cs typeface="Times New Roman" panose="02020603050405020304" pitchFamily="18" charset="0"/>
              </a:rPr>
              <a:t>Analiza științifică a rezultatelor </a:t>
            </a:r>
            <a:r>
              <a:rPr lang="ro-RO" sz="2000" b="1" dirty="0" smtClean="0">
                <a:latin typeface="Times New Roman" panose="02020603050405020304" pitchFamily="18" charset="0"/>
                <a:cs typeface="Times New Roman" panose="02020603050405020304" pitchFamily="18" charset="0"/>
              </a:rPr>
              <a:t>obținute</a:t>
            </a:r>
          </a:p>
          <a:p>
            <a:pPr>
              <a:lnSpc>
                <a:spcPct val="150000"/>
              </a:lnSpc>
              <a:spcAft>
                <a:spcPts val="0"/>
              </a:spcAft>
            </a:pPr>
            <a:r>
              <a:rPr lang="ro-RO" sz="2000" b="1" dirty="0" smtClean="0">
                <a:solidFill>
                  <a:srgbClr val="000000"/>
                </a:solidFill>
                <a:latin typeface="Times New Roman" panose="02020603050405020304" pitchFamily="18" charset="0"/>
                <a:ea typeface="Calibri"/>
                <a:cs typeface="Times New Roman" panose="02020603050405020304" pitchFamily="18" charset="0"/>
              </a:rPr>
              <a:t>Activitate 7.2. </a:t>
            </a:r>
            <a:r>
              <a:rPr lang="ro-RO" sz="2000" b="1" dirty="0">
                <a:latin typeface="Times New Roman" panose="02020603050405020304" pitchFamily="18" charset="0"/>
                <a:cs typeface="Times New Roman" panose="02020603050405020304" pitchFamily="18" charset="0"/>
              </a:rPr>
              <a:t>Elaborarea unei anvelope tehnologice optimizate în vederea reducerii perioadei de îngrășare</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51520" y="476672"/>
            <a:ext cx="8712968" cy="6001643"/>
          </a:xfrm>
          <a:prstGeom prst="rect">
            <a:avLst/>
          </a:prstGeom>
          <a:ln>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ctr">
              <a:lnSpc>
                <a:spcPct val="150000"/>
              </a:lnSpc>
              <a:spcAft>
                <a:spcPts val="0"/>
              </a:spcAf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CUPRINS</a:t>
            </a:r>
          </a:p>
          <a:p>
            <a:pPr algn="ctr">
              <a:lnSpc>
                <a:spcPct val="150000"/>
              </a:lnSpc>
              <a:spcAft>
                <a:spcPts val="0"/>
              </a:spcAft>
            </a:pPr>
            <a:endParaRPr kumimoji="0" lang="ro-RO" sz="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algn="just"/>
            <a:r>
              <a:rPr lang="ro-RO" b="1" dirty="0">
                <a:latin typeface="Times New Roman" panose="02020603050405020304" pitchFamily="18" charset="0"/>
                <a:cs typeface="Times New Roman" panose="02020603050405020304" pitchFamily="18" charset="0"/>
              </a:rPr>
              <a:t>1. IMPORTANȚA CERCETĂRILOR</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2. SCOPUL CERCETĂRILOR, MATERIALUL BIOLOGIC STUDIAT ȘI METODA DE LUCRU</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2.1. Scopul cercetărilor</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2.2. Obiective</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2.3. Materialul biologic studiat și metoda de lucru</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 REZULTATE OBȚINUTE</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3.1. Analiza științifică a performanțelor producției de carne pentru metișii </a:t>
            </a:r>
            <a:r>
              <a:rPr lang="ro-RO" b="1" dirty="0" smtClean="0">
                <a:latin typeface="Times New Roman" panose="02020603050405020304" pitchFamily="18" charset="0"/>
                <a:cs typeface="Times New Roman" panose="02020603050405020304" pitchFamily="18" charset="0"/>
              </a:rPr>
              <a:t>F1 crescuți </a:t>
            </a:r>
            <a:r>
              <a:rPr lang="ro-RO" b="1" dirty="0">
                <a:latin typeface="Times New Roman" panose="02020603050405020304" pitchFamily="18" charset="0"/>
                <a:cs typeface="Times New Roman" panose="02020603050405020304" pitchFamily="18" charset="0"/>
              </a:rPr>
              <a:t>în sistem intensiv și a capacității combinative a rasei Țigaie ruginie cu rasele specializate pentru producția de carne din Franța </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3.2. Analiza științifică a performanțelor producției de carne pentru metișii </a:t>
            </a:r>
            <a:r>
              <a:rPr lang="ro-RO" b="1" dirty="0" smtClean="0">
                <a:latin typeface="Times New Roman" panose="02020603050405020304" pitchFamily="18" charset="0"/>
                <a:cs typeface="Times New Roman" panose="02020603050405020304" pitchFamily="18" charset="0"/>
              </a:rPr>
              <a:t>F1 crescuți </a:t>
            </a:r>
            <a:r>
              <a:rPr lang="ro-RO" b="1" dirty="0">
                <a:latin typeface="Times New Roman" panose="02020603050405020304" pitchFamily="18" charset="0"/>
                <a:cs typeface="Times New Roman" panose="02020603050405020304" pitchFamily="18" charset="0"/>
              </a:rPr>
              <a:t>în sistem </a:t>
            </a:r>
            <a:r>
              <a:rPr lang="ro-RO" b="1" dirty="0" err="1">
                <a:latin typeface="Times New Roman" panose="02020603050405020304" pitchFamily="18" charset="0"/>
                <a:cs typeface="Times New Roman" panose="02020603050405020304" pitchFamily="18" charset="0"/>
              </a:rPr>
              <a:t>semiintensiv</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3.3. Analiza </a:t>
            </a:r>
            <a:r>
              <a:rPr lang="ro-RO" b="1" dirty="0" smtClean="0">
                <a:latin typeface="Times New Roman" panose="02020603050405020304" pitchFamily="18" charset="0"/>
                <a:cs typeface="Times New Roman" panose="02020603050405020304" pitchFamily="18" charset="0"/>
              </a:rPr>
              <a:t>științifică a vitezei </a:t>
            </a:r>
            <a:r>
              <a:rPr lang="ro-RO" b="1" dirty="0">
                <a:latin typeface="Times New Roman" panose="02020603050405020304" pitchFamily="18" charset="0"/>
                <a:cs typeface="Times New Roman" panose="02020603050405020304" pitchFamily="18" charset="0"/>
              </a:rPr>
              <a:t>de creștere a metișilor </a:t>
            </a:r>
            <a:r>
              <a:rPr lang="ro-RO" b="1" dirty="0" smtClean="0">
                <a:latin typeface="Times New Roman" panose="02020603050405020304" pitchFamily="18" charset="0"/>
                <a:cs typeface="Times New Roman" panose="02020603050405020304" pitchFamily="18" charset="0"/>
              </a:rPr>
              <a:t>F1 în </a:t>
            </a:r>
            <a:r>
              <a:rPr lang="ro-RO" b="1" dirty="0">
                <a:latin typeface="Times New Roman" panose="02020603050405020304" pitchFamily="18" charset="0"/>
                <a:cs typeface="Times New Roman" panose="02020603050405020304" pitchFamily="18" charset="0"/>
              </a:rPr>
              <a:t>sisteme tehnologice diferite</a:t>
            </a:r>
            <a:endParaRPr lang="en-US" b="1" dirty="0">
              <a:latin typeface="Times New Roman" panose="02020603050405020304" pitchFamily="18" charset="0"/>
              <a:cs typeface="Times New Roman" panose="02020603050405020304" pitchFamily="18" charset="0"/>
            </a:endParaRPr>
          </a:p>
          <a:p>
            <a:pPr algn="just"/>
            <a:r>
              <a:rPr lang="ro-RO" b="1" dirty="0" smtClean="0">
                <a:latin typeface="Times New Roman" panose="02020603050405020304" pitchFamily="18" charset="0"/>
                <a:cs typeface="Times New Roman" panose="02020603050405020304" pitchFamily="18" charset="0"/>
              </a:rPr>
              <a:t>3.4.Analiza </a:t>
            </a:r>
            <a:r>
              <a:rPr lang="ro-RO" b="1" dirty="0">
                <a:latin typeface="Times New Roman" panose="02020603050405020304" pitchFamily="18" charset="0"/>
                <a:cs typeface="Times New Roman" panose="02020603050405020304" pitchFamily="18" charset="0"/>
              </a:rPr>
              <a:t>științifică a schemelor de încrucișare pentru obținerea unor precursori utilizabili în activitatea de ameliorare</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3.5. Elaborarea unei anvelope tehnologice optimizate în vederea reducerii perioadei de îngrășare</a:t>
            </a:r>
            <a:endParaRPr lang="en-US"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CONCLUZII</a:t>
            </a:r>
            <a:endParaRPr lang="en-US" b="1" dirty="0">
              <a:latin typeface="Times New Roman" panose="02020603050405020304" pitchFamily="18" charset="0"/>
              <a:cs typeface="Times New Roman" panose="02020603050405020304" pitchFamily="18" charset="0"/>
            </a:endParaRPr>
          </a:p>
          <a:p>
            <a:r>
              <a:rPr lang="ro-RO" b="1" dirty="0" smtClean="0">
                <a:latin typeface="Times New Roman" panose="02020603050405020304" pitchFamily="18" charset="0"/>
                <a:cs typeface="Times New Roman" panose="02020603050405020304" pitchFamily="18" charset="0"/>
              </a:rPr>
              <a:t>BIBLIOGRAFIE</a:t>
            </a:r>
            <a:endParaRPr kumimoji="0" lang="ro-RO" sz="2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23528" y="1196752"/>
            <a:ext cx="8496944" cy="433965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SCOPUL CERCETĂRILOR, MATERIALUL BIOLOGIC STUDIAT ȘI METODĂ DE LUCRU</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2.1. SCOPUL CERCETĂRILOR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smtClean="0">
              <a:ln>
                <a:noFill/>
              </a:ln>
              <a:solidFill>
                <a:schemeClr val="tx1"/>
              </a:solidFill>
              <a:effectLst/>
              <a:latin typeface="Arial" pitchFamily="34" charset="0"/>
              <a:cs typeface="Arial" pitchFamily="34" charset="0"/>
            </a:endParaRPr>
          </a:p>
          <a:p>
            <a:pPr algn="just"/>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ro-RO" sz="2000" b="1" dirty="0">
                <a:latin typeface="Times New Roman" pitchFamily="18" charset="0"/>
                <a:cs typeface="Times New Roman" pitchFamily="18" charset="0"/>
              </a:rPr>
              <a:t>Scopul principal al cercetărilor noastre a fost de a testa capacitatea productivă a metișilor obținuți prin încrucișarea oilor Țigaie varietatea ruginie cu berbeci din rase de carne din Franța și anume </a:t>
            </a:r>
            <a:r>
              <a:rPr lang="ro-RO" sz="2000" b="1" dirty="0" err="1">
                <a:latin typeface="Times New Roman" pitchFamily="18" charset="0"/>
                <a:cs typeface="Times New Roman" pitchFamily="18" charset="0"/>
              </a:rPr>
              <a:t>Vendeen</a:t>
            </a:r>
            <a:r>
              <a:rPr lang="ro-RO" sz="2000" b="1" dirty="0">
                <a:latin typeface="Times New Roman" pitchFamily="18" charset="0"/>
                <a:cs typeface="Times New Roman" pitchFamily="18" charset="0"/>
              </a:rPr>
              <a:t>, Blanche du </a:t>
            </a:r>
            <a:r>
              <a:rPr lang="ro-RO" sz="2000" b="1" dirty="0" err="1">
                <a:latin typeface="Times New Roman" pitchFamily="18" charset="0"/>
                <a:cs typeface="Times New Roman" pitchFamily="18" charset="0"/>
              </a:rPr>
              <a:t>Massif</a:t>
            </a:r>
            <a:r>
              <a:rPr lang="ro-RO" sz="2000" b="1" dirty="0">
                <a:latin typeface="Times New Roman" pitchFamily="18" charset="0"/>
                <a:cs typeface="Times New Roman" pitchFamily="18" charset="0"/>
              </a:rPr>
              <a:t> Central și </a:t>
            </a:r>
            <a:r>
              <a:rPr lang="ro-RO" sz="2000" b="1" dirty="0" err="1">
                <a:latin typeface="Times New Roman" pitchFamily="18" charset="0"/>
                <a:cs typeface="Times New Roman" pitchFamily="18" charset="0"/>
              </a:rPr>
              <a:t>Berrichon</a:t>
            </a:r>
            <a:r>
              <a:rPr lang="ro-RO" sz="2000" b="1" dirty="0">
                <a:latin typeface="Times New Roman" pitchFamily="18" charset="0"/>
                <a:cs typeface="Times New Roman" pitchFamily="18" charset="0"/>
              </a:rPr>
              <a:t> du </a:t>
            </a:r>
            <a:r>
              <a:rPr lang="ro-RO" sz="2000" b="1" dirty="0" err="1">
                <a:latin typeface="Times New Roman" pitchFamily="18" charset="0"/>
                <a:cs typeface="Times New Roman" pitchFamily="18" charset="0"/>
              </a:rPr>
              <a:t>Cher</a:t>
            </a:r>
            <a:r>
              <a:rPr lang="ro-RO" sz="2000" b="1" dirty="0">
                <a:latin typeface="Times New Roman" pitchFamily="18" charset="0"/>
                <a:cs typeface="Times New Roman" pitchFamily="18" charset="0"/>
              </a:rPr>
              <a:t>.</a:t>
            </a:r>
            <a:endParaRPr lang="en-US" sz="2000" b="1" dirty="0">
              <a:latin typeface="Times New Roman" pitchFamily="18" charset="0"/>
              <a:cs typeface="Times New Roman" pitchFamily="18" charset="0"/>
            </a:endParaRPr>
          </a:p>
          <a:p>
            <a:pPr algn="just" eaLnBrk="0" fontAlgn="base" hangingPunct="0">
              <a:spcBef>
                <a:spcPct val="0"/>
              </a:spcBef>
              <a:spcAft>
                <a:spcPct val="0"/>
              </a:spcAft>
            </a:pPr>
            <a:endParaRPr lang="vi-VN" sz="2000" b="1"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2.2. OBIECTIV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smtClean="0">
              <a:ln>
                <a:noFill/>
              </a:ln>
              <a:solidFill>
                <a:schemeClr val="tx1"/>
              </a:solidFill>
              <a:effectLst/>
              <a:latin typeface="Arial" pitchFamily="34" charset="0"/>
              <a:cs typeface="Arial" pitchFamily="34" charset="0"/>
            </a:endParaRPr>
          </a:p>
          <a:p>
            <a:pPr algn="just"/>
            <a:r>
              <a:rPr lang="ro-RO" sz="2000" b="1" dirty="0" smtClean="0">
                <a:latin typeface="Times New Roman" pitchFamily="18" charset="0"/>
                <a:cs typeface="Times New Roman" pitchFamily="18" charset="0"/>
              </a:rPr>
              <a:t>	Analiza </a:t>
            </a:r>
            <a:r>
              <a:rPr lang="ro-RO" sz="2000" b="1" dirty="0">
                <a:latin typeface="Times New Roman" pitchFamily="18" charset="0"/>
                <a:cs typeface="Times New Roman" pitchFamily="18" charset="0"/>
              </a:rPr>
              <a:t>științifică a rezultatelor obținute și elaborarea unei anvelope </a:t>
            </a:r>
            <a:r>
              <a:rPr lang="ro-RO" sz="2000" b="1" dirty="0" smtClean="0">
                <a:latin typeface="Times New Roman" pitchFamily="18" charset="0"/>
                <a:cs typeface="Times New Roman" pitchFamily="18" charset="0"/>
              </a:rPr>
              <a:t>tehnologice </a:t>
            </a:r>
            <a:r>
              <a:rPr lang="ro-RO" sz="2000" b="1" dirty="0">
                <a:latin typeface="Times New Roman" pitchFamily="18" charset="0"/>
                <a:cs typeface="Times New Roman" pitchFamily="18" charset="0"/>
              </a:rPr>
              <a:t>optimizate în vederea reducerii perioadei de </a:t>
            </a:r>
            <a:r>
              <a:rPr lang="ro-RO" sz="2000" b="1" dirty="0" smtClean="0">
                <a:latin typeface="Times New Roman" pitchFamily="18" charset="0"/>
                <a:cs typeface="Times New Roman" pitchFamily="18" charset="0"/>
              </a:rPr>
              <a:t>îngrășare. </a:t>
            </a:r>
            <a:endParaRPr lang="en-US" sz="2000" b="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76672"/>
            <a:ext cx="8712968" cy="59708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eaLnBrk="0" fontAlgn="base" hangingPunct="0">
              <a:spcBef>
                <a:spcPct val="0"/>
              </a:spcBef>
              <a:spcAft>
                <a:spcPct val="0"/>
              </a:spcAft>
            </a:pPr>
            <a:r>
              <a:rPr kumimoji="0" lang="ro-RO"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2.3. MATERIALUL BIOLOGIC STUDIAT ȘI METODĂ DE LUCRU</a:t>
            </a:r>
            <a:endParaRPr kumimoji="0" lang="en-US"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smtClean="0">
              <a:ln>
                <a:noFill/>
              </a:ln>
              <a:solidFill>
                <a:schemeClr val="tx1"/>
              </a:solidFill>
              <a:effectLst/>
              <a:latin typeface="Arial" pitchFamily="34" charset="0"/>
              <a:cs typeface="Arial" pitchFamily="34" charset="0"/>
            </a:endParaRPr>
          </a:p>
          <a:p>
            <a:pPr algn="just"/>
            <a:r>
              <a:rPr lang="ro-RO" sz="1550" b="1" dirty="0" smtClean="0">
                <a:latin typeface="Times New Roman" panose="02020603050405020304" pitchFamily="18" charset="0"/>
                <a:cs typeface="Times New Roman" panose="02020603050405020304" pitchFamily="18" charset="0"/>
              </a:rPr>
              <a:t>Analiza </a:t>
            </a:r>
            <a:r>
              <a:rPr lang="ro-RO" sz="1550" b="1" dirty="0">
                <a:latin typeface="Times New Roman" panose="02020603050405020304" pitchFamily="18" charset="0"/>
                <a:cs typeface="Times New Roman" panose="02020603050405020304" pitchFamily="18" charset="0"/>
              </a:rPr>
              <a:t>științifică a datelor obținute în cadrul proiectului a constat în testarea prin intermediul testelor statistice a aptitudinilor de îngrășare realizate de metișii F1 și R1 comparativ cu rasa locală la îngrășarea în sistem intensiv și </a:t>
            </a:r>
            <a:r>
              <a:rPr lang="ro-RO" sz="1550" b="1" dirty="0" err="1">
                <a:latin typeface="Times New Roman" panose="02020603050405020304" pitchFamily="18" charset="0"/>
                <a:cs typeface="Times New Roman" panose="02020603050405020304" pitchFamily="18" charset="0"/>
              </a:rPr>
              <a:t>semiintensiv</a:t>
            </a:r>
            <a:r>
              <a:rPr lang="ro-RO" sz="1550" b="1" dirty="0">
                <a:latin typeface="Times New Roman" panose="02020603050405020304" pitchFamily="18" charset="0"/>
                <a:cs typeface="Times New Roman" panose="02020603050405020304" pitchFamily="18" charset="0"/>
              </a:rPr>
              <a:t>. Au fost utilizate, după caz, testul t (Student) sau testul </a:t>
            </a:r>
            <a:r>
              <a:rPr lang="ro-RO" sz="1550" b="1" dirty="0" err="1">
                <a:latin typeface="Times New Roman" panose="02020603050405020304" pitchFamily="18" charset="0"/>
                <a:cs typeface="Times New Roman" panose="02020603050405020304" pitchFamily="18" charset="0"/>
              </a:rPr>
              <a:t>Tukey</a:t>
            </a:r>
            <a:r>
              <a:rPr lang="ro-RO" sz="1550" b="1" dirty="0">
                <a:latin typeface="Times New Roman" panose="02020603050405020304" pitchFamily="18" charset="0"/>
                <a:cs typeface="Times New Roman" panose="02020603050405020304" pitchFamily="18" charset="0"/>
              </a:rPr>
              <a:t> pentru determinarea semnificației diferenței dintre valorile medii a însușirilor analizate. Diferențele au fost considerate semnificative statistic la P&lt;0,05 și indicate prin semnele specifice de diferențiere (NS – diferențe nesemnificative; *diferențe semnificative - P&lt;0.05; **diferențe distinct semnificative - P&lt;0.01; *** diferențe foarte semnificative - P&lt;0.001). Rezultatele obținute pentru toate însușirile analizate au fost apoi prezentate sub formă de tabele și grafice, iar interpretarea lor s-a făcut prin compararea acestora cu datele din literatura de specialitate. </a:t>
            </a:r>
            <a:endParaRPr lang="en-US" sz="1550" b="1" dirty="0">
              <a:latin typeface="Times New Roman" panose="02020603050405020304" pitchFamily="18" charset="0"/>
              <a:cs typeface="Times New Roman" panose="02020603050405020304" pitchFamily="18" charset="0"/>
            </a:endParaRPr>
          </a:p>
          <a:p>
            <a:pPr algn="just"/>
            <a:r>
              <a:rPr lang="ro-RO" sz="1550" b="1" dirty="0">
                <a:latin typeface="Times New Roman" panose="02020603050405020304" pitchFamily="18" charset="0"/>
                <a:cs typeface="Times New Roman" panose="02020603050405020304" pitchFamily="18" charset="0"/>
              </a:rPr>
              <a:t>Analiza științifică a fost efectuată asupra următoarelor performanțe realizate de metișii supuși testării pe parcursul derulării proiectului:</a:t>
            </a:r>
            <a:endParaRPr lang="en-US" sz="1550" b="1" dirty="0">
              <a:latin typeface="Times New Roman" panose="02020603050405020304" pitchFamily="18" charset="0"/>
              <a:cs typeface="Times New Roman" panose="02020603050405020304" pitchFamily="18" charset="0"/>
            </a:endParaRPr>
          </a:p>
          <a:p>
            <a:pPr algn="just"/>
            <a:r>
              <a:rPr lang="ro-RO" sz="1550" b="1" dirty="0">
                <a:latin typeface="Times New Roman" panose="02020603050405020304" pitchFamily="18" charset="0"/>
                <a:cs typeface="Times New Roman" panose="02020603050405020304" pitchFamily="18" charset="0"/>
              </a:rPr>
              <a:t>- analiza performanțelor producției de carne pentru metișii F1 rezultați crescuți în sistem intensiv și a capacității combinative a rasei Țigaie ruginie cu rasele specializate pentru producția de carne din Franța;</a:t>
            </a:r>
            <a:endParaRPr lang="en-US" sz="1550" b="1" dirty="0">
              <a:latin typeface="Times New Roman" panose="02020603050405020304" pitchFamily="18" charset="0"/>
              <a:cs typeface="Times New Roman" panose="02020603050405020304" pitchFamily="18" charset="0"/>
            </a:endParaRPr>
          </a:p>
          <a:p>
            <a:pPr algn="just"/>
            <a:r>
              <a:rPr lang="ro-RO" sz="1550" b="1" dirty="0">
                <a:latin typeface="Times New Roman" panose="02020603050405020304" pitchFamily="18" charset="0"/>
                <a:cs typeface="Times New Roman" panose="02020603050405020304" pitchFamily="18" charset="0"/>
              </a:rPr>
              <a:t>- analiza performanțelor producției de carne pentru metișii F1 rezultați crescuți în sistem </a:t>
            </a:r>
            <a:r>
              <a:rPr lang="ro-RO" sz="1550" b="1" dirty="0" err="1">
                <a:latin typeface="Times New Roman" panose="02020603050405020304" pitchFamily="18" charset="0"/>
                <a:cs typeface="Times New Roman" panose="02020603050405020304" pitchFamily="18" charset="0"/>
              </a:rPr>
              <a:t>semiintensiv</a:t>
            </a:r>
            <a:r>
              <a:rPr lang="ro-RO" sz="1550" b="1" dirty="0">
                <a:latin typeface="Times New Roman" panose="02020603050405020304" pitchFamily="18" charset="0"/>
                <a:cs typeface="Times New Roman" panose="02020603050405020304" pitchFamily="18" charset="0"/>
              </a:rPr>
              <a:t>;</a:t>
            </a:r>
            <a:endParaRPr lang="en-US" sz="1550" b="1" dirty="0">
              <a:latin typeface="Times New Roman" panose="02020603050405020304" pitchFamily="18" charset="0"/>
              <a:cs typeface="Times New Roman" panose="02020603050405020304" pitchFamily="18" charset="0"/>
            </a:endParaRPr>
          </a:p>
          <a:p>
            <a:pPr algn="just"/>
            <a:r>
              <a:rPr lang="ro-RO" sz="1550" b="1" dirty="0">
                <a:latin typeface="Times New Roman" panose="02020603050405020304" pitchFamily="18" charset="0"/>
                <a:cs typeface="Times New Roman" panose="02020603050405020304" pitchFamily="18" charset="0"/>
              </a:rPr>
              <a:t>- analiza vitezei de creștere a metișilor </a:t>
            </a:r>
            <a:r>
              <a:rPr lang="ro-RO" sz="1550" b="1" dirty="0" smtClean="0">
                <a:latin typeface="Times New Roman" panose="02020603050405020304" pitchFamily="18" charset="0"/>
                <a:cs typeface="Times New Roman" panose="02020603050405020304" pitchFamily="18" charset="0"/>
              </a:rPr>
              <a:t>F1 în </a:t>
            </a:r>
            <a:r>
              <a:rPr lang="ro-RO" sz="1550" b="1" dirty="0">
                <a:latin typeface="Times New Roman" panose="02020603050405020304" pitchFamily="18" charset="0"/>
                <a:cs typeface="Times New Roman" panose="02020603050405020304" pitchFamily="18" charset="0"/>
              </a:rPr>
              <a:t>sisteme tehnologice diferite;</a:t>
            </a:r>
            <a:endParaRPr lang="en-US" sz="1550" b="1" dirty="0">
              <a:latin typeface="Times New Roman" panose="02020603050405020304" pitchFamily="18" charset="0"/>
              <a:cs typeface="Times New Roman" panose="02020603050405020304" pitchFamily="18" charset="0"/>
            </a:endParaRPr>
          </a:p>
          <a:p>
            <a:pPr algn="just"/>
            <a:r>
              <a:rPr lang="ro-RO" sz="1550" b="1" dirty="0">
                <a:latin typeface="Times New Roman" panose="02020603050405020304" pitchFamily="18" charset="0"/>
                <a:cs typeface="Times New Roman" panose="02020603050405020304" pitchFamily="18" charset="0"/>
              </a:rPr>
              <a:t>- analiza vitezei de creștere a metișilor R1 și a schemelor de încrucișare pentru obținerea unor precursori utilizabili în activitatea de ameliorare a </a:t>
            </a:r>
            <a:r>
              <a:rPr lang="ro-RO" sz="1550" b="1" dirty="0" smtClean="0">
                <a:latin typeface="Times New Roman" panose="02020603050405020304" pitchFamily="18" charset="0"/>
                <a:cs typeface="Times New Roman" panose="02020603050405020304" pitchFamily="18" charset="0"/>
              </a:rPr>
              <a:t>producției </a:t>
            </a:r>
            <a:r>
              <a:rPr lang="ro-RO" sz="1550" b="1" dirty="0">
                <a:latin typeface="Times New Roman" panose="02020603050405020304" pitchFamily="18" charset="0"/>
                <a:cs typeface="Times New Roman" panose="02020603050405020304" pitchFamily="18" charset="0"/>
              </a:rPr>
              <a:t>de carne la rasa Țigaie varietatea ruginie.</a:t>
            </a:r>
            <a:endParaRPr lang="en-US" sz="1550" b="1" dirty="0">
              <a:latin typeface="Times New Roman" panose="02020603050405020304" pitchFamily="18" charset="0"/>
              <a:cs typeface="Times New Roman" panose="02020603050405020304" pitchFamily="18" charset="0"/>
            </a:endParaRPr>
          </a:p>
          <a:p>
            <a:pPr algn="just"/>
            <a:r>
              <a:rPr lang="en-US" sz="1550" b="1" dirty="0" err="1">
                <a:latin typeface="Times New Roman" panose="02020603050405020304" pitchFamily="18" charset="0"/>
                <a:cs typeface="Times New Roman" panose="02020603050405020304" pitchFamily="18" charset="0"/>
              </a:rPr>
              <a:t>Elaborarea</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unei</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anvelope</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tehnologice</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optimizate</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în</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vederea</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reducerii</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perioadei</a:t>
            </a:r>
            <a:r>
              <a:rPr lang="en-US" sz="1550" b="1" dirty="0">
                <a:latin typeface="Times New Roman" panose="02020603050405020304" pitchFamily="18" charset="0"/>
                <a:cs typeface="Times New Roman" panose="02020603050405020304" pitchFamily="18" charset="0"/>
              </a:rPr>
              <a:t> de </a:t>
            </a:r>
            <a:r>
              <a:rPr lang="en-US" sz="1550" b="1" dirty="0" err="1">
                <a:latin typeface="Times New Roman" panose="02020603050405020304" pitchFamily="18" charset="0"/>
                <a:cs typeface="Times New Roman" panose="02020603050405020304" pitchFamily="18" charset="0"/>
              </a:rPr>
              <a:t>îngrășare</a:t>
            </a:r>
            <a:r>
              <a:rPr lang="en-US" sz="1550" b="1" dirty="0">
                <a:latin typeface="Times New Roman" panose="02020603050405020304" pitchFamily="18" charset="0"/>
                <a:cs typeface="Times New Roman" panose="02020603050405020304" pitchFamily="18" charset="0"/>
              </a:rPr>
              <a:t> a </a:t>
            </a:r>
            <a:r>
              <a:rPr lang="en-US" sz="1550" b="1" dirty="0" err="1">
                <a:latin typeface="Times New Roman" panose="02020603050405020304" pitchFamily="18" charset="0"/>
                <a:cs typeface="Times New Roman" panose="02020603050405020304" pitchFamily="18" charset="0"/>
              </a:rPr>
              <a:t>constat</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în</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descrierea</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tuturor</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etapelor</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tehnologice</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necesare</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exploatării</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variantelor</a:t>
            </a:r>
            <a:r>
              <a:rPr lang="en-US" sz="1550" b="1" dirty="0">
                <a:latin typeface="Times New Roman" panose="02020603050405020304" pitchFamily="18" charset="0"/>
                <a:cs typeface="Times New Roman" panose="02020603050405020304" pitchFamily="18" charset="0"/>
              </a:rPr>
              <a:t> de </a:t>
            </a:r>
            <a:r>
              <a:rPr lang="en-US" sz="1550" b="1" dirty="0" err="1">
                <a:latin typeface="Times New Roman" panose="02020603050405020304" pitchFamily="18" charset="0"/>
                <a:cs typeface="Times New Roman" panose="02020603050405020304" pitchFamily="18" charset="0"/>
              </a:rPr>
              <a:t>metiși</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recomandate</a:t>
            </a:r>
            <a:r>
              <a:rPr lang="en-US" sz="1550" b="1" dirty="0">
                <a:latin typeface="Times New Roman" panose="02020603050405020304" pitchFamily="18" charset="0"/>
                <a:cs typeface="Times New Roman" panose="02020603050405020304" pitchFamily="18" charset="0"/>
              </a:rPr>
              <a:t> a fi </a:t>
            </a:r>
            <a:r>
              <a:rPr lang="en-US" sz="1550" b="1" dirty="0" err="1">
                <a:latin typeface="Times New Roman" panose="02020603050405020304" pitchFamily="18" charset="0"/>
                <a:cs typeface="Times New Roman" panose="02020603050405020304" pitchFamily="18" charset="0"/>
              </a:rPr>
              <a:t>aplicate</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în</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practică</a:t>
            </a:r>
            <a:r>
              <a:rPr lang="en-US" sz="1550" b="1" dirty="0">
                <a:latin typeface="Times New Roman" panose="02020603050405020304" pitchFamily="18" charset="0"/>
                <a:cs typeface="Times New Roman" panose="02020603050405020304" pitchFamily="18" charset="0"/>
              </a:rPr>
              <a:t> de </a:t>
            </a:r>
            <a:r>
              <a:rPr lang="en-US" sz="1550" b="1" dirty="0" err="1">
                <a:latin typeface="Times New Roman" panose="02020603050405020304" pitchFamily="18" charset="0"/>
                <a:cs typeface="Times New Roman" panose="02020603050405020304" pitchFamily="18" charset="0"/>
              </a:rPr>
              <a:t>către</a:t>
            </a:r>
            <a:r>
              <a:rPr lang="en-US" sz="1550" b="1" dirty="0">
                <a:latin typeface="Times New Roman" panose="02020603050405020304" pitchFamily="18" charset="0"/>
                <a:cs typeface="Times New Roman" panose="02020603050405020304" pitchFamily="18" charset="0"/>
              </a:rPr>
              <a:t> </a:t>
            </a:r>
            <a:r>
              <a:rPr lang="en-US" sz="1550" b="1" dirty="0" err="1">
                <a:latin typeface="Times New Roman" panose="02020603050405020304" pitchFamily="18" charset="0"/>
                <a:cs typeface="Times New Roman" panose="02020603050405020304" pitchFamily="18" charset="0"/>
              </a:rPr>
              <a:t>fermieri</a:t>
            </a:r>
            <a:r>
              <a:rPr lang="en-US" sz="1550" b="1"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568952" cy="618630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3.1. ANALIZA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ȘTIINȚIFICĂ</a:t>
            </a:r>
            <a:r>
              <a:rPr lang="ro-RO" b="1" dirty="0" smtClean="0">
                <a:solidFill>
                  <a:srgbClr val="0070C0"/>
                </a:solidFill>
                <a:latin typeface="Times New Roman" panose="02020603050405020304" pitchFamily="18" charset="0"/>
                <a:cs typeface="Times New Roman" panose="02020603050405020304" pitchFamily="18" charset="0"/>
              </a:rPr>
              <a:t> A </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PERFORMANȚELOR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PRODUCȚIEI DE CARNE PENTRU METIȘII F1 </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CRESCUȚI </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ÎN SISTEM INTENSIV ȘI A CAPACITĂȚII COMBINATIVE A RASEI ȚIGAIE RUGINIE CU RASELE SPECIALIZATE PENTRU PRODUCȚIA DE CARNE DIN </a:t>
            </a:r>
            <a:r>
              <a:rPr lang="ro-RO"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FRANȚA</a:t>
            </a:r>
          </a:p>
          <a:p>
            <a:endParaRPr lang="ro-RO" dirty="0">
              <a:latin typeface="Trebuchet MS" panose="020B0603020202020204" pitchFamily="34"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Obiectivul pentru atingerea scopului principal al cercetărilor a constat în evaluarea capacității combinative a rasei Țigaie ruginie cu rasele specializate pentru producția de carne din Franța. Pentru realizarea cercetărilor și atingerea obiectivului menționat anterior s-au monitorizat produșii F1 din cele 4 loturi formate în prima fază a proiectului (lot Țigaie, lot </a:t>
            </a:r>
            <a:r>
              <a:rPr lang="ro-RO" b="1" dirty="0" err="1">
                <a:latin typeface="Times New Roman" panose="02020603050405020304" pitchFamily="18" charset="0"/>
                <a:cs typeface="Times New Roman" panose="02020603050405020304" pitchFamily="18" charset="0"/>
              </a:rPr>
              <a:t>Vendeen</a:t>
            </a:r>
            <a:r>
              <a:rPr lang="ro-RO" b="1" dirty="0">
                <a:latin typeface="Times New Roman" panose="02020603050405020304" pitchFamily="18" charset="0"/>
                <a:cs typeface="Times New Roman" panose="02020603050405020304" pitchFamily="18" charset="0"/>
              </a:rPr>
              <a:t> x Țigaie, lot Blanche du </a:t>
            </a:r>
            <a:r>
              <a:rPr lang="ro-RO" b="1" dirty="0" err="1">
                <a:latin typeface="Times New Roman" panose="02020603050405020304" pitchFamily="18" charset="0"/>
                <a:cs typeface="Times New Roman" panose="02020603050405020304" pitchFamily="18" charset="0"/>
              </a:rPr>
              <a:t>Massif</a:t>
            </a:r>
            <a:r>
              <a:rPr lang="ro-RO" b="1" dirty="0">
                <a:latin typeface="Times New Roman" panose="02020603050405020304" pitchFamily="18" charset="0"/>
                <a:cs typeface="Times New Roman" panose="02020603050405020304" pitchFamily="18" charset="0"/>
              </a:rPr>
              <a:t> Central x Țigaie și lot </a:t>
            </a:r>
            <a:r>
              <a:rPr lang="ro-RO" b="1" dirty="0" err="1">
                <a:latin typeface="Times New Roman" panose="02020603050405020304" pitchFamily="18" charset="0"/>
                <a:cs typeface="Times New Roman" panose="02020603050405020304" pitchFamily="18" charset="0"/>
              </a:rPr>
              <a:t>Berrichon</a:t>
            </a:r>
            <a:r>
              <a:rPr lang="ro-RO" b="1" dirty="0">
                <a:latin typeface="Times New Roman" panose="02020603050405020304" pitchFamily="18" charset="0"/>
                <a:cs typeface="Times New Roman" panose="02020603050405020304" pitchFamily="18" charset="0"/>
              </a:rPr>
              <a:t> du </a:t>
            </a:r>
            <a:r>
              <a:rPr lang="ro-RO" b="1" dirty="0" err="1">
                <a:latin typeface="Times New Roman" panose="02020603050405020304" pitchFamily="18" charset="0"/>
                <a:cs typeface="Times New Roman" panose="02020603050405020304" pitchFamily="18" charset="0"/>
              </a:rPr>
              <a:t>Cher</a:t>
            </a:r>
            <a:r>
              <a:rPr lang="ro-RO" b="1" dirty="0">
                <a:latin typeface="Times New Roman" panose="02020603050405020304" pitchFamily="18" charset="0"/>
                <a:cs typeface="Times New Roman" panose="02020603050405020304" pitchFamily="18" charset="0"/>
              </a:rPr>
              <a:t> x Țigaie</a:t>
            </a:r>
            <a:r>
              <a:rPr lang="ro-RO" b="1" dirty="0" smtClean="0">
                <a:latin typeface="Times New Roman" panose="02020603050405020304" pitchFamily="18" charset="0"/>
                <a:cs typeface="Times New Roman" panose="02020603050405020304" pitchFamily="18" charset="0"/>
              </a:rPr>
              <a:t>).</a:t>
            </a:r>
          </a:p>
          <a:p>
            <a:pPr algn="just"/>
            <a:endParaRPr lang="en-US" sz="800"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În urma încrucișărilor s-a obținut prima generație de metiși F1 dintre femelele Țigaie ruginie și cele trei rase din import, care au fost evaluați privind performanțele legate de producția de carne prin îngrășarea acestora în sistem intensiv (creștere și dezvoltare corporală, consum hrană, calitatea carcaselor, etc), pentru determinarea efectului de heterozis pentru producția de carne</a:t>
            </a:r>
            <a:r>
              <a:rPr lang="ro-RO" b="1" dirty="0" smtClean="0">
                <a:latin typeface="Times New Roman" panose="02020603050405020304" pitchFamily="18" charset="0"/>
                <a:cs typeface="Times New Roman" panose="02020603050405020304" pitchFamily="18" charset="0"/>
              </a:rPr>
              <a:t>.</a:t>
            </a:r>
          </a:p>
          <a:p>
            <a:pPr algn="just"/>
            <a:r>
              <a:rPr lang="ro-RO" b="1" dirty="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Datele obținute indică o tendință de manifestare a tipului pozitiv de heterozis pentru performanțele legate de producția de carne la cele trei populații metise. Această afirmație este susținută de faptul că cele trei loturi de metiși au avut o dezvoltare corporală mai bună față de rasa maternă la toate însușirile </a:t>
            </a:r>
            <a:r>
              <a:rPr lang="ro-RO" b="1" dirty="0" smtClean="0">
                <a:latin typeface="Times New Roman" panose="02020603050405020304" pitchFamily="18" charset="0"/>
                <a:cs typeface="Times New Roman" panose="02020603050405020304" pitchFamily="18" charset="0"/>
              </a:rPr>
              <a:t>analizate. </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2097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srcRect t="5366"/>
          <a:stretch/>
        </p:blipFill>
        <p:spPr>
          <a:xfrm>
            <a:off x="395536" y="403225"/>
            <a:ext cx="8233097" cy="6120680"/>
          </a:xfrm>
          <a:prstGeom prst="rect">
            <a:avLst/>
          </a:prstGeom>
          <a:ln>
            <a:solidFill>
              <a:schemeClr val="accent4"/>
            </a:solidFill>
          </a:ln>
        </p:spPr>
      </p:pic>
    </p:spTree>
    <p:extLst>
      <p:ext uri="{BB962C8B-B14F-4D97-AF65-F5344CB8AC3E}">
        <p14:creationId xmlns:p14="http://schemas.microsoft.com/office/powerpoint/2010/main" xmlns="" val="2930578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548680"/>
            <a:ext cx="8712968" cy="600164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449580" algn="just">
              <a:spcAft>
                <a:spcPts val="0"/>
              </a:spcAft>
            </a:pPr>
            <a:r>
              <a:rPr lang="ro-RO" sz="1600" b="1" dirty="0">
                <a:latin typeface="Times New Roman" panose="02020603050405020304" pitchFamily="18" charset="0"/>
                <a:ea typeface="Calibri" panose="020F0502020204030204" pitchFamily="34" charset="0"/>
                <a:cs typeface="Times New Roman" panose="02020603050405020304" pitchFamily="18" charset="0"/>
              </a:rPr>
              <a:t>În ceea ce privește efectul datorat heterozisului, se constată că în urma testării diferențelor dintre metișii rezultați și rasa locală (aplicare test Student), acesta are o manifestare mai ridicată asupra performanței productive la produșii F1 rezultați din încrucișarea femelelor de rasă Țigaie ruginie cu berbeci din rasa </a:t>
            </a:r>
            <a:r>
              <a:rPr lang="ro-RO" sz="1600" b="1" dirty="0" err="1">
                <a:latin typeface="Times New Roman" panose="02020603050405020304" pitchFamily="18" charset="0"/>
                <a:ea typeface="Calibri" panose="020F0502020204030204" pitchFamily="34" charset="0"/>
                <a:cs typeface="Times New Roman" panose="02020603050405020304" pitchFamily="18" charset="0"/>
              </a:rPr>
              <a:t>Berrichon</a:t>
            </a:r>
            <a:r>
              <a:rPr lang="ro-RO" sz="1600" b="1" dirty="0">
                <a:latin typeface="Times New Roman" panose="02020603050405020304" pitchFamily="18" charset="0"/>
                <a:ea typeface="Calibri" panose="020F0502020204030204" pitchFamily="34" charset="0"/>
                <a:cs typeface="Times New Roman" panose="02020603050405020304" pitchFamily="18" charset="0"/>
              </a:rPr>
              <a:t> du </a:t>
            </a:r>
            <a:r>
              <a:rPr lang="ro-RO" sz="1600" b="1" dirty="0" err="1">
                <a:latin typeface="Times New Roman" panose="02020603050405020304" pitchFamily="18" charset="0"/>
                <a:ea typeface="Calibri" panose="020F0502020204030204" pitchFamily="34" charset="0"/>
                <a:cs typeface="Times New Roman" panose="02020603050405020304" pitchFamily="18" charset="0"/>
              </a:rPr>
              <a:t>Cher</a:t>
            </a:r>
            <a:r>
              <a:rPr lang="ro-RO" sz="1600" b="1" dirty="0">
                <a:latin typeface="Times New Roman" panose="02020603050405020304" pitchFamily="18" charset="0"/>
                <a:ea typeface="Calibri" panose="020F0502020204030204" pitchFamily="34" charset="0"/>
                <a:cs typeface="Times New Roman" panose="02020603050405020304" pitchFamily="18" charset="0"/>
              </a:rPr>
              <a:t> (diferențe foarte semnificative la greutatea corporală medie de la toate </a:t>
            </a:r>
            <a:r>
              <a:rPr lang="ro-RO" sz="1600" b="1" dirty="0" smtClean="0">
                <a:latin typeface="Times New Roman" panose="02020603050405020304" pitchFamily="18" charset="0"/>
                <a:ea typeface="Calibri" panose="020F0502020204030204" pitchFamily="34" charset="0"/>
                <a:cs typeface="Times New Roman" panose="02020603050405020304" pitchFamily="18" charset="0"/>
              </a:rPr>
              <a:t>vârstele), </a:t>
            </a:r>
            <a:r>
              <a:rPr lang="ro-RO" sz="1600" b="1" dirty="0">
                <a:latin typeface="Times New Roman" panose="02020603050405020304" pitchFamily="18" charset="0"/>
                <a:ea typeface="Calibri" panose="020F0502020204030204" pitchFamily="34" charset="0"/>
                <a:cs typeface="Times New Roman" panose="02020603050405020304" pitchFamily="18" charset="0"/>
              </a:rPr>
              <a:t>urmați de metișii F1 obținuți în urma încrucișărilor cu berbeci </a:t>
            </a:r>
            <a:r>
              <a:rPr lang="ro-RO" sz="1600" b="1" dirty="0" smtClean="0">
                <a:latin typeface="Times New Roman" panose="02020603050405020304" pitchFamily="18" charset="0"/>
                <a:ea typeface="Calibri" panose="020F0502020204030204" pitchFamily="34" charset="0"/>
                <a:cs typeface="Times New Roman" panose="02020603050405020304" pitchFamily="18" charset="0"/>
              </a:rPr>
              <a:t>aparținând </a:t>
            </a:r>
            <a:r>
              <a:rPr lang="ro-RO" sz="1600" b="1" dirty="0">
                <a:latin typeface="Times New Roman" panose="02020603050405020304" pitchFamily="18" charset="0"/>
                <a:ea typeface="Calibri" panose="020F0502020204030204" pitchFamily="34" charset="0"/>
                <a:cs typeface="Times New Roman" panose="02020603050405020304" pitchFamily="18" charset="0"/>
              </a:rPr>
              <a:t>rasei </a:t>
            </a:r>
            <a:r>
              <a:rPr lang="ro-RO" sz="1600" b="1" dirty="0" err="1">
                <a:latin typeface="Times New Roman" panose="02020603050405020304" pitchFamily="18" charset="0"/>
                <a:ea typeface="Calibri" panose="020F0502020204030204" pitchFamily="34" charset="0"/>
                <a:cs typeface="Times New Roman" panose="02020603050405020304" pitchFamily="18" charset="0"/>
              </a:rPr>
              <a:t>Vendeen</a:t>
            </a:r>
            <a:r>
              <a:rPr lang="ro-RO" sz="1600" b="1" dirty="0">
                <a:latin typeface="Times New Roman" panose="02020603050405020304" pitchFamily="18" charset="0"/>
                <a:ea typeface="Calibri" panose="020F0502020204030204" pitchFamily="34" charset="0"/>
                <a:cs typeface="Times New Roman" panose="02020603050405020304" pitchFamily="18" charset="0"/>
              </a:rPr>
              <a:t> (diferențe foarte semnificative la greutatea corporală medie de la naștere, 100 zile și la 6 luni și diferențe semnificative la 60 de zile). </a:t>
            </a:r>
            <a:endParaRPr lang="ro-RO" sz="16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49580" algn="just">
              <a:spcAft>
                <a:spcPts val="0"/>
              </a:spcAft>
            </a:pPr>
            <a:endParaRPr lang="ro-RO" sz="800" b="1"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spcAft>
                <a:spcPts val="0"/>
              </a:spcAft>
            </a:pPr>
            <a:r>
              <a:rPr lang="en-US" sz="1600" b="1" dirty="0" err="1" smtClean="0">
                <a:latin typeface="Times New Roman" panose="02020603050405020304" pitchFamily="18" charset="0"/>
                <a:cs typeface="Times New Roman" panose="02020603050405020304" pitchFamily="18" charset="0"/>
              </a:rPr>
              <a:t>Referitor</a:t>
            </a:r>
            <a:r>
              <a:rPr lang="en-US" sz="1600" b="1" dirty="0" smtClean="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la </a:t>
            </a:r>
            <a:r>
              <a:rPr lang="en-US" sz="1600" b="1" dirty="0" err="1">
                <a:latin typeface="Times New Roman" panose="02020603050405020304" pitchFamily="18" charset="0"/>
                <a:cs typeface="Times New Roman" panose="02020603050405020304" pitchFamily="18" charset="0"/>
              </a:rPr>
              <a:t>metișii</a:t>
            </a:r>
            <a:r>
              <a:rPr lang="en-US" sz="1600" b="1" dirty="0">
                <a:latin typeface="Times New Roman" panose="02020603050405020304" pitchFamily="18" charset="0"/>
                <a:cs typeface="Times New Roman" panose="02020603050405020304" pitchFamily="18" charset="0"/>
              </a:rPr>
              <a:t> F1 (BMC x </a:t>
            </a:r>
            <a:r>
              <a:rPr lang="en-US" sz="1600" b="1" dirty="0" err="1">
                <a:latin typeface="Times New Roman" panose="02020603050405020304" pitchFamily="18" charset="0"/>
                <a:cs typeface="Times New Roman" panose="02020603050405020304" pitchFamily="18" charset="0"/>
              </a:rPr>
              <a:t>Țigaie</a:t>
            </a:r>
            <a:r>
              <a:rPr lang="en-US" sz="1600" b="1" dirty="0">
                <a:latin typeface="Times New Roman" panose="02020603050405020304" pitchFamily="18" charset="0"/>
                <a:cs typeface="Times New Roman" panose="02020603050405020304" pitchFamily="18" charset="0"/>
              </a:rPr>
              <a:t>), s-a </a:t>
            </a:r>
            <a:r>
              <a:rPr lang="en-US" sz="1600" b="1" dirty="0" err="1">
                <a:latin typeface="Times New Roman" panose="02020603050405020304" pitchFamily="18" charset="0"/>
                <a:cs typeface="Times New Roman" panose="02020603050405020304" pitchFamily="18" charset="0"/>
              </a:rPr>
              <a:t>constatat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diferențele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sunt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nesemnificative</a:t>
            </a:r>
            <a:r>
              <a:rPr lang="en-US" sz="1600" b="1" dirty="0">
                <a:latin typeface="Times New Roman" panose="02020603050405020304" pitchFamily="18" charset="0"/>
                <a:cs typeface="Times New Roman" panose="02020603050405020304" pitchFamily="18" charset="0"/>
              </a:rPr>
              <a:t> la </a:t>
            </a:r>
            <a:r>
              <a:rPr lang="en-US" sz="1600" b="1" dirty="0" err="1">
                <a:latin typeface="Times New Roman" panose="02020603050405020304" pitchFamily="18" charset="0"/>
                <a:cs typeface="Times New Roman" panose="02020603050405020304" pitchFamily="18" charset="0"/>
              </a:rPr>
              <a:t>greutatea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corporală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medie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realizată</a:t>
            </a:r>
            <a:r>
              <a:rPr lang="en-US" sz="1600" b="1" dirty="0">
                <a:latin typeface="Times New Roman" panose="02020603050405020304" pitchFamily="18" charset="0"/>
                <a:cs typeface="Times New Roman" panose="02020603050405020304" pitchFamily="18" charset="0"/>
              </a:rPr>
              <a:t> la </a:t>
            </a:r>
            <a:r>
              <a:rPr lang="en-US" sz="1600" b="1" dirty="0" err="1">
                <a:latin typeface="Times New Roman" panose="02020603050405020304" pitchFamily="18" charset="0"/>
                <a:cs typeface="Times New Roman" panose="02020603050405020304" pitchFamily="18" charset="0"/>
              </a:rPr>
              <a:t>naștere</a:t>
            </a:r>
            <a:r>
              <a:rPr lang="en-US" sz="1600" b="1" dirty="0">
                <a:latin typeface="Times New Roman" panose="02020603050405020304" pitchFamily="18" charset="0"/>
                <a:cs typeface="Times New Roman" panose="02020603050405020304" pitchFamily="18" charset="0"/>
              </a:rPr>
              <a:t>, la 60 de </a:t>
            </a:r>
            <a:r>
              <a:rPr lang="en-US" sz="1600" b="1" dirty="0" err="1">
                <a:latin typeface="Times New Roman" panose="02020603050405020304" pitchFamily="18" charset="0"/>
                <a:cs typeface="Times New Roman" panose="02020603050405020304" pitchFamily="18" charset="0"/>
              </a:rPr>
              <a:t>zile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la 100 de </a:t>
            </a:r>
            <a:r>
              <a:rPr lang="en-US" sz="1600" b="1" dirty="0" err="1">
                <a:latin typeface="Times New Roman" panose="02020603050405020304" pitchFamily="18" charset="0"/>
                <a:cs typeface="Times New Roman" panose="02020603050405020304" pitchFamily="18" charset="0"/>
              </a:rPr>
              <a:t>zile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iar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diferențele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devin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foarte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semnificative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doar</a:t>
            </a:r>
            <a:r>
              <a:rPr lang="en-US" sz="1600" b="1" dirty="0">
                <a:latin typeface="Times New Roman" panose="02020603050405020304" pitchFamily="18" charset="0"/>
                <a:cs typeface="Times New Roman" panose="02020603050405020304" pitchFamily="18" charset="0"/>
              </a:rPr>
              <a:t> la </a:t>
            </a:r>
            <a:r>
              <a:rPr lang="en-US" sz="1600" b="1" dirty="0" err="1">
                <a:latin typeface="Times New Roman" panose="02020603050405020304" pitchFamily="18" charset="0"/>
                <a:cs typeface="Times New Roman" panose="02020603050405020304" pitchFamily="18" charset="0"/>
              </a:rPr>
              <a:t>vîrsta</a:t>
            </a:r>
            <a:r>
              <a:rPr lang="en-US" sz="1600" b="1" dirty="0">
                <a:latin typeface="Times New Roman" panose="02020603050405020304" pitchFamily="18" charset="0"/>
                <a:cs typeface="Times New Roman" panose="02020603050405020304" pitchFamily="18" charset="0"/>
              </a:rPr>
              <a:t> de 6 </a:t>
            </a:r>
            <a:r>
              <a:rPr lang="en-US" sz="1600" b="1" dirty="0" err="1">
                <a:latin typeface="Times New Roman" panose="02020603050405020304" pitchFamily="18" charset="0"/>
                <a:cs typeface="Times New Roman" panose="02020603050405020304" pitchFamily="18" charset="0"/>
              </a:rPr>
              <a:t>luni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înregistrând</a:t>
            </a:r>
            <a:r>
              <a:rPr lang="en-US" sz="1600" b="1" dirty="0">
                <a:latin typeface="Times New Roman" panose="02020603050405020304" pitchFamily="18" charset="0"/>
                <a:cs typeface="Times New Roman" panose="02020603050405020304" pitchFamily="18" charset="0"/>
              </a:rPr>
              <a:t> o </a:t>
            </a:r>
            <a:r>
              <a:rPr lang="en-US" sz="1600" b="1" dirty="0" err="1">
                <a:latin typeface="Times New Roman" panose="02020603050405020304" pitchFamily="18" charset="0"/>
                <a:cs typeface="Times New Roman" panose="02020603050405020304" pitchFamily="18" charset="0"/>
              </a:rPr>
              <a:t>greutate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mai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bună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și</a:t>
            </a:r>
            <a:r>
              <a:rPr lang="en-US" sz="1600" b="1" dirty="0">
                <a:latin typeface="Times New Roman" panose="02020603050405020304" pitchFamily="18" charset="0"/>
                <a:cs typeface="Times New Roman" panose="02020603050405020304" pitchFamily="18" charset="0"/>
              </a:rPr>
              <a:t> implicit un </a:t>
            </a:r>
            <a:r>
              <a:rPr lang="en-US" sz="1600" b="1" dirty="0" err="1">
                <a:latin typeface="Times New Roman" panose="02020603050405020304" pitchFamily="18" charset="0"/>
                <a:cs typeface="Times New Roman" panose="02020603050405020304" pitchFamily="18" charset="0"/>
              </a:rPr>
              <a:t>spor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mediu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zinic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mai</a:t>
            </a:r>
            <a:r>
              <a:rPr lang="en-US" sz="1600" b="1" dirty="0">
                <a:latin typeface="Times New Roman" panose="02020603050405020304" pitchFamily="18" charset="0"/>
                <a:cs typeface="Times New Roman" panose="02020603050405020304" pitchFamily="18" charset="0"/>
              </a:rPr>
              <a:t> mare </a:t>
            </a:r>
            <a:r>
              <a:rPr lang="en-US" sz="1600" b="1" dirty="0" err="1">
                <a:latin typeface="Times New Roman" panose="02020603050405020304" pitchFamily="18" charset="0"/>
                <a:cs typeface="Times New Roman" panose="02020603050405020304" pitchFamily="18" charset="0"/>
              </a:rPr>
              <a:t>în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perioada</a:t>
            </a:r>
            <a:r>
              <a:rPr lang="en-US" sz="1600" b="1" dirty="0">
                <a:latin typeface="Times New Roman" panose="02020603050405020304" pitchFamily="18" charset="0"/>
                <a:cs typeface="Times New Roman" panose="02020603050405020304" pitchFamily="18" charset="0"/>
              </a:rPr>
              <a:t> 3-6 </a:t>
            </a:r>
            <a:r>
              <a:rPr lang="en-US" sz="1600" b="1" dirty="0" err="1">
                <a:latin typeface="Times New Roman" panose="02020603050405020304" pitchFamily="18" charset="0"/>
                <a:cs typeface="Times New Roman" panose="02020603050405020304" pitchFamily="18" charset="0"/>
              </a:rPr>
              <a:t>luni</a:t>
            </a:r>
            <a:r>
              <a:rPr lang="en-US" sz="1600" b="1" dirty="0">
                <a:latin typeface="Times New Roman" panose="02020603050405020304" pitchFamily="18" charset="0"/>
                <a:cs typeface="Times New Roman" panose="02020603050405020304" pitchFamily="18" charset="0"/>
              </a:rPr>
              <a:t>. </a:t>
            </a:r>
            <a:endParaRPr lang="ro-RO" sz="1600" b="1" dirty="0" smtClean="0">
              <a:latin typeface="Times New Roman" panose="02020603050405020304" pitchFamily="18" charset="0"/>
              <a:cs typeface="Times New Roman" panose="02020603050405020304" pitchFamily="18" charset="0"/>
            </a:endParaRPr>
          </a:p>
          <a:p>
            <a:pPr indent="449580" algn="just">
              <a:spcAft>
                <a:spcPts val="0"/>
              </a:spcAft>
            </a:pPr>
            <a:endParaRPr lang="ro-RO" sz="800" b="1" dirty="0">
              <a:latin typeface="Times New Roman" panose="02020603050405020304" pitchFamily="18" charset="0"/>
              <a:cs typeface="Times New Roman" panose="02020603050405020304" pitchFamily="18" charset="0"/>
            </a:endParaRPr>
          </a:p>
          <a:p>
            <a:pPr indent="449580" algn="just"/>
            <a:r>
              <a:rPr lang="en-US" sz="1600" b="1" dirty="0" smtClean="0">
                <a:latin typeface="Times New Roman" panose="02020603050405020304" pitchFamily="18" charset="0"/>
                <a:ea typeface="Calibri" panose="020F0502020204030204" pitchFamily="34" charset="0"/>
                <a:cs typeface="Times New Roman" panose="02020603050405020304" pitchFamily="18" charset="0"/>
              </a:rPr>
              <a:t>Conform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rezultatelor</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obținute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urma</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testării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semnificației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diferențelor</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privește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greutatea</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corporală</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la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naștere</a:t>
            </a:r>
            <a:r>
              <a:rPr lang="en-US" sz="1600" b="1" dirty="0">
                <a:latin typeface="Times New Roman" panose="02020603050405020304" pitchFamily="18" charset="0"/>
                <a:ea typeface="Calibri" panose="020F0502020204030204" pitchFamily="34" charset="0"/>
                <a:cs typeface="Times New Roman" panose="02020603050405020304" pitchFamily="18" charset="0"/>
              </a:rPr>
              <a:t> la 6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luni</a:t>
            </a:r>
            <a:r>
              <a:rPr lang="en-US" sz="1600" b="1" dirty="0">
                <a:latin typeface="Times New Roman" panose="02020603050405020304" pitchFamily="18" charset="0"/>
                <a:ea typeface="Calibri" panose="020F0502020204030204" pitchFamily="34" charset="0"/>
                <a:cs typeface="Times New Roman" panose="02020603050405020304" pitchFamily="18" charset="0"/>
              </a:rPr>
              <a:t> a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celor</a:t>
            </a:r>
            <a:r>
              <a:rPr lang="en-US" sz="1600" b="1" dirty="0">
                <a:latin typeface="Times New Roman" panose="02020603050405020304" pitchFamily="18" charset="0"/>
                <a:ea typeface="Calibri" panose="020F0502020204030204" pitchFamily="34" charset="0"/>
                <a:cs typeface="Times New Roman" panose="02020603050405020304" pitchFamily="18" charset="0"/>
              </a:rPr>
              <a:t> 3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variante</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comparativ</a:t>
            </a:r>
            <a:r>
              <a:rPr lang="en-US" sz="1600" b="1" dirty="0">
                <a:latin typeface="Times New Roman" panose="02020603050405020304" pitchFamily="18" charset="0"/>
                <a:ea typeface="Calibri" panose="020F0502020204030204" pitchFamily="34" charset="0"/>
                <a:cs typeface="Times New Roman" panose="02020603050405020304" pitchFamily="18" charset="0"/>
              </a:rPr>
              <a:t> cu rasa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locală</a:t>
            </a:r>
            <a:r>
              <a:rPr lang="en-US" sz="1600" b="1" dirty="0">
                <a:latin typeface="Times New Roman" panose="02020603050405020304" pitchFamily="18" charset="0"/>
                <a:ea typeface="Calibri" panose="020F0502020204030204" pitchFamily="34" charset="0"/>
                <a:cs typeface="Times New Roman" panose="02020603050405020304" pitchFamily="18" charset="0"/>
              </a:rPr>
              <a:t>, se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poate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afirma</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rasele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Berrichon</a:t>
            </a:r>
            <a:r>
              <a:rPr lang="en-US" sz="1600" b="1" dirty="0">
                <a:latin typeface="Times New Roman" panose="02020603050405020304" pitchFamily="18" charset="0"/>
                <a:ea typeface="Calibri" panose="020F0502020204030204" pitchFamily="34" charset="0"/>
                <a:cs typeface="Times New Roman" panose="02020603050405020304" pitchFamily="18" charset="0"/>
              </a:rPr>
              <a:t> du Cher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Vendeen</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sunt</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rasele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recomandate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 fi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utilizate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practică</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către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fermieri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obținerea</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metișilor</a:t>
            </a:r>
            <a:r>
              <a:rPr lang="en-US" sz="1600" b="1" dirty="0">
                <a:latin typeface="Times New Roman" panose="02020603050405020304" pitchFamily="18" charset="0"/>
                <a:ea typeface="Calibri" panose="020F0502020204030204" pitchFamily="34" charset="0"/>
                <a:cs typeface="Times New Roman" panose="02020603050405020304" pitchFamily="18" charset="0"/>
              </a:rPr>
              <a:t> F1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îngrășarea</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lor</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sistem</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intensiv</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deoarece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dispun</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cel</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mai</a:t>
            </a:r>
            <a:r>
              <a:rPr lang="en-US" sz="1600" b="1" dirty="0">
                <a:latin typeface="Times New Roman" panose="02020603050405020304" pitchFamily="18" charset="0"/>
                <a:ea typeface="Calibri" panose="020F0502020204030204" pitchFamily="34" charset="0"/>
                <a:cs typeface="Times New Roman" panose="02020603050405020304" pitchFamily="18" charset="0"/>
              </a:rPr>
              <a:t> bun grad al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combinabilității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genetice</a:t>
            </a:r>
            <a:r>
              <a:rPr lang="en-US" sz="1600" b="1" dirty="0">
                <a:latin typeface="Times New Roman" panose="02020603050405020304" pitchFamily="18" charset="0"/>
                <a:ea typeface="Calibri" panose="020F0502020204030204" pitchFamily="34" charset="0"/>
                <a:cs typeface="Times New Roman" panose="02020603050405020304" pitchFamily="18" charset="0"/>
              </a:rPr>
              <a:t> cu rasa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locală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metișii</a:t>
            </a:r>
            <a:r>
              <a:rPr lang="en-US" sz="1600" b="1" dirty="0">
                <a:latin typeface="Times New Roman" panose="02020603050405020304" pitchFamily="18" charset="0"/>
                <a:ea typeface="Calibri" panose="020F0502020204030204" pitchFamily="34" charset="0"/>
                <a:cs typeface="Times New Roman" panose="02020603050405020304" pitchFamily="18" charset="0"/>
              </a:rPr>
              <a:t> F1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rezultați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având</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performanțe</a:t>
            </a:r>
            <a:r>
              <a:rPr lang="en-US" sz="1600" b="1" dirty="0">
                <a:latin typeface="Times New Roman" panose="02020603050405020304" pitchFamily="18" charset="0"/>
                <a:ea typeface="Calibri" panose="020F0502020204030204" pitchFamily="34" charset="0"/>
                <a:cs typeface="Times New Roman" panose="02020603050405020304" pitchFamily="18" charset="0"/>
              </a:rPr>
              <a:t> net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superioare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rasei</a:t>
            </a:r>
            <a:r>
              <a:rPr lang="en-US" sz="1600" b="1" dirty="0">
                <a:latin typeface="Times New Roman" panose="02020603050405020304" pitchFamily="18" charset="0"/>
                <a:ea typeface="Calibri" panose="020F0502020204030204" pitchFamily="34" charset="0"/>
                <a:cs typeface="Times New Roman" panose="02020603050405020304" pitchFamily="18" charset="0"/>
              </a:rPr>
              <a:t> locale,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putând</a:t>
            </a:r>
            <a:r>
              <a:rPr lang="en-US" sz="1600" b="1" dirty="0">
                <a:latin typeface="Times New Roman" panose="02020603050405020304" pitchFamily="18" charset="0"/>
                <a:ea typeface="Calibri" panose="020F0502020204030204" pitchFamily="34" charset="0"/>
                <a:cs typeface="Times New Roman" panose="02020603050405020304" pitchFamily="18" charset="0"/>
              </a:rPr>
              <a:t> fi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valorificați</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către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fermieri</a:t>
            </a:r>
            <a:r>
              <a:rPr lang="en-US" sz="1600" b="1" dirty="0">
                <a:latin typeface="Times New Roman" panose="02020603050405020304" pitchFamily="18" charset="0"/>
                <a:ea typeface="Calibri" panose="020F0502020204030204" pitchFamily="34" charset="0"/>
                <a:cs typeface="Times New Roman" panose="02020603050405020304" pitchFamily="18" charset="0"/>
              </a:rPr>
              <a:t> la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orice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vârstă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după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înțărcare</a:t>
            </a:r>
            <a:r>
              <a:rPr lang="en-US" sz="160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o-RO" sz="16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49580"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r>
              <a:rPr lang="en-US" sz="1600" b="1" dirty="0" err="1">
                <a:latin typeface="Times New Roman" panose="02020603050405020304" pitchFamily="18" charset="0"/>
                <a:ea typeface="Calibri" panose="020F0502020204030204" pitchFamily="34" charset="0"/>
                <a:cs typeface="Times New Roman" panose="02020603050405020304" pitchFamily="18" charset="0"/>
              </a:rPr>
              <a:t>Metișii</a:t>
            </a:r>
            <a:r>
              <a:rPr lang="en-US" sz="1600" b="1" dirty="0">
                <a:latin typeface="Times New Roman" panose="02020603050405020304" pitchFamily="18" charset="0"/>
                <a:ea typeface="Calibri" panose="020F0502020204030204" pitchFamily="34" charset="0"/>
                <a:cs typeface="Times New Roman" panose="02020603050405020304" pitchFamily="18" charset="0"/>
              </a:rPr>
              <a:t> F1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obținuți</a:t>
            </a:r>
            <a:r>
              <a:rPr lang="en-US" sz="1600" b="1" dirty="0">
                <a:latin typeface="Times New Roman" panose="02020603050405020304" pitchFamily="18" charset="0"/>
                <a:ea typeface="Calibri" panose="020F0502020204030204" pitchFamily="34" charset="0"/>
                <a:cs typeface="Times New Roman" panose="02020603050405020304" pitchFamily="18" charset="0"/>
              </a:rPr>
              <a:t> cu rasa Blanche du Massif Central pot fi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valorificați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doar</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după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vârsta</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3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luni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sporul</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greutate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până</a:t>
            </a:r>
            <a:r>
              <a:rPr lang="en-US" sz="1600" b="1" dirty="0">
                <a:latin typeface="Times New Roman" panose="02020603050405020304" pitchFamily="18" charset="0"/>
                <a:ea typeface="Calibri" panose="020F0502020204030204" pitchFamily="34" charset="0"/>
                <a:cs typeface="Times New Roman" panose="02020603050405020304" pitchFamily="18" charset="0"/>
              </a:rPr>
              <a:t> la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această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vârstă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fiind</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mult</a:t>
            </a:r>
            <a:r>
              <a:rPr lang="en-US" sz="1600" b="1" dirty="0">
                <a:latin typeface="Times New Roman" panose="02020603050405020304" pitchFamily="18" charset="0"/>
                <a:ea typeface="Calibri" panose="020F0502020204030204" pitchFamily="34" charset="0"/>
                <a:cs typeface="Times New Roman" panose="02020603050405020304" pitchFamily="18" charset="0"/>
              </a:rPr>
              <a:t> inferior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celorlalte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două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variante</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iar</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diferențele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față</a:t>
            </a:r>
            <a:r>
              <a:rPr lang="en-US" sz="1600" b="1" dirty="0">
                <a:latin typeface="Times New Roman" panose="02020603050405020304" pitchFamily="18" charset="0"/>
                <a:ea typeface="Calibri" panose="020F0502020204030204" pitchFamily="34" charset="0"/>
                <a:cs typeface="Times New Roman" panose="02020603050405020304" pitchFamily="18" charset="0"/>
              </a:rPr>
              <a:t> de rasa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locală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sunt</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nesemnificative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înregistrând</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totuși</a:t>
            </a:r>
            <a:r>
              <a:rPr lang="en-US" sz="1600" b="1" dirty="0">
                <a:latin typeface="Times New Roman" panose="02020603050405020304" pitchFamily="18" charset="0"/>
                <a:ea typeface="Calibri" panose="020F0502020204030204" pitchFamily="34" charset="0"/>
                <a:cs typeface="Times New Roman" panose="02020603050405020304" pitchFamily="18" charset="0"/>
              </a:rPr>
              <a:t> o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greutate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mai</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bună</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600" b="1" dirty="0">
                <a:latin typeface="Times New Roman" panose="02020603050405020304" pitchFamily="18" charset="0"/>
                <a:ea typeface="Calibri" panose="020F0502020204030204" pitchFamily="34" charset="0"/>
                <a:cs typeface="Times New Roman" panose="02020603050405020304" pitchFamily="18" charset="0"/>
              </a:rPr>
              <a:t> implicit un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spor</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mediu</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zinic</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mai</a:t>
            </a:r>
            <a:r>
              <a:rPr lang="en-US" sz="1600" b="1" dirty="0">
                <a:latin typeface="Times New Roman" panose="02020603050405020304" pitchFamily="18" charset="0"/>
                <a:ea typeface="Calibri" panose="020F0502020204030204" pitchFamily="34" charset="0"/>
                <a:cs typeface="Times New Roman" panose="02020603050405020304" pitchFamily="18" charset="0"/>
              </a:rPr>
              <a:t> mare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perioada</a:t>
            </a:r>
            <a:r>
              <a:rPr lang="en-US" sz="1600" b="1" dirty="0">
                <a:latin typeface="Times New Roman" panose="02020603050405020304" pitchFamily="18" charset="0"/>
                <a:ea typeface="Calibri" panose="020F0502020204030204" pitchFamily="34" charset="0"/>
                <a:cs typeface="Times New Roman" panose="02020603050405020304" pitchFamily="18" charset="0"/>
              </a:rPr>
              <a:t> 3-6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luni</a:t>
            </a:r>
            <a:r>
              <a:rPr lang="en-US" sz="160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148878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367189" y="3573016"/>
            <a:ext cx="8352928" cy="2880320"/>
          </a:xfrm>
          <a:prstGeom prst="rect">
            <a:avLst/>
          </a:prstGeom>
        </p:spPr>
      </p:pic>
      <p:pic>
        <p:nvPicPr>
          <p:cNvPr id="4" name="Picture 3"/>
          <p:cNvPicPr>
            <a:picLocks noChangeAspect="1"/>
          </p:cNvPicPr>
          <p:nvPr/>
        </p:nvPicPr>
        <p:blipFill>
          <a:blip r:embed="rId3" cstate="print"/>
          <a:stretch>
            <a:fillRect/>
          </a:stretch>
        </p:blipFill>
        <p:spPr>
          <a:xfrm>
            <a:off x="439198" y="260648"/>
            <a:ext cx="8208911" cy="2952328"/>
          </a:xfrm>
          <a:prstGeom prst="rect">
            <a:avLst/>
          </a:prstGeom>
        </p:spPr>
      </p:pic>
    </p:spTree>
    <p:extLst>
      <p:ext uri="{BB962C8B-B14F-4D97-AF65-F5344CB8AC3E}">
        <p14:creationId xmlns:p14="http://schemas.microsoft.com/office/powerpoint/2010/main" xmlns="" val="4006693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67543" y="260648"/>
            <a:ext cx="8255093" cy="2736304"/>
          </a:xfrm>
          <a:prstGeom prst="rect">
            <a:avLst/>
          </a:prstGeom>
        </p:spPr>
      </p:pic>
      <p:sp>
        <p:nvSpPr>
          <p:cNvPr id="3" name="Rectangle 2"/>
          <p:cNvSpPr/>
          <p:nvPr/>
        </p:nvSpPr>
        <p:spPr>
          <a:xfrm>
            <a:off x="219954" y="3284984"/>
            <a:ext cx="8750269" cy="3231654"/>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ro-RO" b="1" dirty="0" smtClean="0">
                <a:solidFill>
                  <a:srgbClr val="0070C0"/>
                </a:solidFill>
                <a:latin typeface="Times New Roman" panose="02020603050405020304" pitchFamily="18" charset="0"/>
                <a:cs typeface="Times New Roman" panose="02020603050405020304" pitchFamily="18" charset="0"/>
              </a:rPr>
              <a:t>3.2. ANALIZA </a:t>
            </a:r>
            <a:r>
              <a:rPr lang="ro-RO" b="1" dirty="0">
                <a:solidFill>
                  <a:srgbClr val="0070C0"/>
                </a:solidFill>
                <a:latin typeface="Times New Roman" panose="02020603050405020304" pitchFamily="18" charset="0"/>
                <a:cs typeface="Times New Roman" panose="02020603050405020304" pitchFamily="18" charset="0"/>
              </a:rPr>
              <a:t>ȘTIINȚIFICĂ A PERFORMANȚELOR PRODUCȚIEI DE CARNE PENTRU METIȘII </a:t>
            </a:r>
            <a:r>
              <a:rPr lang="ro-RO" b="1" dirty="0" smtClean="0">
                <a:solidFill>
                  <a:srgbClr val="0070C0"/>
                </a:solidFill>
                <a:latin typeface="Times New Roman" panose="02020603050405020304" pitchFamily="18" charset="0"/>
                <a:cs typeface="Times New Roman" panose="02020603050405020304" pitchFamily="18" charset="0"/>
              </a:rPr>
              <a:t>F1 CRESCUȚI </a:t>
            </a:r>
            <a:r>
              <a:rPr lang="ro-RO" b="1" dirty="0">
                <a:solidFill>
                  <a:srgbClr val="0070C0"/>
                </a:solidFill>
                <a:latin typeface="Times New Roman" panose="02020603050405020304" pitchFamily="18" charset="0"/>
                <a:cs typeface="Times New Roman" panose="02020603050405020304" pitchFamily="18" charset="0"/>
              </a:rPr>
              <a:t>ÎN SISTEM </a:t>
            </a:r>
            <a:r>
              <a:rPr lang="ro-RO" b="1" dirty="0" smtClean="0">
                <a:solidFill>
                  <a:srgbClr val="0070C0"/>
                </a:solidFill>
                <a:latin typeface="Times New Roman" panose="02020603050405020304" pitchFamily="18" charset="0"/>
                <a:cs typeface="Times New Roman" panose="02020603050405020304" pitchFamily="18" charset="0"/>
              </a:rPr>
              <a:t>SEMIINTENSIV</a:t>
            </a:r>
          </a:p>
          <a:p>
            <a:pPr algn="just"/>
            <a:endParaRPr lang="ro-RO" sz="800" b="1" dirty="0">
              <a:solidFill>
                <a:srgbClr val="0070C0"/>
              </a:solidFill>
              <a:latin typeface="Times New Roman" panose="02020603050405020304" pitchFamily="18" charset="0"/>
              <a:cs typeface="Times New Roman" panose="02020603050405020304" pitchFamily="18" charset="0"/>
            </a:endParaRPr>
          </a:p>
          <a:p>
            <a:pPr algn="just"/>
            <a:r>
              <a:rPr lang="en-US" sz="1600" b="1" dirty="0" err="1"/>
              <a:t>Materialul</a:t>
            </a:r>
            <a:r>
              <a:rPr lang="en-US" sz="1600" b="1" dirty="0"/>
              <a:t> biologic </a:t>
            </a:r>
            <a:r>
              <a:rPr lang="en-US" sz="1600" b="1" dirty="0" err="1"/>
              <a:t>în</a:t>
            </a:r>
            <a:r>
              <a:rPr lang="en-US" sz="1600" b="1" dirty="0"/>
              <a:t> </a:t>
            </a:r>
            <a:r>
              <a:rPr lang="en-US" sz="1600" b="1" dirty="0" err="1"/>
              <a:t>această</a:t>
            </a:r>
            <a:r>
              <a:rPr lang="en-US" sz="1600" b="1" dirty="0"/>
              <a:t> </a:t>
            </a:r>
            <a:r>
              <a:rPr lang="en-US" sz="1600" b="1" dirty="0" err="1"/>
              <a:t>fază</a:t>
            </a:r>
            <a:r>
              <a:rPr lang="en-US" sz="1600" b="1" dirty="0"/>
              <a:t> a </a:t>
            </a:r>
            <a:r>
              <a:rPr lang="en-US" sz="1600" b="1" dirty="0" err="1"/>
              <a:t>fost</a:t>
            </a:r>
            <a:r>
              <a:rPr lang="en-US" sz="1600" b="1" dirty="0"/>
              <a:t> </a:t>
            </a:r>
            <a:r>
              <a:rPr lang="en-US" sz="1600" b="1" dirty="0" err="1"/>
              <a:t>reprezentat</a:t>
            </a:r>
            <a:r>
              <a:rPr lang="en-US" sz="1600" b="1" dirty="0"/>
              <a:t> de </a:t>
            </a:r>
            <a:r>
              <a:rPr lang="en-US" sz="1600" b="1" dirty="0" err="1"/>
              <a:t>metișii</a:t>
            </a:r>
            <a:r>
              <a:rPr lang="en-US" sz="1600" b="1" dirty="0"/>
              <a:t> F1 </a:t>
            </a:r>
            <a:r>
              <a:rPr lang="en-US" sz="1600" b="1" dirty="0" err="1"/>
              <a:t>obținuți</a:t>
            </a:r>
            <a:r>
              <a:rPr lang="en-US" sz="1600" b="1" dirty="0"/>
              <a:t> </a:t>
            </a:r>
            <a:r>
              <a:rPr lang="en-US" sz="1600" b="1" dirty="0" err="1"/>
              <a:t>în</a:t>
            </a:r>
            <a:r>
              <a:rPr lang="en-US" sz="1600" b="1" dirty="0"/>
              <a:t> </a:t>
            </a:r>
            <a:r>
              <a:rPr lang="en-US" sz="1600" b="1" dirty="0" err="1"/>
              <a:t>urma</a:t>
            </a:r>
            <a:r>
              <a:rPr lang="en-US" sz="1600" b="1" dirty="0"/>
              <a:t> </a:t>
            </a:r>
            <a:r>
              <a:rPr lang="en-US" sz="1600" b="1" dirty="0" err="1"/>
              <a:t>încrucișării</a:t>
            </a:r>
            <a:r>
              <a:rPr lang="en-US" sz="1600" b="1" dirty="0"/>
              <a:t> </a:t>
            </a:r>
            <a:r>
              <a:rPr lang="en-US" sz="1600" b="1" dirty="0" err="1"/>
              <a:t>oilor</a:t>
            </a:r>
            <a:r>
              <a:rPr lang="en-US" sz="1600" b="1" dirty="0"/>
              <a:t> </a:t>
            </a:r>
            <a:r>
              <a:rPr lang="en-US" sz="1600" b="1" dirty="0" err="1"/>
              <a:t>Țigaie</a:t>
            </a:r>
            <a:r>
              <a:rPr lang="en-US" sz="1600" b="1" dirty="0"/>
              <a:t> cu </a:t>
            </a:r>
            <a:r>
              <a:rPr lang="en-US" sz="1600" b="1" dirty="0" err="1"/>
              <a:t>berbeci</a:t>
            </a:r>
            <a:r>
              <a:rPr lang="en-US" sz="1600" b="1" dirty="0"/>
              <a:t> de carne din </a:t>
            </a:r>
            <a:r>
              <a:rPr lang="en-US" sz="1600" b="1" dirty="0" err="1"/>
              <a:t>rasele</a:t>
            </a:r>
            <a:r>
              <a:rPr lang="en-US" sz="1600" b="1" dirty="0"/>
              <a:t> </a:t>
            </a:r>
            <a:r>
              <a:rPr lang="en-US" sz="1600" b="1" dirty="0" err="1"/>
              <a:t>Veenden</a:t>
            </a:r>
            <a:r>
              <a:rPr lang="en-US" sz="1600" b="1" dirty="0"/>
              <a:t>, Blanche du Massif Central </a:t>
            </a:r>
            <a:r>
              <a:rPr lang="en-US" sz="1600" b="1" dirty="0" err="1"/>
              <a:t>și</a:t>
            </a:r>
            <a:r>
              <a:rPr lang="en-US" sz="1600" b="1" dirty="0"/>
              <a:t> </a:t>
            </a:r>
            <a:r>
              <a:rPr lang="en-US" sz="1600" b="1" dirty="0" err="1"/>
              <a:t>Berichon</a:t>
            </a:r>
            <a:r>
              <a:rPr lang="en-US" sz="1600" b="1" dirty="0"/>
              <a:t> du Cher, </a:t>
            </a:r>
            <a:r>
              <a:rPr lang="en-US" sz="1600" b="1" dirty="0" err="1"/>
              <a:t>cât</a:t>
            </a:r>
            <a:r>
              <a:rPr lang="en-US" sz="1600" b="1" dirty="0"/>
              <a:t> </a:t>
            </a:r>
            <a:r>
              <a:rPr lang="en-US" sz="1600" b="1" dirty="0" err="1"/>
              <a:t>și</a:t>
            </a:r>
            <a:r>
              <a:rPr lang="en-US" sz="1600" b="1" dirty="0"/>
              <a:t> cu </a:t>
            </a:r>
            <a:r>
              <a:rPr lang="en-US" sz="1600" b="1" dirty="0" err="1"/>
              <a:t>berbeci</a:t>
            </a:r>
            <a:r>
              <a:rPr lang="en-US" sz="1600" b="1" dirty="0"/>
              <a:t> de </a:t>
            </a:r>
            <a:r>
              <a:rPr lang="en-US" sz="1600" b="1" dirty="0" err="1"/>
              <a:t>rasă</a:t>
            </a:r>
            <a:r>
              <a:rPr lang="en-US" sz="1600" b="1" dirty="0"/>
              <a:t> </a:t>
            </a:r>
            <a:r>
              <a:rPr lang="en-US" sz="1600" b="1" dirty="0" err="1"/>
              <a:t>pură</a:t>
            </a:r>
            <a:r>
              <a:rPr lang="en-US" sz="1600" b="1" dirty="0"/>
              <a:t> </a:t>
            </a:r>
            <a:r>
              <a:rPr lang="en-US" sz="1600" b="1" dirty="0" err="1"/>
              <a:t>Țigaie</a:t>
            </a:r>
            <a:r>
              <a:rPr lang="en-US" sz="1600" b="1" dirty="0"/>
              <a:t>. </a:t>
            </a:r>
            <a:r>
              <a:rPr lang="en-US" sz="1600" b="1" dirty="0" err="1"/>
              <a:t>După</a:t>
            </a:r>
            <a:r>
              <a:rPr lang="en-US" sz="1600" b="1" dirty="0"/>
              <a:t> </a:t>
            </a:r>
            <a:r>
              <a:rPr lang="en-US" sz="1600" b="1" dirty="0" err="1"/>
              <a:t>înțărcare</a:t>
            </a:r>
            <a:r>
              <a:rPr lang="en-US" sz="1600" b="1" dirty="0"/>
              <a:t> </a:t>
            </a:r>
            <a:r>
              <a:rPr lang="en-US" sz="1600" b="1" dirty="0" err="1"/>
              <a:t>mieii</a:t>
            </a:r>
            <a:r>
              <a:rPr lang="en-US" sz="1600" b="1" dirty="0"/>
              <a:t> au </a:t>
            </a:r>
            <a:r>
              <a:rPr lang="en-US" sz="1600" b="1" dirty="0" err="1"/>
              <a:t>beneficiat</a:t>
            </a:r>
            <a:r>
              <a:rPr lang="en-US" sz="1600" b="1" dirty="0"/>
              <a:t> de o </a:t>
            </a:r>
            <a:r>
              <a:rPr lang="en-US" sz="1600" b="1" dirty="0" err="1"/>
              <a:t>perioadă</a:t>
            </a:r>
            <a:r>
              <a:rPr lang="en-US" sz="1600" b="1" dirty="0"/>
              <a:t> de 10 </a:t>
            </a:r>
            <a:r>
              <a:rPr lang="en-US" sz="1600" b="1" dirty="0" err="1"/>
              <a:t>zile</a:t>
            </a:r>
            <a:r>
              <a:rPr lang="en-US" sz="1600" b="1" dirty="0"/>
              <a:t> de </a:t>
            </a:r>
            <a:r>
              <a:rPr lang="en-US" sz="1600" b="1" dirty="0" err="1"/>
              <a:t>acomodare</a:t>
            </a:r>
            <a:r>
              <a:rPr lang="en-US" sz="1600" b="1" dirty="0"/>
              <a:t> cu </a:t>
            </a:r>
            <a:r>
              <a:rPr lang="en-US" sz="1600" b="1" dirty="0" err="1"/>
              <a:t>noul</a:t>
            </a:r>
            <a:r>
              <a:rPr lang="en-US" sz="1600" b="1" dirty="0"/>
              <a:t> </a:t>
            </a:r>
            <a:r>
              <a:rPr lang="en-US" sz="1600" b="1" dirty="0" err="1"/>
              <a:t>tratament</a:t>
            </a:r>
            <a:r>
              <a:rPr lang="en-US" sz="1600" b="1" dirty="0"/>
              <a:t>, </a:t>
            </a:r>
            <a:r>
              <a:rPr lang="en-US" sz="1600" b="1" dirty="0" err="1"/>
              <a:t>respectiv</a:t>
            </a:r>
            <a:r>
              <a:rPr lang="en-US" sz="1600" b="1" dirty="0"/>
              <a:t> </a:t>
            </a:r>
            <a:r>
              <a:rPr lang="en-US" sz="1600" b="1" dirty="0" err="1"/>
              <a:t>îngrășarea</a:t>
            </a:r>
            <a:r>
              <a:rPr lang="en-US" sz="1600" b="1" dirty="0"/>
              <a:t> </a:t>
            </a:r>
            <a:r>
              <a:rPr lang="en-US" sz="1600" b="1" dirty="0" err="1"/>
              <a:t>în</a:t>
            </a:r>
            <a:r>
              <a:rPr lang="en-US" sz="1600" b="1" dirty="0"/>
              <a:t> </a:t>
            </a:r>
            <a:r>
              <a:rPr lang="en-US" sz="1600" b="1" dirty="0" err="1"/>
              <a:t>sistem</a:t>
            </a:r>
            <a:r>
              <a:rPr lang="en-US" sz="1600" b="1" dirty="0"/>
              <a:t> </a:t>
            </a:r>
            <a:r>
              <a:rPr lang="en-US" sz="1600" b="1" dirty="0" err="1"/>
              <a:t>semiintensiv</a:t>
            </a:r>
            <a:r>
              <a:rPr lang="en-US" sz="1600" b="1" dirty="0"/>
              <a:t>, care a </a:t>
            </a:r>
            <a:r>
              <a:rPr lang="en-US" sz="1600" b="1" dirty="0" err="1"/>
              <a:t>avut</a:t>
            </a:r>
            <a:r>
              <a:rPr lang="en-US" sz="1600" b="1" dirty="0"/>
              <a:t> o </a:t>
            </a:r>
            <a:r>
              <a:rPr lang="en-US" sz="1600" b="1" dirty="0" err="1"/>
              <a:t>durată</a:t>
            </a:r>
            <a:r>
              <a:rPr lang="en-US" sz="1600" b="1" dirty="0"/>
              <a:t> </a:t>
            </a:r>
            <a:r>
              <a:rPr lang="en-US" sz="1600" b="1" dirty="0" err="1"/>
              <a:t>totală</a:t>
            </a:r>
            <a:r>
              <a:rPr lang="en-US" sz="1600" b="1" dirty="0"/>
              <a:t> de 100 de </a:t>
            </a:r>
            <a:r>
              <a:rPr lang="en-US" sz="1600" b="1" dirty="0" err="1"/>
              <a:t>zile</a:t>
            </a:r>
            <a:r>
              <a:rPr lang="en-US" sz="1600" b="1" dirty="0" smtClean="0"/>
              <a:t>.</a:t>
            </a:r>
            <a:r>
              <a:rPr lang="en-US" sz="1600" b="1" dirty="0"/>
              <a:t> </a:t>
            </a:r>
            <a:endParaRPr lang="ro-RO" sz="1600" b="1" dirty="0" smtClean="0"/>
          </a:p>
          <a:p>
            <a:pPr algn="just"/>
            <a:endParaRPr lang="ro-RO" sz="800" b="1" dirty="0" smtClean="0"/>
          </a:p>
          <a:p>
            <a:pPr algn="just"/>
            <a:r>
              <a:rPr lang="en-US" sz="1600" b="1" dirty="0" err="1" smtClean="0"/>
              <a:t>În</a:t>
            </a:r>
            <a:r>
              <a:rPr lang="en-US" sz="1600" b="1" dirty="0" smtClean="0"/>
              <a:t> </a:t>
            </a:r>
            <a:r>
              <a:rPr lang="en-US" sz="1600" b="1" dirty="0" err="1"/>
              <a:t>urma</a:t>
            </a:r>
            <a:r>
              <a:rPr lang="en-US" sz="1600" b="1" dirty="0"/>
              <a:t> </a:t>
            </a:r>
            <a:r>
              <a:rPr lang="en-US" sz="1600" b="1" dirty="0" err="1"/>
              <a:t>testării</a:t>
            </a:r>
            <a:r>
              <a:rPr lang="en-US" sz="1600" b="1" dirty="0"/>
              <a:t> </a:t>
            </a:r>
            <a:r>
              <a:rPr lang="en-US" sz="1600" b="1" dirty="0" err="1"/>
              <a:t>semnificației</a:t>
            </a:r>
            <a:r>
              <a:rPr lang="en-US" sz="1600" b="1" dirty="0"/>
              <a:t> </a:t>
            </a:r>
            <a:r>
              <a:rPr lang="en-US" sz="1600" b="1" dirty="0" err="1"/>
              <a:t>diferențelor</a:t>
            </a:r>
            <a:r>
              <a:rPr lang="en-US" sz="1600" b="1" dirty="0"/>
              <a:t> </a:t>
            </a:r>
            <a:r>
              <a:rPr lang="en-US" sz="1600" b="1" dirty="0" err="1"/>
              <a:t>între</a:t>
            </a:r>
            <a:r>
              <a:rPr lang="en-US" sz="1600" b="1" dirty="0"/>
              <a:t> </a:t>
            </a:r>
            <a:r>
              <a:rPr lang="en-US" sz="1600" b="1" dirty="0" err="1"/>
              <a:t>loturi</a:t>
            </a:r>
            <a:r>
              <a:rPr lang="en-US" sz="1600" b="1" dirty="0"/>
              <a:t> </a:t>
            </a:r>
            <a:r>
              <a:rPr lang="en-US" sz="1600" b="1" dirty="0" err="1"/>
              <a:t>în</a:t>
            </a:r>
            <a:r>
              <a:rPr lang="en-US" sz="1600" b="1" dirty="0"/>
              <a:t> </a:t>
            </a:r>
            <a:r>
              <a:rPr lang="en-US" sz="1600" b="1" dirty="0" err="1"/>
              <a:t>ce</a:t>
            </a:r>
            <a:r>
              <a:rPr lang="en-US" sz="1600" b="1" dirty="0"/>
              <a:t> </a:t>
            </a:r>
            <a:r>
              <a:rPr lang="en-US" sz="1600" b="1" dirty="0" err="1"/>
              <a:t>privește</a:t>
            </a:r>
            <a:r>
              <a:rPr lang="en-US" sz="1600" b="1" dirty="0"/>
              <a:t> </a:t>
            </a:r>
            <a:r>
              <a:rPr lang="en-US" sz="1600" b="1" dirty="0" err="1"/>
              <a:t>greutatea</a:t>
            </a:r>
            <a:r>
              <a:rPr lang="en-US" sz="1600" b="1" dirty="0"/>
              <a:t> </a:t>
            </a:r>
            <a:r>
              <a:rPr lang="en-US" sz="1600" b="1" dirty="0" err="1"/>
              <a:t>corporală</a:t>
            </a:r>
            <a:r>
              <a:rPr lang="en-US" sz="1600" b="1" dirty="0"/>
              <a:t> </a:t>
            </a:r>
            <a:r>
              <a:rPr lang="en-US" sz="1600" b="1" dirty="0" err="1"/>
              <a:t>finală</a:t>
            </a:r>
            <a:r>
              <a:rPr lang="en-US" sz="1600" b="1" dirty="0"/>
              <a:t>, se </a:t>
            </a:r>
            <a:r>
              <a:rPr lang="en-US" sz="1600" b="1" dirty="0" err="1"/>
              <a:t>constată</a:t>
            </a:r>
            <a:r>
              <a:rPr lang="en-US" sz="1600" b="1" dirty="0"/>
              <a:t> </a:t>
            </a:r>
            <a:r>
              <a:rPr lang="en-US" sz="1600" b="1" dirty="0" err="1"/>
              <a:t>că</a:t>
            </a:r>
            <a:r>
              <a:rPr lang="en-US" sz="1600" b="1" dirty="0"/>
              <a:t> </a:t>
            </a:r>
            <a:r>
              <a:rPr lang="en-US" sz="1600" b="1" dirty="0" err="1"/>
              <a:t>între</a:t>
            </a:r>
            <a:r>
              <a:rPr lang="en-US" sz="1600" b="1" dirty="0"/>
              <a:t> </a:t>
            </a:r>
            <a:r>
              <a:rPr lang="en-US" sz="1600" b="1" dirty="0" err="1"/>
              <a:t>toate</a:t>
            </a:r>
            <a:r>
              <a:rPr lang="en-US" sz="1600" b="1" dirty="0"/>
              <a:t> </a:t>
            </a:r>
            <a:r>
              <a:rPr lang="en-US" sz="1600" b="1" dirty="0" err="1"/>
              <a:t>loturile</a:t>
            </a:r>
            <a:r>
              <a:rPr lang="en-US" sz="1600" b="1" dirty="0"/>
              <a:t> de </a:t>
            </a:r>
            <a:r>
              <a:rPr lang="en-US" sz="1600" b="1" dirty="0" err="1"/>
              <a:t>miei</a:t>
            </a:r>
            <a:r>
              <a:rPr lang="en-US" sz="1600" b="1" dirty="0"/>
              <a:t> </a:t>
            </a:r>
            <a:r>
              <a:rPr lang="en-US" sz="1600" b="1" dirty="0" err="1"/>
              <a:t>metiși</a:t>
            </a:r>
            <a:r>
              <a:rPr lang="en-US" sz="1600" b="1" dirty="0"/>
              <a:t> </a:t>
            </a:r>
            <a:r>
              <a:rPr lang="en-US" sz="1600" b="1" dirty="0" err="1"/>
              <a:t>și</a:t>
            </a:r>
            <a:r>
              <a:rPr lang="en-US" sz="1600" b="1" dirty="0"/>
              <a:t> </a:t>
            </a:r>
            <a:r>
              <a:rPr lang="en-US" sz="1600" b="1" dirty="0" err="1"/>
              <a:t>lotul</a:t>
            </a:r>
            <a:r>
              <a:rPr lang="en-US" sz="1600" b="1" dirty="0"/>
              <a:t> de </a:t>
            </a:r>
            <a:r>
              <a:rPr lang="en-US" sz="1600" b="1" dirty="0" err="1"/>
              <a:t>miei</a:t>
            </a:r>
            <a:r>
              <a:rPr lang="en-US" sz="1600" b="1" dirty="0"/>
              <a:t> </a:t>
            </a:r>
            <a:r>
              <a:rPr lang="en-US" sz="1600" b="1" dirty="0" err="1"/>
              <a:t>Țigaie</a:t>
            </a:r>
            <a:r>
              <a:rPr lang="en-US" sz="1600" b="1" dirty="0"/>
              <a:t> </a:t>
            </a:r>
            <a:r>
              <a:rPr lang="en-US" sz="1600" b="1" dirty="0" err="1"/>
              <a:t>există</a:t>
            </a:r>
            <a:r>
              <a:rPr lang="en-US" sz="1600" b="1" dirty="0"/>
              <a:t> </a:t>
            </a:r>
            <a:r>
              <a:rPr lang="en-US" sz="1600" b="1" dirty="0" err="1"/>
              <a:t>diferențe</a:t>
            </a:r>
            <a:r>
              <a:rPr lang="en-US" sz="1600" b="1" dirty="0"/>
              <a:t> </a:t>
            </a:r>
            <a:r>
              <a:rPr lang="en-US" sz="1600" b="1" dirty="0" err="1"/>
              <a:t>foarte</a:t>
            </a:r>
            <a:r>
              <a:rPr lang="en-US" sz="1600" b="1" dirty="0"/>
              <a:t> </a:t>
            </a:r>
            <a:r>
              <a:rPr lang="en-US" sz="1600" b="1" dirty="0" err="1"/>
              <a:t>semnificative</a:t>
            </a:r>
            <a:r>
              <a:rPr lang="en-US" sz="1600" b="1" dirty="0"/>
              <a:t> (P&lt;0.001), </a:t>
            </a:r>
            <a:r>
              <a:rPr lang="en-US" sz="1600" b="1" dirty="0" err="1"/>
              <a:t>constatare</a:t>
            </a:r>
            <a:r>
              <a:rPr lang="en-US" sz="1600" b="1" dirty="0"/>
              <a:t> </a:t>
            </a:r>
            <a:r>
              <a:rPr lang="en-US" sz="1600" b="1" dirty="0" err="1"/>
              <a:t>valabilă</a:t>
            </a:r>
            <a:r>
              <a:rPr lang="en-US" sz="1600" b="1" dirty="0"/>
              <a:t> </a:t>
            </a:r>
            <a:r>
              <a:rPr lang="en-US" sz="1600" b="1" dirty="0" err="1"/>
              <a:t>și</a:t>
            </a:r>
            <a:r>
              <a:rPr lang="en-US" sz="1600" b="1" dirty="0"/>
              <a:t> </a:t>
            </a:r>
            <a:r>
              <a:rPr lang="en-US" sz="1600" b="1" dirty="0" err="1"/>
              <a:t>în</a:t>
            </a:r>
            <a:r>
              <a:rPr lang="en-US" sz="1600" b="1" dirty="0"/>
              <a:t> </a:t>
            </a:r>
            <a:r>
              <a:rPr lang="en-US" sz="1600" b="1" dirty="0" err="1"/>
              <a:t>cazul</a:t>
            </a:r>
            <a:r>
              <a:rPr lang="en-US" sz="1600" b="1" dirty="0"/>
              <a:t> </a:t>
            </a:r>
            <a:r>
              <a:rPr lang="en-US" sz="1600" b="1" dirty="0" err="1"/>
              <a:t>sporului</a:t>
            </a:r>
            <a:r>
              <a:rPr lang="en-US" sz="1600" b="1" dirty="0"/>
              <a:t> </a:t>
            </a:r>
            <a:r>
              <a:rPr lang="en-US" sz="1600" b="1" dirty="0" err="1"/>
              <a:t>mediu</a:t>
            </a:r>
            <a:r>
              <a:rPr lang="en-US" sz="1600" b="1" dirty="0"/>
              <a:t> </a:t>
            </a:r>
            <a:r>
              <a:rPr lang="en-US" sz="1600" b="1" dirty="0" err="1"/>
              <a:t>zilnic</a:t>
            </a:r>
            <a:r>
              <a:rPr lang="en-US" sz="1600" b="1" dirty="0"/>
              <a:t> </a:t>
            </a:r>
            <a:r>
              <a:rPr lang="en-US" sz="1600" b="1" dirty="0" err="1"/>
              <a:t>realizat</a:t>
            </a:r>
            <a:r>
              <a:rPr lang="en-US" sz="1600" b="1" dirty="0"/>
              <a:t> </a:t>
            </a:r>
            <a:r>
              <a:rPr lang="en-US" sz="1600" b="1" dirty="0" err="1"/>
              <a:t>pe</a:t>
            </a:r>
            <a:r>
              <a:rPr lang="en-US" sz="1600" b="1" dirty="0"/>
              <a:t> total </a:t>
            </a:r>
            <a:r>
              <a:rPr lang="en-US" sz="1600" b="1" dirty="0" err="1"/>
              <a:t>perioadă</a:t>
            </a:r>
            <a:r>
              <a:rPr lang="en-US" sz="1600" b="1" dirty="0"/>
              <a:t> de </a:t>
            </a:r>
            <a:r>
              <a:rPr lang="en-US" sz="1600" b="1" dirty="0" err="1" smtClean="0"/>
              <a:t>îngrășare</a:t>
            </a:r>
            <a:r>
              <a:rPr lang="ro-RO" sz="1600" b="1" dirty="0"/>
              <a:t>.</a:t>
            </a:r>
            <a:endParaRPr lang="en-US" sz="16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28584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281250" y="188640"/>
            <a:ext cx="8571110" cy="3240360"/>
          </a:xfrm>
          <a:prstGeom prst="rect">
            <a:avLst/>
          </a:prstGeom>
        </p:spPr>
      </p:pic>
      <p:pic>
        <p:nvPicPr>
          <p:cNvPr id="5" name="Picture 4"/>
          <p:cNvPicPr>
            <a:picLocks noChangeAspect="1"/>
          </p:cNvPicPr>
          <p:nvPr/>
        </p:nvPicPr>
        <p:blipFill>
          <a:blip r:embed="rId3" cstate="print"/>
          <a:stretch>
            <a:fillRect/>
          </a:stretch>
        </p:blipFill>
        <p:spPr>
          <a:xfrm>
            <a:off x="251520" y="3573016"/>
            <a:ext cx="8593349" cy="3082032"/>
          </a:xfrm>
          <a:prstGeom prst="rect">
            <a:avLst/>
          </a:prstGeom>
        </p:spPr>
      </p:pic>
    </p:spTree>
    <p:extLst>
      <p:ext uri="{BB962C8B-B14F-4D97-AF65-F5344CB8AC3E}">
        <p14:creationId xmlns:p14="http://schemas.microsoft.com/office/powerpoint/2010/main" xmlns="" val="1485527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496944" cy="6463308"/>
          </a:xfrm>
          <a:prstGeom prst="rect">
            <a:avLst/>
          </a:prstGeom>
        </p:spPr>
        <p:txBody>
          <a:bodyPr wrap="square">
            <a:spAutoFit/>
          </a:bodyPr>
          <a:lstStyle/>
          <a:p>
            <a:pPr indent="457200" algn="just">
              <a:lnSpc>
                <a:spcPct val="115000"/>
              </a:lnSpc>
              <a:spcAft>
                <a:spcPts val="0"/>
              </a:spcAft>
            </a:pPr>
            <a:r>
              <a:rPr lang="en-US" b="1" dirty="0" err="1">
                <a:latin typeface="Times New Roman" panose="02020603050405020304" pitchFamily="18" charset="0"/>
                <a:ea typeface="Calibri" panose="020F0502020204030204" pitchFamily="34" charset="0"/>
                <a:cs typeface="Times New Roman" panose="02020603050405020304" pitchFamily="18" charset="0"/>
              </a:rPr>
              <a:t>Prin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aprecierea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carcasei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animalul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sacrificat</a:t>
            </a:r>
            <a:r>
              <a:rPr lang="en-US" b="1" dirty="0">
                <a:latin typeface="Times New Roman" panose="02020603050405020304" pitchFamily="18" charset="0"/>
                <a:ea typeface="Calibri" panose="020F0502020204030204" pitchFamily="34" charset="0"/>
                <a:cs typeface="Times New Roman" panose="02020603050405020304" pitchFamily="18" charset="0"/>
              </a:rPr>
              <a:t> s-a </a:t>
            </a:r>
            <a:r>
              <a:rPr lang="en-US" b="1" dirty="0" err="1">
                <a:latin typeface="Times New Roman" panose="02020603050405020304" pitchFamily="18" charset="0"/>
                <a:ea typeface="Calibri" panose="020F0502020204030204" pitchFamily="34" charset="0"/>
                <a:cs typeface="Times New Roman" panose="02020603050405020304" pitchFamily="18" charset="0"/>
              </a:rPr>
              <a:t>constatat</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mieii</a:t>
            </a:r>
            <a:r>
              <a:rPr lang="en-US" b="1" dirty="0">
                <a:latin typeface="Times New Roman" panose="02020603050405020304" pitchFamily="18" charset="0"/>
                <a:ea typeface="Calibri" panose="020F0502020204030204" pitchFamily="34" charset="0"/>
                <a:cs typeface="Times New Roman" panose="02020603050405020304" pitchFamily="18" charset="0"/>
              </a:rPr>
              <a:t> au </a:t>
            </a:r>
            <a:r>
              <a:rPr lang="en-US" b="1" dirty="0" err="1">
                <a:latin typeface="Times New Roman" panose="02020603050405020304" pitchFamily="18" charset="0"/>
                <a:ea typeface="Calibri" panose="020F0502020204030204" pitchFamily="34" charset="0"/>
                <a:cs typeface="Times New Roman" panose="02020603050405020304" pitchFamily="18" charset="0"/>
              </a:rPr>
              <a:t>avut</a:t>
            </a:r>
            <a:r>
              <a:rPr lang="en-US" b="1" dirty="0">
                <a:latin typeface="Times New Roman" panose="02020603050405020304" pitchFamily="18" charset="0"/>
                <a:ea typeface="Calibri" panose="020F0502020204030204" pitchFamily="34" charset="0"/>
                <a:cs typeface="Times New Roman" panose="02020603050405020304" pitchFamily="18" charset="0"/>
              </a:rPr>
              <a:t> un </a:t>
            </a:r>
            <a:r>
              <a:rPr lang="en-US" b="1" dirty="0" err="1">
                <a:latin typeface="Times New Roman" panose="02020603050405020304" pitchFamily="18" charset="0"/>
                <a:ea typeface="Calibri" panose="020F0502020204030204" pitchFamily="34" charset="0"/>
                <a:cs typeface="Times New Roman" panose="02020603050405020304" pitchFamily="18" charset="0"/>
              </a:rPr>
              <a:t>randament</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comercial</a:t>
            </a:r>
            <a:r>
              <a:rPr lang="en-US" b="1" dirty="0">
                <a:latin typeface="Times New Roman" panose="02020603050405020304" pitchFamily="18" charset="0"/>
                <a:ea typeface="Calibri" panose="020F0502020204030204" pitchFamily="34" charset="0"/>
                <a:cs typeface="Times New Roman" panose="02020603050405020304" pitchFamily="18" charset="0"/>
              </a:rPr>
              <a:t> de 52% la </a:t>
            </a:r>
            <a:r>
              <a:rPr lang="ro-RO" b="1" dirty="0">
                <a:latin typeface="Times New Roman" panose="02020603050405020304" pitchFamily="18" charset="0"/>
                <a:ea typeface="Calibri" panose="020F0502020204030204" pitchFamily="34" charset="0"/>
                <a:cs typeface="Times New Roman" panose="02020603050405020304" pitchFamily="18" charset="0"/>
              </a:rPr>
              <a:t>Ț</a:t>
            </a:r>
            <a:r>
              <a:rPr lang="en-US" b="1" dirty="0" err="1">
                <a:latin typeface="Times New Roman" panose="02020603050405020304" pitchFamily="18" charset="0"/>
                <a:ea typeface="Calibri" panose="020F0502020204030204" pitchFamily="34" charset="0"/>
                <a:cs typeface="Times New Roman" panose="02020603050405020304" pitchFamily="18" charset="0"/>
              </a:rPr>
              <a:t>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54% la V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55% la B</a:t>
            </a:r>
            <a:r>
              <a:rPr lang="ro-RO" b="1" dirty="0">
                <a:latin typeface="Times New Roman" panose="02020603050405020304" pitchFamily="18" charset="0"/>
                <a:ea typeface="Calibri" panose="020F0502020204030204" pitchFamily="34" charset="0"/>
                <a:cs typeface="Times New Roman" panose="02020603050405020304" pitchFamily="18" charset="0"/>
              </a:rPr>
              <a:t>C</a:t>
            </a:r>
            <a:r>
              <a:rPr lang="en-US" b="1" dirty="0">
                <a:latin typeface="Times New Roman" panose="02020603050405020304" pitchFamily="18" charset="0"/>
                <a:ea typeface="Calibri" panose="020F0502020204030204" pitchFamily="34" charset="0"/>
                <a:cs typeface="Times New Roman" panose="02020603050405020304" pitchFamily="18" charset="0"/>
              </a:rPr>
              <a:t>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57% la BMC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a:t>
            </a:r>
            <a:r>
              <a:rPr lang="ro-RO" b="1" dirty="0">
                <a:latin typeface="Times New Roman" panose="02020603050405020304" pitchFamily="18" charset="0"/>
                <a:ea typeface="Calibri" panose="020F0502020204030204" pitchFamily="34" charset="0"/>
                <a:cs typeface="Times New Roman" panose="02020603050405020304" pitchFamily="18" charset="0"/>
              </a:rPr>
              <a:t> </a:t>
            </a: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ctr">
              <a:lnSpc>
                <a:spcPct val="115000"/>
              </a:lnSpc>
              <a:spcAft>
                <a:spcPts val="0"/>
              </a:spcAft>
            </a:pPr>
            <a:endParaRPr lang="ro-RO"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en-US" b="1" dirty="0" smtClean="0">
                <a:latin typeface="Times New Roman" panose="02020603050405020304" pitchFamily="18" charset="0"/>
                <a:ea typeface="Calibri" panose="020F0502020204030204" pitchFamily="34" charset="0"/>
                <a:cs typeface="Times New Roman" panose="02020603050405020304" pitchFamily="18" charset="0"/>
              </a:rPr>
              <a:t>Conform </a:t>
            </a:r>
            <a:r>
              <a:rPr lang="en-US" b="1" dirty="0" err="1">
                <a:latin typeface="Times New Roman" panose="02020603050405020304" pitchFamily="18" charset="0"/>
                <a:ea typeface="Calibri" panose="020F0502020204030204" pitchFamily="34" charset="0"/>
                <a:cs typeface="Times New Roman" panose="02020603050405020304" pitchFamily="18" charset="0"/>
              </a:rPr>
              <a:t>acestor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rezultate</a:t>
            </a:r>
            <a:r>
              <a:rPr lang="en-US" b="1" dirty="0">
                <a:latin typeface="Times New Roman" panose="02020603050405020304" pitchFamily="18" charset="0"/>
                <a:ea typeface="Calibri" panose="020F0502020204030204" pitchFamily="34" charset="0"/>
                <a:cs typeface="Times New Roman" panose="02020603050405020304" pitchFamily="18" charset="0"/>
              </a:rPr>
              <a:t>, se </a:t>
            </a:r>
            <a:r>
              <a:rPr lang="en-US" b="1" dirty="0" err="1">
                <a:latin typeface="Times New Roman" panose="02020603050405020304" pitchFamily="18" charset="0"/>
                <a:ea typeface="Calibri" panose="020F0502020204030204" pitchFamily="34" charset="0"/>
                <a:cs typeface="Times New Roman" panose="02020603050405020304" pitchFamily="18" charset="0"/>
              </a:rPr>
              <a:t>poate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afirma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toate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variantele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b="1" dirty="0">
                <a:latin typeface="Times New Roman" panose="02020603050405020304" pitchFamily="18" charset="0"/>
                <a:ea typeface="Calibri" panose="020F0502020204030204" pitchFamily="34" charset="0"/>
                <a:cs typeface="Times New Roman" panose="02020603050405020304" pitchFamily="18" charset="0"/>
              </a:rPr>
              <a:t> F1 pot fi </a:t>
            </a:r>
            <a:r>
              <a:rPr lang="en-US" b="1" dirty="0" err="1">
                <a:latin typeface="Times New Roman" panose="02020603050405020304" pitchFamily="18" charset="0"/>
                <a:ea typeface="Calibri" panose="020F0502020204030204" pitchFamily="34" charset="0"/>
                <a:cs typeface="Times New Roman" panose="02020603050405020304" pitchFamily="18" charset="0"/>
              </a:rPr>
              <a:t>recomandate</a:t>
            </a:r>
            <a:r>
              <a:rPr lang="en-US" b="1" dirty="0">
                <a:latin typeface="Times New Roman" panose="02020603050405020304" pitchFamily="18" charset="0"/>
                <a:ea typeface="Calibri" panose="020F0502020204030204" pitchFamily="34" charset="0"/>
                <a:cs typeface="Times New Roman" panose="02020603050405020304" pitchFamily="18" charset="0"/>
              </a:rPr>
              <a:t> a fi </a:t>
            </a:r>
            <a:r>
              <a:rPr lang="en-US" b="1" dirty="0" err="1">
                <a:latin typeface="Times New Roman" panose="02020603050405020304" pitchFamily="18" charset="0"/>
                <a:ea typeface="Calibri" panose="020F0502020204030204" pitchFamily="34" charset="0"/>
                <a:cs typeface="Times New Roman" panose="02020603050405020304" pitchFamily="18" charset="0"/>
              </a:rPr>
              <a:t>utilizate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practică</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către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fermieri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îngrășarea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sistem</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semiintensiv</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deoarece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diferențele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privește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performanțele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creștere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sunt</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foarte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semnificative</a:t>
            </a:r>
            <a:r>
              <a:rPr lang="en-US" b="1" dirty="0">
                <a:latin typeface="Times New Roman" panose="02020603050405020304" pitchFamily="18" charset="0"/>
                <a:ea typeface="Calibri" panose="020F0502020204030204" pitchFamily="34" charset="0"/>
                <a:cs typeface="Times New Roman" panose="02020603050405020304" pitchFamily="18" charset="0"/>
              </a:rPr>
              <a:t> (P&lt;0.001), </a:t>
            </a:r>
            <a:r>
              <a:rPr lang="en-US" b="1" dirty="0" err="1">
                <a:latin typeface="Times New Roman" panose="02020603050405020304" pitchFamily="18" charset="0"/>
                <a:ea typeface="Calibri" panose="020F0502020204030204" pitchFamily="34" charset="0"/>
                <a:cs typeface="Times New Roman" panose="02020603050405020304" pitchFamily="18" charset="0"/>
              </a:rPr>
              <a:t>față</a:t>
            </a:r>
            <a:r>
              <a:rPr lang="en-US" b="1" dirty="0">
                <a:latin typeface="Times New Roman" panose="02020603050405020304" pitchFamily="18" charset="0"/>
                <a:ea typeface="Calibri" panose="020F0502020204030204" pitchFamily="34" charset="0"/>
                <a:cs typeface="Times New Roman" panose="02020603050405020304" pitchFamily="18" charset="0"/>
              </a:rPr>
              <a:t> de rasa </a:t>
            </a:r>
            <a:r>
              <a:rPr lang="en-US" b="1" dirty="0" err="1">
                <a:latin typeface="Times New Roman" panose="02020603050405020304" pitchFamily="18" charset="0"/>
                <a:ea typeface="Calibri" panose="020F0502020204030204" pitchFamily="34" charset="0"/>
                <a:cs typeface="Times New Roman" panose="02020603050405020304" pitchFamily="18" charset="0"/>
              </a:rPr>
              <a:t>locală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obținîndu</a:t>
            </a:r>
            <a:r>
              <a:rPr lang="en-US" b="1" dirty="0">
                <a:latin typeface="Times New Roman" panose="02020603050405020304" pitchFamily="18" charset="0"/>
                <a:ea typeface="Calibri" panose="020F0502020204030204" pitchFamily="34" charset="0"/>
                <a:cs typeface="Times New Roman" panose="02020603050405020304" pitchFamily="18" charset="0"/>
              </a:rPr>
              <a:t>-se </a:t>
            </a:r>
            <a:r>
              <a:rPr lang="en-US" b="1" dirty="0" err="1">
                <a:latin typeface="Times New Roman" panose="02020603050405020304" pitchFamily="18" charset="0"/>
                <a:ea typeface="Calibri" panose="020F0502020204030204" pitchFamily="34" charset="0"/>
                <a:cs typeface="Times New Roman" panose="02020603050405020304" pitchFamily="18" charset="0"/>
              </a:rPr>
              <a:t>totodată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carcase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superioare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calitativ</a:t>
            </a:r>
            <a:r>
              <a:rPr lang="en-US" b="1" dirty="0">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3" name="Picture 2"/>
          <p:cNvPicPr>
            <a:picLocks noChangeAspect="1"/>
          </p:cNvPicPr>
          <p:nvPr/>
        </p:nvPicPr>
        <p:blipFill>
          <a:blip r:embed="rId2" cstate="print"/>
          <a:stretch>
            <a:fillRect/>
          </a:stretch>
        </p:blipFill>
        <p:spPr>
          <a:xfrm>
            <a:off x="971600" y="1196752"/>
            <a:ext cx="7134225" cy="3744416"/>
          </a:xfrm>
          <a:prstGeom prst="rect">
            <a:avLst/>
          </a:prstGeom>
        </p:spPr>
      </p:pic>
    </p:spTree>
    <p:extLst>
      <p:ext uri="{BB962C8B-B14F-4D97-AF65-F5344CB8AC3E}">
        <p14:creationId xmlns:p14="http://schemas.microsoft.com/office/powerpoint/2010/main" xmlns="" val="3182223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srcRect l="3335" t="9092" r="5554" b="2272"/>
          <a:stretch/>
        </p:blipFill>
        <p:spPr>
          <a:xfrm>
            <a:off x="467544" y="260648"/>
            <a:ext cx="4392488" cy="2952328"/>
          </a:xfrm>
          <a:prstGeom prst="rect">
            <a:avLst/>
          </a:prstGeom>
        </p:spPr>
      </p:pic>
      <p:pic>
        <p:nvPicPr>
          <p:cNvPr id="4" name="Picture 3"/>
          <p:cNvPicPr>
            <a:picLocks noChangeAspect="1"/>
          </p:cNvPicPr>
          <p:nvPr/>
        </p:nvPicPr>
        <p:blipFill>
          <a:blip r:embed="rId3" cstate="print"/>
          <a:stretch>
            <a:fillRect/>
          </a:stretch>
        </p:blipFill>
        <p:spPr>
          <a:xfrm>
            <a:off x="5436096" y="944724"/>
            <a:ext cx="3204356" cy="4536504"/>
          </a:xfrm>
          <a:prstGeom prst="rect">
            <a:avLst/>
          </a:prstGeom>
        </p:spPr>
      </p:pic>
      <p:pic>
        <p:nvPicPr>
          <p:cNvPr id="5" name="Picture 4"/>
          <p:cNvPicPr>
            <a:picLocks noChangeAspect="1"/>
          </p:cNvPicPr>
          <p:nvPr/>
        </p:nvPicPr>
        <p:blipFill rotWithShape="1">
          <a:blip r:embed="rId4" cstate="print"/>
          <a:srcRect t="14366" b="177"/>
          <a:stretch/>
        </p:blipFill>
        <p:spPr>
          <a:xfrm>
            <a:off x="467544" y="3501008"/>
            <a:ext cx="4392488" cy="2880320"/>
          </a:xfrm>
          <a:prstGeom prst="rect">
            <a:avLst/>
          </a:prstGeom>
        </p:spPr>
      </p:pic>
    </p:spTree>
    <p:extLst>
      <p:ext uri="{BB962C8B-B14F-4D97-AF65-F5344CB8AC3E}">
        <p14:creationId xmlns:p14="http://schemas.microsoft.com/office/powerpoint/2010/main" xmlns="" val="3551218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260648"/>
            <a:ext cx="8712968" cy="610320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lnSpc>
                <a:spcPct val="115000"/>
              </a:lnSpc>
              <a:spcAft>
                <a:spcPts val="0"/>
              </a:spcAft>
            </a:pPr>
            <a:r>
              <a:rPr lang="ro-RO" b="1" dirty="0" smtClean="0">
                <a:solidFill>
                  <a:srgbClr val="0070C0"/>
                </a:solidFill>
                <a:latin typeface="Times New Roman" panose="02020603050405020304" pitchFamily="18" charset="0"/>
                <a:cs typeface="Times New Roman" panose="02020603050405020304" pitchFamily="18" charset="0"/>
              </a:rPr>
              <a:t>3.3. </a:t>
            </a:r>
            <a:r>
              <a:rPr lang="en-US" b="1" dirty="0" smtClean="0">
                <a:solidFill>
                  <a:srgbClr val="0070C0"/>
                </a:solidFill>
                <a:latin typeface="Times New Roman" panose="02020603050405020304" pitchFamily="18" charset="0"/>
                <a:cs typeface="Times New Roman" panose="02020603050405020304" pitchFamily="18" charset="0"/>
              </a:rPr>
              <a:t>ANALIZA </a:t>
            </a:r>
            <a:r>
              <a:rPr lang="en-US" b="1" dirty="0">
                <a:solidFill>
                  <a:srgbClr val="0070C0"/>
                </a:solidFill>
                <a:latin typeface="Times New Roman" panose="02020603050405020304" pitchFamily="18" charset="0"/>
                <a:cs typeface="Times New Roman" panose="02020603050405020304" pitchFamily="18" charset="0"/>
              </a:rPr>
              <a:t>VITEZEI DE CREȘTERE A METIȘILOR </a:t>
            </a:r>
            <a:r>
              <a:rPr lang="ro-RO" b="1" dirty="0" smtClean="0">
                <a:solidFill>
                  <a:srgbClr val="0070C0"/>
                </a:solidFill>
                <a:latin typeface="Times New Roman" panose="02020603050405020304" pitchFamily="18" charset="0"/>
                <a:cs typeface="Times New Roman" panose="02020603050405020304" pitchFamily="18" charset="0"/>
              </a:rPr>
              <a:t>F1 </a:t>
            </a:r>
            <a:r>
              <a:rPr lang="en-US" b="1" dirty="0" smtClean="0">
                <a:solidFill>
                  <a:srgbClr val="0070C0"/>
                </a:solidFill>
                <a:latin typeface="Times New Roman" panose="02020603050405020304" pitchFamily="18" charset="0"/>
                <a:cs typeface="Times New Roman" panose="02020603050405020304" pitchFamily="18" charset="0"/>
              </a:rPr>
              <a:t>ÎN </a:t>
            </a:r>
            <a:r>
              <a:rPr lang="en-US" b="1" dirty="0">
                <a:solidFill>
                  <a:srgbClr val="0070C0"/>
                </a:solidFill>
                <a:latin typeface="Times New Roman" panose="02020603050405020304" pitchFamily="18" charset="0"/>
                <a:cs typeface="Times New Roman" panose="02020603050405020304" pitchFamily="18" charset="0"/>
              </a:rPr>
              <a:t>SISTEME TEHNOLOGICE </a:t>
            </a:r>
            <a:r>
              <a:rPr lang="en-US" b="1" dirty="0" smtClean="0">
                <a:solidFill>
                  <a:srgbClr val="0070C0"/>
                </a:solidFill>
                <a:latin typeface="Times New Roman" panose="02020603050405020304" pitchFamily="18" charset="0"/>
                <a:cs typeface="Times New Roman" panose="02020603050405020304" pitchFamily="18" charset="0"/>
              </a:rPr>
              <a:t>DIFERITE</a:t>
            </a:r>
            <a:endParaRPr lang="ro-RO" b="1" dirty="0" smtClean="0">
              <a:solidFill>
                <a:srgbClr val="0070C0"/>
              </a:solidFill>
              <a:latin typeface="Times New Roman" panose="02020603050405020304" pitchFamily="18" charset="0"/>
              <a:cs typeface="Times New Roman" panose="02020603050405020304" pitchFamily="18" charset="0"/>
            </a:endParaRPr>
          </a:p>
          <a:p>
            <a:pPr algn="just">
              <a:lnSpc>
                <a:spcPct val="115000"/>
              </a:lnSpc>
              <a:spcAft>
                <a:spcPts val="0"/>
              </a:spcAft>
            </a:pPr>
            <a:endParaRPr lang="ro-RO" sz="800" b="1" dirty="0" smtClean="0">
              <a:solidFill>
                <a:srgbClr val="0070C0"/>
              </a:solidFill>
              <a:latin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realizarea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cercetărilor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această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direcție</a:t>
            </a:r>
            <a:r>
              <a:rPr lang="en-US" b="1" dirty="0">
                <a:latin typeface="Times New Roman" panose="02020603050405020304" pitchFamily="18" charset="0"/>
                <a:cs typeface="Times New Roman" panose="02020603050405020304" pitchFamily="18" charset="0"/>
              </a:rPr>
              <a:t> s-au </a:t>
            </a:r>
            <a:r>
              <a:rPr lang="en-US" b="1" dirty="0" err="1">
                <a:latin typeface="Times New Roman" panose="02020603050405020304" pitchFamily="18" charset="0"/>
                <a:cs typeface="Times New Roman" panose="02020603050405020304" pitchFamily="18" charset="0"/>
              </a:rPr>
              <a:t>monitorizat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produșii</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rasă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pură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metișii</a:t>
            </a:r>
            <a:r>
              <a:rPr lang="en-US" b="1" dirty="0">
                <a:latin typeface="Times New Roman" panose="02020603050405020304" pitchFamily="18" charset="0"/>
                <a:cs typeface="Times New Roman" panose="02020603050405020304" pitchFamily="18" charset="0"/>
              </a:rPr>
              <a:t> F1 din 4 </a:t>
            </a:r>
            <a:r>
              <a:rPr lang="en-US" b="1" dirty="0" err="1">
                <a:latin typeface="Times New Roman" panose="02020603050405020304" pitchFamily="18" charset="0"/>
                <a:cs typeface="Times New Roman" panose="02020603050405020304" pitchFamily="18" charset="0"/>
              </a:rPr>
              <a:t>loturi</a:t>
            </a:r>
            <a:r>
              <a:rPr lang="en-US" b="1" dirty="0">
                <a:latin typeface="Times New Roman" panose="02020603050405020304" pitchFamily="18" charset="0"/>
                <a:cs typeface="Times New Roman" panose="02020603050405020304" pitchFamily="18" charset="0"/>
              </a:rPr>
              <a:t> (30 </a:t>
            </a:r>
            <a:r>
              <a:rPr lang="en-US" b="1" dirty="0" err="1">
                <a:latin typeface="Times New Roman" panose="02020603050405020304" pitchFamily="18" charset="0"/>
                <a:cs typeface="Times New Roman" panose="02020603050405020304" pitchFamily="18" charset="0"/>
              </a:rPr>
              <a:t>capete</a:t>
            </a:r>
            <a:r>
              <a:rPr lang="en-US" b="1" dirty="0">
                <a:latin typeface="Times New Roman" panose="02020603050405020304" pitchFamily="18" charset="0"/>
                <a:cs typeface="Times New Roman" panose="02020603050405020304" pitchFamily="18" charset="0"/>
              </a:rPr>
              <a:t>/lot), care au </a:t>
            </a:r>
            <a:r>
              <a:rPr lang="en-US" b="1" dirty="0" err="1">
                <a:latin typeface="Times New Roman" panose="02020603050405020304" pitchFamily="18" charset="0"/>
                <a:cs typeface="Times New Roman" panose="02020603050405020304" pitchFamily="18" charset="0"/>
              </a:rPr>
              <a:t>fost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împărțiți</a:t>
            </a:r>
            <a:r>
              <a:rPr lang="en-US" b="1" dirty="0">
                <a:latin typeface="Times New Roman" panose="02020603050405020304" pitchFamily="18" charset="0"/>
                <a:cs typeface="Times New Roman" panose="02020603050405020304" pitchFamily="18" charset="0"/>
              </a:rPr>
              <a:t> ulterior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două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fiecare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serie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având</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rîndul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câte</a:t>
            </a:r>
            <a:r>
              <a:rPr lang="en-US" b="1" dirty="0">
                <a:latin typeface="Times New Roman" panose="02020603050405020304" pitchFamily="18" charset="0"/>
                <a:cs typeface="Times New Roman" panose="02020603050405020304" pitchFamily="18" charset="0"/>
              </a:rPr>
              <a:t> 4 </a:t>
            </a:r>
            <a:r>
              <a:rPr lang="en-US" b="1" dirty="0" err="1">
                <a:latin typeface="Times New Roman" panose="02020603050405020304" pitchFamily="18" charset="0"/>
                <a:cs typeface="Times New Roman" panose="02020603050405020304" pitchFamily="18" charset="0"/>
              </a:rPr>
              <a:t>loturi</a:t>
            </a:r>
            <a:r>
              <a:rPr lang="en-US" b="1" dirty="0">
                <a:latin typeface="Times New Roman" panose="02020603050405020304" pitchFamily="18" charset="0"/>
                <a:cs typeface="Times New Roman" panose="02020603050405020304" pitchFamily="18" charset="0"/>
              </a:rPr>
              <a:t> (12 </a:t>
            </a:r>
            <a:r>
              <a:rPr lang="en-US" b="1" dirty="0" err="1">
                <a:latin typeface="Times New Roman" panose="02020603050405020304" pitchFamily="18" charset="0"/>
                <a:cs typeface="Times New Roman" panose="02020603050405020304" pitchFamily="18" charset="0"/>
              </a:rPr>
              <a:t>capete</a:t>
            </a:r>
            <a:r>
              <a:rPr lang="en-US" b="1" dirty="0">
                <a:latin typeface="Times New Roman" panose="02020603050405020304" pitchFamily="18" charset="0"/>
                <a:cs typeface="Times New Roman" panose="02020603050405020304" pitchFamily="18" charset="0"/>
              </a:rPr>
              <a:t>/lot), </a:t>
            </a:r>
            <a:r>
              <a:rPr lang="en-US" b="1" dirty="0" err="1">
                <a:latin typeface="Times New Roman" panose="02020603050405020304" pitchFamily="18" charset="0"/>
                <a:cs typeface="Times New Roman" panose="02020603050405020304" pitchFamily="18" charset="0"/>
              </a:rPr>
              <a:t>respectiv</a:t>
            </a:r>
            <a:r>
              <a:rPr lang="en-US" b="1" dirty="0">
                <a:latin typeface="Times New Roman" panose="02020603050405020304" pitchFamily="18" charset="0"/>
                <a:cs typeface="Times New Roman" panose="02020603050405020304" pitchFamily="18" charset="0"/>
              </a:rPr>
              <a:t> un lot </a:t>
            </a:r>
            <a:r>
              <a:rPr lang="ro-RO" b="1" dirty="0" err="1">
                <a:latin typeface="Times New Roman" panose="02020603050405020304" pitchFamily="18" charset="0"/>
                <a:cs typeface="Times New Roman" panose="02020603050405020304" pitchFamily="18" charset="0"/>
              </a:rPr>
              <a:t>Ț</a:t>
            </a:r>
            <a:r>
              <a:rPr lang="en-US" b="1" dirty="0" err="1" smtClean="0">
                <a:latin typeface="Times New Roman" panose="02020603050405020304" pitchFamily="18" charset="0"/>
                <a:cs typeface="Times New Roman" panose="02020603050405020304" pitchFamily="18" charset="0"/>
              </a:rPr>
              <a:t>igaie</a:t>
            </a:r>
            <a:r>
              <a:rPr lang="en-US" b="1" dirty="0">
                <a:latin typeface="Times New Roman" panose="02020603050405020304" pitchFamily="18" charset="0"/>
                <a:cs typeface="Times New Roman" panose="02020603050405020304" pitchFamily="18" charset="0"/>
              </a:rPr>
              <a:t>, un lot V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un lot BMC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un lot BC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Cele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două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serii</a:t>
            </a:r>
            <a:r>
              <a:rPr lang="en-US" b="1" dirty="0">
                <a:latin typeface="Times New Roman" panose="02020603050405020304" pitchFamily="18" charset="0"/>
                <a:cs typeface="Times New Roman" panose="02020603050405020304" pitchFamily="18" charset="0"/>
              </a:rPr>
              <a:t> au </a:t>
            </a:r>
            <a:r>
              <a:rPr lang="en-US" b="1" dirty="0" err="1">
                <a:latin typeface="Times New Roman" panose="02020603050405020304" pitchFamily="18" charset="0"/>
                <a:cs typeface="Times New Roman" panose="02020603050405020304" pitchFamily="18" charset="0"/>
              </a:rPr>
              <a:t>fost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repartizate</a:t>
            </a:r>
            <a:r>
              <a:rPr lang="en-US" b="1" dirty="0">
                <a:latin typeface="Times New Roman" panose="02020603050405020304" pitchFamily="18" charset="0"/>
                <a:cs typeface="Times New Roman" panose="02020603050405020304" pitchFamily="18" charset="0"/>
              </a:rPr>
              <a:t> ulterior </a:t>
            </a:r>
            <a:r>
              <a:rPr lang="en-US" b="1" dirty="0" err="1">
                <a:latin typeface="Times New Roman" panose="02020603050405020304" pitchFamily="18" charset="0"/>
                <a:cs typeface="Times New Roman" panose="02020603050405020304" pitchFamily="18" charset="0"/>
              </a:rPr>
              <a:t>aleatoriu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după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înțărcare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îngrășarea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intensiv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semiintensiv</a:t>
            </a:r>
            <a:r>
              <a:rPr lang="en-US" b="1" dirty="0" smtClean="0">
                <a:latin typeface="Times New Roman" panose="02020603050405020304" pitchFamily="18" charset="0"/>
                <a:cs typeface="Times New Roman" panose="02020603050405020304" pitchFamily="18" charset="0"/>
              </a:rPr>
              <a:t>.</a:t>
            </a:r>
            <a:endParaRPr lang="ro-RO" b="1" dirty="0" smtClean="0">
              <a:latin typeface="Times New Roman" panose="02020603050405020304" pitchFamily="18" charset="0"/>
              <a:cs typeface="Times New Roman" panose="02020603050405020304" pitchFamily="18" charset="0"/>
            </a:endParaRPr>
          </a:p>
          <a:p>
            <a:pPr algn="just"/>
            <a:endParaRPr lang="en-US" sz="800" b="1" dirty="0">
              <a:latin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estima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viteza</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creștere</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celor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patru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tipuri</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miei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crescuți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cele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două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intensiv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semiintensiv</a:t>
            </a:r>
            <a:r>
              <a:rPr lang="en-US" b="1" dirty="0">
                <a:latin typeface="Times New Roman" panose="02020603050405020304" pitchFamily="18" charset="0"/>
                <a:cs typeface="Times New Roman" panose="02020603050405020304" pitchFamily="18" charset="0"/>
              </a:rPr>
              <a:t> s-au </a:t>
            </a:r>
            <a:r>
              <a:rPr lang="en-US" b="1" dirty="0" err="1">
                <a:latin typeface="Times New Roman" panose="02020603050405020304" pitchFamily="18" charset="0"/>
                <a:cs typeface="Times New Roman" panose="02020603050405020304" pitchFamily="18" charset="0"/>
              </a:rPr>
              <a:t>făcut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cântăriri</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începutul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îngrășării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diferite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vârste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parcursul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îngrășării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putea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calcula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sporul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mediu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zilnic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calcula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vârsta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atingerii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greutății</a:t>
            </a:r>
            <a:r>
              <a:rPr lang="en-US" b="1" dirty="0">
                <a:latin typeface="Times New Roman" panose="02020603050405020304" pitchFamily="18" charset="0"/>
                <a:cs typeface="Times New Roman" panose="02020603050405020304" pitchFamily="18" charset="0"/>
              </a:rPr>
              <a:t> de 40 kg. A</a:t>
            </a:r>
            <a:r>
              <a:rPr lang="ro-RO" b="1" dirty="0" err="1">
                <a:latin typeface="Times New Roman" panose="02020603050405020304" pitchFamily="18" charset="0"/>
                <a:cs typeface="Times New Roman" panose="02020603050405020304" pitchFamily="18" charset="0"/>
              </a:rPr>
              <a:t>șadar</a:t>
            </a:r>
            <a:r>
              <a:rPr lang="ro-RO" b="1" dirty="0">
                <a:latin typeface="Times New Roman" panose="02020603050405020304" pitchFamily="18" charset="0"/>
                <a:cs typeface="Times New Roman" panose="02020603050405020304" pitchFamily="18" charset="0"/>
              </a:rPr>
              <a:t>, scopul monitorizării celor 8 loturi a fost de a constata vârsta la care mieii supuși îngrășării în sistem intensiv și </a:t>
            </a:r>
            <a:r>
              <a:rPr lang="ro-RO" b="1" dirty="0" err="1">
                <a:latin typeface="Times New Roman" panose="02020603050405020304" pitchFamily="18" charset="0"/>
                <a:cs typeface="Times New Roman" panose="02020603050405020304" pitchFamily="18" charset="0"/>
              </a:rPr>
              <a:t>semiintensiv</a:t>
            </a:r>
            <a:r>
              <a:rPr lang="ro-RO" b="1" dirty="0">
                <a:latin typeface="Times New Roman" panose="02020603050405020304" pitchFamily="18" charset="0"/>
                <a:cs typeface="Times New Roman" panose="02020603050405020304" pitchFamily="18" charset="0"/>
              </a:rPr>
              <a:t> ating greutatea de livrare de 40 de kg</a:t>
            </a:r>
            <a:r>
              <a:rPr lang="ro-RO" b="1" dirty="0" smtClean="0">
                <a:latin typeface="Times New Roman" panose="02020603050405020304" pitchFamily="18" charset="0"/>
                <a:cs typeface="Times New Roman" panose="02020603050405020304" pitchFamily="18" charset="0"/>
              </a:rPr>
              <a:t>.</a:t>
            </a:r>
          </a:p>
          <a:p>
            <a:pPr algn="just"/>
            <a:endParaRPr lang="en-US" sz="800" b="1" dirty="0">
              <a:latin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urma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testării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diferențelor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între</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loturi</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la </a:t>
            </a:r>
            <a:r>
              <a:rPr lang="en-US" b="1" dirty="0" err="1">
                <a:latin typeface="Times New Roman" panose="02020603050405020304" pitchFamily="18" charset="0"/>
                <a:cs typeface="Times New Roman" panose="02020603050405020304" pitchFamily="18" charset="0"/>
              </a:rPr>
              <a:t>îngrășarea</a:t>
            </a:r>
            <a:r>
              <a:rPr lang="en-US" b="1" dirty="0">
                <a:latin typeface="Times New Roman" panose="02020603050405020304" pitchFamily="18" charset="0"/>
                <a:cs typeface="Times New Roman" panose="02020603050405020304" pitchFamily="18" charset="0"/>
              </a:rPr>
              <a:t> de tip </a:t>
            </a:r>
            <a:r>
              <a:rPr lang="en-US" b="1" dirty="0" err="1">
                <a:latin typeface="Times New Roman" panose="02020603050405020304" pitchFamily="18" charset="0"/>
                <a:cs typeface="Times New Roman" panose="02020603050405020304" pitchFamily="18" charset="0"/>
              </a:rPr>
              <a:t>intensiv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privind</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vârsta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atingerii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greutății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corporale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livrare</a:t>
            </a:r>
            <a:r>
              <a:rPr lang="en-US" b="1" dirty="0">
                <a:latin typeface="Times New Roman" panose="02020603050405020304" pitchFamily="18" charset="0"/>
                <a:cs typeface="Times New Roman" panose="02020603050405020304" pitchFamily="18" charset="0"/>
              </a:rPr>
              <a:t> de 40 kg, s-a </a:t>
            </a:r>
            <a:r>
              <a:rPr lang="en-US" b="1" dirty="0" err="1">
                <a:latin typeface="Times New Roman" panose="02020603050405020304" pitchFamily="18" charset="0"/>
                <a:cs typeface="Times New Roman" panose="02020603050405020304" pitchFamily="18" charset="0"/>
              </a:rPr>
              <a:t>constatat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între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loturile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metiși</a:t>
            </a:r>
            <a:r>
              <a:rPr lang="en-US" b="1" dirty="0">
                <a:latin typeface="Times New Roman" panose="02020603050405020304" pitchFamily="18" charset="0"/>
                <a:cs typeface="Times New Roman" panose="02020603050405020304" pitchFamily="18" charset="0"/>
              </a:rPr>
              <a:t> BC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ruginie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respectiv</a:t>
            </a:r>
            <a:r>
              <a:rPr lang="en-US" b="1" dirty="0">
                <a:latin typeface="Times New Roman" panose="02020603050405020304" pitchFamily="18" charset="0"/>
                <a:cs typeface="Times New Roman" panose="02020603050405020304" pitchFamily="18" charset="0"/>
              </a:rPr>
              <a:t> Lot V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ruginie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lotul</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rasă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pură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există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diferențe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semnificative</a:t>
            </a:r>
            <a:r>
              <a:rPr lang="en-US" b="1" dirty="0">
                <a:latin typeface="Times New Roman" panose="02020603050405020304" pitchFamily="18" charset="0"/>
                <a:cs typeface="Times New Roman" panose="02020603050405020304" pitchFamily="18" charset="0"/>
              </a:rPr>
              <a:t> (P&lt;0.05), </a:t>
            </a:r>
            <a:r>
              <a:rPr lang="en-US" b="1" dirty="0" err="1">
                <a:latin typeface="Times New Roman" panose="02020603050405020304" pitchFamily="18" charset="0"/>
                <a:cs typeface="Times New Roman" panose="02020603050405020304" pitchFamily="18" charset="0"/>
              </a:rPr>
              <a:t>iar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între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lotul</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metiși</a:t>
            </a:r>
            <a:r>
              <a:rPr lang="en-US" b="1" dirty="0">
                <a:latin typeface="Times New Roman" panose="02020603050405020304" pitchFamily="18" charset="0"/>
                <a:cs typeface="Times New Roman" panose="02020603050405020304" pitchFamily="18" charset="0"/>
              </a:rPr>
              <a:t> BMC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lotul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diferențele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sunt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nesemnificative</a:t>
            </a:r>
            <a:r>
              <a:rPr lang="en-US" b="1" dirty="0">
                <a:latin typeface="Times New Roman" panose="02020603050405020304" pitchFamily="18" charset="0"/>
                <a:cs typeface="Times New Roman" panose="02020603050405020304" pitchFamily="18" charset="0"/>
              </a:rPr>
              <a:t> (P˃0.05). De </a:t>
            </a:r>
            <a:r>
              <a:rPr lang="en-US" b="1" dirty="0" err="1">
                <a:latin typeface="Times New Roman" panose="02020603050405020304" pitchFamily="18" charset="0"/>
                <a:cs typeface="Times New Roman" panose="02020603050405020304" pitchFamily="18" charset="0"/>
              </a:rPr>
              <a:t>asemenea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între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loturile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metiși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diferențele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sunt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nesemnificative</a:t>
            </a:r>
            <a:r>
              <a:rPr lang="en-US" b="1" dirty="0">
                <a:latin typeface="Times New Roman" panose="02020603050405020304" pitchFamily="18" charset="0"/>
                <a:cs typeface="Times New Roman" panose="02020603050405020304" pitchFamily="18" charset="0"/>
              </a:rPr>
              <a:t> (P˃0.05). </a:t>
            </a:r>
            <a:endParaRPr lang="ro-RO"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46360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620688"/>
            <a:ext cx="8496944" cy="547226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449580" algn="just">
              <a:lnSpc>
                <a:spcPct val="115000"/>
              </a:lnSpc>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Se </a:t>
            </a:r>
            <a:r>
              <a:rPr lang="en-US" b="1" dirty="0" err="1">
                <a:latin typeface="Times New Roman" panose="02020603050405020304" pitchFamily="18" charset="0"/>
                <a:ea typeface="Calibri" panose="020F0502020204030204" pitchFamily="34" charset="0"/>
                <a:cs typeface="Times New Roman" panose="02020603050405020304" pitchFamily="18" charset="0"/>
              </a:rPr>
              <a:t>poate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astfel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concluziona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dacă</a:t>
            </a:r>
            <a:r>
              <a:rPr lang="en-US" b="1" dirty="0">
                <a:latin typeface="Times New Roman" panose="02020603050405020304" pitchFamily="18" charset="0"/>
                <a:ea typeface="Calibri" panose="020F0502020204030204" pitchFamily="34" charset="0"/>
                <a:cs typeface="Times New Roman" panose="02020603050405020304" pitchFamily="18" charset="0"/>
              </a:rPr>
              <a:t> se </a:t>
            </a:r>
            <a:r>
              <a:rPr lang="en-US" b="1" dirty="0" err="1">
                <a:latin typeface="Times New Roman" panose="02020603050405020304" pitchFamily="18" charset="0"/>
                <a:ea typeface="Calibri" panose="020F0502020204030204" pitchFamily="34" charset="0"/>
                <a:cs typeface="Times New Roman" panose="02020603050405020304" pitchFamily="18" charset="0"/>
              </a:rPr>
              <a:t>urmărește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atingerea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rapidă</a:t>
            </a:r>
            <a:r>
              <a:rPr lang="en-US" b="1" dirty="0">
                <a:latin typeface="Times New Roman" panose="02020603050405020304" pitchFamily="18" charset="0"/>
                <a:ea typeface="Calibri" panose="020F0502020204030204" pitchFamily="34" charset="0"/>
                <a:cs typeface="Times New Roman" panose="02020603050405020304" pitchFamily="18" charset="0"/>
              </a:rPr>
              <a:t> a </a:t>
            </a:r>
            <a:r>
              <a:rPr lang="en-US" b="1" dirty="0" err="1">
                <a:latin typeface="Times New Roman" panose="02020603050405020304" pitchFamily="18" charset="0"/>
                <a:ea typeface="Calibri" panose="020F0502020204030204" pitchFamily="34" charset="0"/>
                <a:cs typeface="Times New Roman" panose="02020603050405020304" pitchFamily="18" charset="0"/>
              </a:rPr>
              <a:t>unei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greutăți</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livrare</a:t>
            </a:r>
            <a:r>
              <a:rPr lang="en-US" b="1" dirty="0">
                <a:latin typeface="Times New Roman" panose="02020603050405020304" pitchFamily="18" charset="0"/>
                <a:ea typeface="Calibri" panose="020F0502020204030204" pitchFamily="34" charset="0"/>
                <a:cs typeface="Times New Roman" panose="02020603050405020304" pitchFamily="18" charset="0"/>
              </a:rPr>
              <a:t> de 40 kg la </a:t>
            </a:r>
            <a:r>
              <a:rPr lang="en-US" b="1" dirty="0" err="1">
                <a:latin typeface="Times New Roman" panose="02020603050405020304" pitchFamily="18" charset="0"/>
                <a:ea typeface="Calibri" panose="020F0502020204030204" pitchFamily="34" charset="0"/>
                <a:cs typeface="Times New Roman" panose="02020603050405020304" pitchFamily="18" charset="0"/>
              </a:rPr>
              <a:t>tineretul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ovin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supus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îngrășării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sistem</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intensiv</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cca</a:t>
            </a:r>
            <a:r>
              <a:rPr lang="en-US" b="1" dirty="0">
                <a:latin typeface="Times New Roman" panose="02020603050405020304" pitchFamily="18" charset="0"/>
                <a:ea typeface="Calibri" panose="020F0502020204030204" pitchFamily="34" charset="0"/>
                <a:cs typeface="Times New Roman" panose="02020603050405020304" pitchFamily="18" charset="0"/>
              </a:rPr>
              <a:t>. 5 </a:t>
            </a:r>
            <a:r>
              <a:rPr lang="en-US" b="1" dirty="0" err="1">
                <a:latin typeface="Times New Roman" panose="02020603050405020304" pitchFamily="18" charset="0"/>
                <a:ea typeface="Calibri" panose="020F0502020204030204" pitchFamily="34" charset="0"/>
                <a:cs typeface="Times New Roman" panose="02020603050405020304" pitchFamily="18" charset="0"/>
              </a:rPr>
              <a:t>luni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trebuiesc</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preferate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exploatare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către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fermierii</a:t>
            </a:r>
            <a:r>
              <a:rPr lang="en-US" b="1" dirty="0">
                <a:latin typeface="Times New Roman" panose="02020603050405020304" pitchFamily="18" charset="0"/>
                <a:ea typeface="Calibri" panose="020F0502020204030204" pitchFamily="34" charset="0"/>
                <a:cs typeface="Times New Roman" panose="02020603050405020304" pitchFamily="18" charset="0"/>
              </a:rPr>
              <a:t> din zona </a:t>
            </a:r>
            <a:r>
              <a:rPr lang="en-US" b="1" dirty="0" err="1">
                <a:latin typeface="Times New Roman" panose="02020603050405020304" pitchFamily="18" charset="0"/>
                <a:ea typeface="Calibri" panose="020F0502020204030204" pitchFamily="34" charset="0"/>
                <a:cs typeface="Times New Roman" panose="02020603050405020304" pitchFamily="18" charset="0"/>
              </a:rPr>
              <a:t>Podișului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Moldovei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variantele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b="1" dirty="0">
                <a:latin typeface="Times New Roman" panose="02020603050405020304" pitchFamily="18" charset="0"/>
                <a:ea typeface="Calibri" panose="020F0502020204030204" pitchFamily="34" charset="0"/>
                <a:cs typeface="Times New Roman" panose="02020603050405020304" pitchFamily="18" charset="0"/>
              </a:rPr>
              <a:t> BC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respectiv</a:t>
            </a:r>
            <a:r>
              <a:rPr lang="en-US" b="1" dirty="0">
                <a:latin typeface="Times New Roman" panose="02020603050405020304" pitchFamily="18" charset="0"/>
                <a:ea typeface="Calibri" panose="020F0502020204030204" pitchFamily="34" charset="0"/>
                <a:cs typeface="Times New Roman" panose="02020603050405020304" pitchFamily="18" charset="0"/>
              </a:rPr>
              <a:t> V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0"/>
              </a:spcAft>
            </a:pPr>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urma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testării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diferențelor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între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loturi</a:t>
            </a:r>
            <a:r>
              <a:rPr lang="en-US" b="1" dirty="0">
                <a:latin typeface="Times New Roman" panose="02020603050405020304" pitchFamily="18" charset="0"/>
                <a:ea typeface="Calibri" panose="020F0502020204030204" pitchFamily="34" charset="0"/>
                <a:cs typeface="Times New Roman" panose="02020603050405020304" pitchFamily="18" charset="0"/>
              </a:rPr>
              <a:t> la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îngrășarea</a:t>
            </a:r>
            <a:r>
              <a:rPr lang="en-US" b="1" dirty="0">
                <a:latin typeface="Times New Roman" panose="02020603050405020304" pitchFamily="18" charset="0"/>
                <a:ea typeface="Calibri" panose="020F0502020204030204" pitchFamily="34" charset="0"/>
                <a:cs typeface="Times New Roman" panose="02020603050405020304" pitchFamily="18" charset="0"/>
              </a:rPr>
              <a:t> de tip </a:t>
            </a:r>
            <a:r>
              <a:rPr lang="en-US" b="1" dirty="0" err="1">
                <a:latin typeface="Times New Roman" panose="02020603050405020304" pitchFamily="18" charset="0"/>
                <a:ea typeface="Calibri" panose="020F0502020204030204" pitchFamily="34" charset="0"/>
                <a:cs typeface="Times New Roman" panose="02020603050405020304" pitchFamily="18" charset="0"/>
              </a:rPr>
              <a:t>semiintensiv</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privind</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vârsta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atingerii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greutății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corporale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livrare</a:t>
            </a:r>
            <a:r>
              <a:rPr lang="en-US" b="1" dirty="0">
                <a:latin typeface="Times New Roman" panose="02020603050405020304" pitchFamily="18" charset="0"/>
                <a:ea typeface="Calibri" panose="020F0502020204030204" pitchFamily="34" charset="0"/>
                <a:cs typeface="Times New Roman" panose="02020603050405020304" pitchFamily="18" charset="0"/>
              </a:rPr>
              <a:t> de 40 kg, s-a </a:t>
            </a:r>
            <a:r>
              <a:rPr lang="en-US" b="1" dirty="0" err="1">
                <a:latin typeface="Times New Roman" panose="02020603050405020304" pitchFamily="18" charset="0"/>
                <a:ea typeface="Calibri" panose="020F0502020204030204" pitchFamily="34" charset="0"/>
                <a:cs typeface="Times New Roman" panose="02020603050405020304" pitchFamily="18" charset="0"/>
              </a:rPr>
              <a:t>constatat</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între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loturile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b="1" dirty="0">
                <a:latin typeface="Times New Roman" panose="02020603050405020304" pitchFamily="18" charset="0"/>
                <a:ea typeface="Calibri" panose="020F0502020204030204" pitchFamily="34" charset="0"/>
                <a:cs typeface="Times New Roman" panose="02020603050405020304" pitchFamily="18" charset="0"/>
              </a:rPr>
              <a:t> Lot V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respectiv</a:t>
            </a:r>
            <a:r>
              <a:rPr lang="en-US" b="1" dirty="0">
                <a:latin typeface="Times New Roman" panose="02020603050405020304" pitchFamily="18" charset="0"/>
                <a:ea typeface="Calibri" panose="020F0502020204030204" pitchFamily="34" charset="0"/>
                <a:cs typeface="Times New Roman" panose="02020603050405020304" pitchFamily="18" charset="0"/>
              </a:rPr>
              <a:t> BC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lotul</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rasă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pură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există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diferențe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foarte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semnificative</a:t>
            </a:r>
            <a:r>
              <a:rPr lang="en-US" b="1" dirty="0">
                <a:latin typeface="Times New Roman" panose="02020603050405020304" pitchFamily="18" charset="0"/>
                <a:ea typeface="Calibri" panose="020F0502020204030204" pitchFamily="34" charset="0"/>
                <a:cs typeface="Times New Roman" panose="02020603050405020304" pitchFamily="18" charset="0"/>
              </a:rPr>
              <a:t> (P&lt;0.001), </a:t>
            </a:r>
            <a:r>
              <a:rPr lang="en-US" b="1" dirty="0" err="1">
                <a:latin typeface="Times New Roman" panose="02020603050405020304" pitchFamily="18" charset="0"/>
                <a:ea typeface="Calibri" panose="020F0502020204030204" pitchFamily="34" charset="0"/>
                <a:cs typeface="Times New Roman" panose="02020603050405020304" pitchFamily="18" charset="0"/>
              </a:rPr>
              <a:t>iar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între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lotul</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b="1" dirty="0">
                <a:latin typeface="Times New Roman" panose="02020603050405020304" pitchFamily="18" charset="0"/>
                <a:ea typeface="Calibri" panose="020F0502020204030204" pitchFamily="34" charset="0"/>
                <a:cs typeface="Times New Roman" panose="02020603050405020304" pitchFamily="18" charset="0"/>
              </a:rPr>
              <a:t> BMC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lotul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diferențele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sunt</a:t>
            </a:r>
            <a:r>
              <a:rPr lang="en-US" b="1" dirty="0">
                <a:latin typeface="Times New Roman" panose="02020603050405020304" pitchFamily="18" charset="0"/>
                <a:ea typeface="Calibri" panose="020F0502020204030204" pitchFamily="34" charset="0"/>
                <a:cs typeface="Times New Roman" panose="02020603050405020304" pitchFamily="18" charset="0"/>
              </a:rPr>
              <a:t> distinct </a:t>
            </a:r>
            <a:r>
              <a:rPr lang="en-US" b="1" dirty="0" err="1">
                <a:latin typeface="Times New Roman" panose="02020603050405020304" pitchFamily="18" charset="0"/>
                <a:ea typeface="Calibri" panose="020F0502020204030204" pitchFamily="34" charset="0"/>
                <a:cs typeface="Times New Roman" panose="02020603050405020304" pitchFamily="18" charset="0"/>
              </a:rPr>
              <a:t>semnificative</a:t>
            </a:r>
            <a:r>
              <a:rPr lang="en-US" b="1" dirty="0">
                <a:latin typeface="Times New Roman" panose="02020603050405020304" pitchFamily="18" charset="0"/>
                <a:ea typeface="Calibri" panose="020F0502020204030204" pitchFamily="34" charset="0"/>
                <a:cs typeface="Times New Roman" panose="02020603050405020304" pitchFamily="18" charset="0"/>
              </a:rPr>
              <a:t> (P˃0.01). </a:t>
            </a:r>
            <a:r>
              <a:rPr lang="en-US" b="1" dirty="0" err="1">
                <a:latin typeface="Times New Roman" panose="02020603050405020304" pitchFamily="18" charset="0"/>
                <a:ea typeface="Calibri" panose="020F0502020204030204" pitchFamily="34" charset="0"/>
                <a:cs typeface="Times New Roman" panose="02020603050405020304" pitchFamily="18" charset="0"/>
              </a:rPr>
              <a:t>Între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loturile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diferențele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sunt</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nesemnificative</a:t>
            </a:r>
            <a:r>
              <a:rPr lang="en-US" b="1" dirty="0">
                <a:latin typeface="Times New Roman" panose="02020603050405020304" pitchFamily="18" charset="0"/>
                <a:ea typeface="Calibri" panose="020F0502020204030204" pitchFamily="34" charset="0"/>
                <a:cs typeface="Times New Roman" panose="02020603050405020304" pitchFamily="18" charset="0"/>
              </a:rPr>
              <a:t> (P˃0.05</a:t>
            </a:r>
            <a:r>
              <a:rPr lang="en-US"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0"/>
              </a:spcAft>
            </a:pPr>
            <a:endParaRPr lang="ro-RO" sz="8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pPr>
            <a:r>
              <a:rPr lang="ro-RO" b="1" dirty="0" smtClean="0">
                <a:latin typeface="Times New Roman" panose="02020603050405020304" pitchFamily="18" charset="0"/>
                <a:cs typeface="Times New Roman" panose="02020603050405020304" pitchFamily="18" charset="0"/>
              </a:rPr>
              <a:t>Din analiza acestor rezultate reiese că</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dacă</a:t>
            </a:r>
            <a:r>
              <a:rPr lang="en-US" b="1" dirty="0">
                <a:latin typeface="Times New Roman" panose="02020603050405020304" pitchFamily="18" charset="0"/>
                <a:cs typeface="Times New Roman" panose="02020603050405020304" pitchFamily="18" charset="0"/>
              </a:rPr>
              <a:t> se </a:t>
            </a:r>
            <a:r>
              <a:rPr lang="en-US" b="1" dirty="0" err="1">
                <a:latin typeface="Times New Roman" panose="02020603050405020304" pitchFamily="18" charset="0"/>
                <a:cs typeface="Times New Roman" panose="02020603050405020304" pitchFamily="18" charset="0"/>
              </a:rPr>
              <a:t>urmărește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atingerea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rapidă</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unei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greutăți</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livrare</a:t>
            </a:r>
            <a:r>
              <a:rPr lang="en-US" b="1" dirty="0">
                <a:latin typeface="Times New Roman" panose="02020603050405020304" pitchFamily="18" charset="0"/>
                <a:cs typeface="Times New Roman" panose="02020603050405020304" pitchFamily="18" charset="0"/>
              </a:rPr>
              <a:t> de 40 kg la </a:t>
            </a:r>
            <a:r>
              <a:rPr lang="en-US" b="1" dirty="0" err="1">
                <a:latin typeface="Times New Roman" panose="02020603050405020304" pitchFamily="18" charset="0"/>
                <a:cs typeface="Times New Roman" panose="02020603050405020304" pitchFamily="18" charset="0"/>
              </a:rPr>
              <a:t>tineretul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ovin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supus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îngrășării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semiintensiv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cca</a:t>
            </a:r>
            <a:r>
              <a:rPr lang="en-US" b="1" dirty="0">
                <a:latin typeface="Times New Roman" panose="02020603050405020304" pitchFamily="18" charset="0"/>
                <a:cs typeface="Times New Roman" panose="02020603050405020304" pitchFamily="18" charset="0"/>
              </a:rPr>
              <a:t>. 5,5 </a:t>
            </a:r>
            <a:r>
              <a:rPr lang="en-US" b="1" dirty="0" err="1">
                <a:latin typeface="Times New Roman" panose="02020603050405020304" pitchFamily="18" charset="0"/>
                <a:cs typeface="Times New Roman" panose="02020603050405020304" pitchFamily="18" charset="0"/>
              </a:rPr>
              <a:t>luni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trebuiesc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preferate</a:t>
            </a:r>
            <a:r>
              <a:rPr lang="en-US" b="1" dirty="0">
                <a:latin typeface="Times New Roman" panose="02020603050405020304" pitchFamily="18" charset="0"/>
                <a:cs typeface="Times New Roman" panose="02020603050405020304" pitchFamily="18" charset="0"/>
              </a:rPr>
              <a:t> cu </a:t>
            </a:r>
            <a:r>
              <a:rPr lang="en-US" b="1" dirty="0" err="1">
                <a:latin typeface="Times New Roman" panose="02020603050405020304" pitchFamily="18" charset="0"/>
                <a:cs typeface="Times New Roman" panose="02020603050405020304" pitchFamily="18" charset="0"/>
              </a:rPr>
              <a:t>prioritate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exploatare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către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fermierii</a:t>
            </a:r>
            <a:r>
              <a:rPr lang="en-US" b="1" dirty="0">
                <a:latin typeface="Times New Roman" panose="02020603050405020304" pitchFamily="18" charset="0"/>
                <a:cs typeface="Times New Roman" panose="02020603050405020304" pitchFamily="18" charset="0"/>
              </a:rPr>
              <a:t> din zona </a:t>
            </a:r>
            <a:r>
              <a:rPr lang="ro-RO" b="1" dirty="0" smtClean="0">
                <a:latin typeface="Times New Roman" panose="02020603050405020304" pitchFamily="18" charset="0"/>
                <a:cs typeface="Times New Roman" panose="02020603050405020304" pitchFamily="18" charset="0"/>
              </a:rPr>
              <a:t>de podiș a</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Moldovei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variantele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metiși</a:t>
            </a:r>
            <a:r>
              <a:rPr lang="en-US" b="1" dirty="0">
                <a:latin typeface="Times New Roman" panose="02020603050405020304" pitchFamily="18" charset="0"/>
                <a:cs typeface="Times New Roman" panose="02020603050405020304" pitchFamily="18" charset="0"/>
              </a:rPr>
              <a:t> V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ruginie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BC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ruginie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Poate</a:t>
            </a:r>
            <a:r>
              <a:rPr lang="en-US" b="1" dirty="0">
                <a:latin typeface="Times New Roman" panose="02020603050405020304" pitchFamily="18" charset="0"/>
                <a:cs typeface="Times New Roman" panose="02020603050405020304" pitchFamily="18" charset="0"/>
              </a:rPr>
              <a:t> fi </a:t>
            </a:r>
            <a:r>
              <a:rPr lang="en-US" b="1" dirty="0" err="1">
                <a:latin typeface="Times New Roman" panose="02020603050405020304" pitchFamily="18" charset="0"/>
                <a:cs typeface="Times New Roman" panose="02020603050405020304" pitchFamily="18" charset="0"/>
              </a:rPr>
              <a:t>aleasă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exploatare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varianta</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metiși</a:t>
            </a:r>
            <a:r>
              <a:rPr lang="en-US" b="1" dirty="0">
                <a:latin typeface="Times New Roman" panose="02020603050405020304" pitchFamily="18" charset="0"/>
                <a:cs typeface="Times New Roman" panose="02020603050405020304" pitchFamily="18" charset="0"/>
              </a:rPr>
              <a:t> BMC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ruginie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dar</a:t>
            </a:r>
            <a:r>
              <a:rPr lang="en-US" b="1" dirty="0">
                <a:latin typeface="Times New Roman" panose="02020603050405020304" pitchFamily="18" charset="0"/>
                <a:cs typeface="Times New Roman" panose="02020603050405020304" pitchFamily="18" charset="0"/>
              </a:rPr>
              <a:t> nu </a:t>
            </a:r>
            <a:r>
              <a:rPr lang="en-US" b="1" dirty="0" err="1">
                <a:latin typeface="Times New Roman" panose="02020603050405020304" pitchFamily="18" charset="0"/>
                <a:cs typeface="Times New Roman" panose="02020603050405020304" pitchFamily="18" charset="0"/>
              </a:rPr>
              <a:t>înaintea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variantelor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menționate</a:t>
            </a:r>
            <a:r>
              <a:rPr lang="en-US" b="1" dirty="0">
                <a:latin typeface="Times New Roman" panose="02020603050405020304" pitchFamily="18" charset="0"/>
                <a:cs typeface="Times New Roman" panose="02020603050405020304" pitchFamily="18" charset="0"/>
              </a:rPr>
              <a:t> anterior.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677500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251520" y="188640"/>
            <a:ext cx="8666931" cy="3240360"/>
          </a:xfrm>
          <a:prstGeom prst="rect">
            <a:avLst/>
          </a:prstGeom>
        </p:spPr>
      </p:pic>
      <p:pic>
        <p:nvPicPr>
          <p:cNvPr id="5" name="Picture 4"/>
          <p:cNvPicPr>
            <a:picLocks noChangeAspect="1"/>
          </p:cNvPicPr>
          <p:nvPr/>
        </p:nvPicPr>
        <p:blipFill>
          <a:blip r:embed="rId3" cstate="print"/>
          <a:stretch>
            <a:fillRect/>
          </a:stretch>
        </p:blipFill>
        <p:spPr>
          <a:xfrm>
            <a:off x="251520" y="3645024"/>
            <a:ext cx="8666931" cy="2952328"/>
          </a:xfrm>
          <a:prstGeom prst="rect">
            <a:avLst/>
          </a:prstGeom>
        </p:spPr>
      </p:pic>
    </p:spTree>
    <p:extLst>
      <p:ext uri="{BB962C8B-B14F-4D97-AF65-F5344CB8AC3E}">
        <p14:creationId xmlns:p14="http://schemas.microsoft.com/office/powerpoint/2010/main" xmlns="" val="1194175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568952" cy="298543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ro-RO" b="1" dirty="0" smtClean="0">
                <a:solidFill>
                  <a:srgbClr val="0070C0"/>
                </a:solidFill>
                <a:latin typeface="Times New Roman" panose="02020603050405020304" pitchFamily="18" charset="0"/>
                <a:cs typeface="Times New Roman" panose="02020603050405020304" pitchFamily="18" charset="0"/>
              </a:rPr>
              <a:t>3.4. ANALIZA ȘTIINȚIFICĂ A SCHEMELOR DE ÎNCRUCIȘARE PENTRU OBȚINEREA UNOR PRECURSORI UTILIZABILI ÎN ACTIVITATEA DE AMELIORARE</a:t>
            </a:r>
            <a:endParaRPr lang="ro-RO" b="1" dirty="0">
              <a:solidFill>
                <a:srgbClr val="0070C0"/>
              </a:solidFill>
              <a:latin typeface="Times New Roman" panose="02020603050405020304" pitchFamily="18" charset="0"/>
              <a:cs typeface="Times New Roman" panose="02020603050405020304" pitchFamily="18" charset="0"/>
            </a:endParaRPr>
          </a:p>
          <a:p>
            <a:pPr algn="just"/>
            <a:endParaRPr lang="ro-RO" sz="800" b="1" dirty="0" smtClean="0">
              <a:solidFill>
                <a:srgbClr val="0070C0"/>
              </a:solidFill>
              <a:latin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Prin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încrucișarea</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întoarcere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retroîncrucișare</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femelelor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metise</a:t>
            </a:r>
            <a:r>
              <a:rPr lang="en-US" b="1" dirty="0">
                <a:latin typeface="Times New Roman" panose="02020603050405020304" pitchFamily="18" charset="0"/>
                <a:cs typeface="Times New Roman" panose="02020603050405020304" pitchFamily="18" charset="0"/>
              </a:rPr>
              <a:t> F1 cu </a:t>
            </a:r>
            <a:r>
              <a:rPr lang="en-US" b="1" dirty="0" err="1">
                <a:latin typeface="Times New Roman" panose="02020603050405020304" pitchFamily="18" charset="0"/>
                <a:cs typeface="Times New Roman" panose="02020603050405020304" pitchFamily="18" charset="0"/>
              </a:rPr>
              <a:t>berbeci</a:t>
            </a:r>
            <a:r>
              <a:rPr lang="en-US" b="1" dirty="0">
                <a:latin typeface="Times New Roman" panose="02020603050405020304" pitchFamily="18" charset="0"/>
                <a:cs typeface="Times New Roman" panose="02020603050405020304" pitchFamily="18" charset="0"/>
              </a:rPr>
              <a:t> din </a:t>
            </a:r>
            <a:r>
              <a:rPr lang="en-US" b="1" dirty="0" err="1">
                <a:latin typeface="Times New Roman" panose="02020603050405020304" pitchFamily="18" charset="0"/>
                <a:cs typeface="Times New Roman" panose="02020603050405020304" pitchFamily="18" charset="0"/>
              </a:rPr>
              <a:t>rasele</a:t>
            </a:r>
            <a:r>
              <a:rPr lang="en-US" b="1" dirty="0">
                <a:latin typeface="Times New Roman" panose="02020603050405020304" pitchFamily="18" charset="0"/>
                <a:cs typeface="Times New Roman" panose="02020603050405020304" pitchFamily="18" charset="0"/>
              </a:rPr>
              <a:t> de carne s-au </a:t>
            </a:r>
            <a:r>
              <a:rPr lang="en-US" b="1" dirty="0" err="1">
                <a:latin typeface="Times New Roman" panose="02020603050405020304" pitchFamily="18" charset="0"/>
                <a:cs typeface="Times New Roman" panose="02020603050405020304" pitchFamily="18" charset="0"/>
              </a:rPr>
              <a:t>obținut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metișii</a:t>
            </a:r>
            <a:r>
              <a:rPr lang="en-US" b="1" dirty="0">
                <a:latin typeface="Times New Roman" panose="02020603050405020304" pitchFamily="18" charset="0"/>
                <a:cs typeface="Times New Roman" panose="02020603050405020304" pitchFamily="18" charset="0"/>
              </a:rPr>
              <a:t> R1 care au </a:t>
            </a:r>
            <a:r>
              <a:rPr lang="en-US" b="1" dirty="0" err="1">
                <a:latin typeface="Times New Roman" panose="02020603050405020304" pitchFamily="18" charset="0"/>
                <a:cs typeface="Times New Roman" panose="02020603050405020304" pitchFamily="18" charset="0"/>
              </a:rPr>
              <a:t>fost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evaluați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privind</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aptitudinile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îngrășare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intensiv</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vârsta</a:t>
            </a:r>
            <a:r>
              <a:rPr lang="en-US" b="1" dirty="0">
                <a:latin typeface="Times New Roman" panose="02020603050405020304" pitchFamily="18" charset="0"/>
                <a:cs typeface="Times New Roman" panose="02020603050405020304" pitchFamily="18" charset="0"/>
              </a:rPr>
              <a:t> de 100 de </a:t>
            </a:r>
            <a:r>
              <a:rPr lang="en-US" b="1" dirty="0" err="1">
                <a:latin typeface="Times New Roman" panose="02020603050405020304" pitchFamily="18" charset="0"/>
                <a:cs typeface="Times New Roman" panose="02020603050405020304" pitchFamily="18" charset="0"/>
              </a:rPr>
              <a:t>zile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ceea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privește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greutatea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realizată</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vârsta</a:t>
            </a:r>
            <a:r>
              <a:rPr lang="en-US" b="1" dirty="0">
                <a:latin typeface="Times New Roman" panose="02020603050405020304" pitchFamily="18" charset="0"/>
                <a:cs typeface="Times New Roman" panose="02020603050405020304" pitchFamily="18" charset="0"/>
              </a:rPr>
              <a:t> de 100 de </a:t>
            </a:r>
            <a:r>
              <a:rPr lang="en-US" b="1" dirty="0" err="1">
                <a:latin typeface="Times New Roman" panose="02020603050405020304" pitchFamily="18" charset="0"/>
                <a:cs typeface="Times New Roman" panose="02020603050405020304" pitchFamily="18" charset="0"/>
              </a:rPr>
              <a:t>zile</a:t>
            </a:r>
            <a:r>
              <a:rPr lang="en-US" b="1" dirty="0">
                <a:latin typeface="Times New Roman" panose="02020603050405020304" pitchFamily="18" charset="0"/>
                <a:cs typeface="Times New Roman" panose="02020603050405020304" pitchFamily="18" charset="0"/>
              </a:rPr>
              <a:t>, se </a:t>
            </a:r>
            <a:r>
              <a:rPr lang="en-US" b="1" dirty="0" err="1">
                <a:latin typeface="Times New Roman" panose="02020603050405020304" pitchFamily="18" charset="0"/>
                <a:cs typeface="Times New Roman" panose="02020603050405020304" pitchFamily="18" charset="0"/>
              </a:rPr>
              <a:t>constată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urma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testării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diferențelor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dintre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metișii</a:t>
            </a:r>
            <a:r>
              <a:rPr lang="en-US" b="1" dirty="0">
                <a:latin typeface="Times New Roman" panose="02020603050405020304" pitchFamily="18" charset="0"/>
                <a:cs typeface="Times New Roman" panose="02020603050405020304" pitchFamily="18" charset="0"/>
              </a:rPr>
              <a:t> R1 </a:t>
            </a:r>
            <a:r>
              <a:rPr lang="en-US" b="1" dirty="0" err="1">
                <a:latin typeface="Times New Roman" panose="02020603050405020304" pitchFamily="18" charset="0"/>
                <a:cs typeface="Times New Roman" panose="02020603050405020304" pitchFamily="18" charset="0"/>
              </a:rPr>
              <a:t>rezultați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rasa </a:t>
            </a:r>
            <a:r>
              <a:rPr lang="en-US" b="1" dirty="0" err="1">
                <a:latin typeface="Times New Roman" panose="02020603050405020304" pitchFamily="18" charset="0"/>
                <a:cs typeface="Times New Roman" panose="02020603050405020304" pitchFamily="18" charset="0"/>
              </a:rPr>
              <a:t>locală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aplicare</a:t>
            </a:r>
            <a:r>
              <a:rPr lang="en-US" b="1" dirty="0">
                <a:latin typeface="Times New Roman" panose="02020603050405020304" pitchFamily="18" charset="0"/>
                <a:cs typeface="Times New Roman" panose="02020603050405020304" pitchFamily="18" charset="0"/>
              </a:rPr>
              <a:t> test Student), </a:t>
            </a:r>
            <a:r>
              <a:rPr lang="en-US" b="1" dirty="0" err="1">
                <a:latin typeface="Times New Roman" panose="02020603050405020304" pitchFamily="18" charset="0"/>
                <a:cs typeface="Times New Roman" panose="02020603050405020304" pitchFamily="18" charset="0"/>
              </a:rPr>
              <a:t>diferențele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sunt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foarte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semnificative</a:t>
            </a:r>
            <a:r>
              <a:rPr lang="en-US" b="1" dirty="0">
                <a:latin typeface="Times New Roman" panose="02020603050405020304" pitchFamily="18" charset="0"/>
                <a:cs typeface="Times New Roman" panose="02020603050405020304" pitchFamily="18" charset="0"/>
              </a:rPr>
              <a:t> (P&lt;0.001) </a:t>
            </a:r>
            <a:r>
              <a:rPr lang="ro-RO" b="1" dirty="0" smtClean="0">
                <a:latin typeface="Times New Roman" panose="02020603050405020304" pitchFamily="18" charset="0"/>
                <a:cs typeface="Times New Roman" panose="02020603050405020304" pitchFamily="18" charset="0"/>
              </a:rPr>
              <a:t>pentru</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metișii</a:t>
            </a:r>
            <a:r>
              <a:rPr lang="en-US" b="1" dirty="0">
                <a:latin typeface="Times New Roman" panose="02020603050405020304" pitchFamily="18" charset="0"/>
                <a:cs typeface="Times New Roman" panose="02020603050405020304" pitchFamily="18" charset="0"/>
              </a:rPr>
              <a:t> R1 </a:t>
            </a:r>
            <a:r>
              <a:rPr lang="en-US" b="1" dirty="0" smtClean="0">
                <a:latin typeface="Times New Roman" panose="02020603050405020304" pitchFamily="18" charset="0"/>
                <a:cs typeface="Times New Roman" panose="02020603050405020304" pitchFamily="18" charset="0"/>
              </a:rPr>
              <a:t>V </a:t>
            </a:r>
            <a:r>
              <a:rPr lang="en-US" b="1" dirty="0">
                <a:latin typeface="Times New Roman" panose="02020603050405020304" pitchFamily="18" charset="0"/>
                <a:cs typeface="Times New Roman" panose="02020603050405020304" pitchFamily="18" charset="0"/>
              </a:rPr>
              <a:t>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respectiv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metișii</a:t>
            </a:r>
            <a:r>
              <a:rPr lang="en-US" b="1" dirty="0">
                <a:latin typeface="Times New Roman" panose="02020603050405020304" pitchFamily="18" charset="0"/>
                <a:cs typeface="Times New Roman" panose="02020603050405020304" pitchFamily="18" charset="0"/>
              </a:rPr>
              <a:t> R1 BC x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ro-RO" b="1" dirty="0" smtClean="0">
                <a:latin typeface="Times New Roman" panose="02020603050405020304" pitchFamily="18" charset="0"/>
                <a:cs typeface="Times New Roman" panose="02020603050405020304" pitchFamily="18" charset="0"/>
              </a:rPr>
              <a:t>semnificative </a:t>
            </a:r>
            <a:r>
              <a:rPr lang="en-US" b="1" dirty="0">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P&lt;0.0</a:t>
            </a:r>
            <a:r>
              <a:rPr lang="ro-RO" b="1" dirty="0" smtClean="0">
                <a:latin typeface="Times New Roman" panose="02020603050405020304" pitchFamily="18" charset="0"/>
                <a:cs typeface="Times New Roman" panose="02020603050405020304" pitchFamily="18" charset="0"/>
              </a:rPr>
              <a:t>5</a:t>
            </a:r>
            <a:r>
              <a:rPr lang="en-US" b="1" dirty="0" smtClean="0">
                <a:latin typeface="Times New Roman" panose="02020603050405020304" pitchFamily="18" charset="0"/>
                <a:cs typeface="Times New Roman" panose="02020603050405020304" pitchFamily="18" charset="0"/>
              </a:rPr>
              <a:t>) </a:t>
            </a:r>
            <a:r>
              <a:rPr lang="ro-RO" b="1" dirty="0" smtClean="0">
                <a:latin typeface="Times New Roman" panose="02020603050405020304" pitchFamily="18" charset="0"/>
                <a:cs typeface="Times New Roman" panose="02020603050405020304" pitchFamily="18" charset="0"/>
              </a:rPr>
              <a:t>pentru metișii R1 BMC x Țigaie. </a:t>
            </a:r>
            <a:endParaRPr lang="en-US" b="1" dirty="0">
              <a:solidFill>
                <a:srgbClr val="0070C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stretch>
            <a:fillRect/>
          </a:stretch>
        </p:blipFill>
        <p:spPr>
          <a:xfrm>
            <a:off x="354137" y="3789040"/>
            <a:ext cx="8538343" cy="2466975"/>
          </a:xfrm>
          <a:prstGeom prst="rect">
            <a:avLst/>
          </a:prstGeom>
        </p:spPr>
      </p:pic>
    </p:spTree>
    <p:extLst>
      <p:ext uri="{BB962C8B-B14F-4D97-AF65-F5344CB8AC3E}">
        <p14:creationId xmlns:p14="http://schemas.microsoft.com/office/powerpoint/2010/main" xmlns="" val="3887373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87652" y="404664"/>
            <a:ext cx="8596341" cy="2543175"/>
          </a:xfrm>
          <a:prstGeom prst="rect">
            <a:avLst/>
          </a:prstGeom>
        </p:spPr>
      </p:pic>
      <p:pic>
        <p:nvPicPr>
          <p:cNvPr id="3" name="Picture 2"/>
          <p:cNvPicPr>
            <a:picLocks noChangeAspect="1"/>
          </p:cNvPicPr>
          <p:nvPr/>
        </p:nvPicPr>
        <p:blipFill>
          <a:blip r:embed="rId3" cstate="print"/>
          <a:stretch>
            <a:fillRect/>
          </a:stretch>
        </p:blipFill>
        <p:spPr>
          <a:xfrm>
            <a:off x="292944" y="3573016"/>
            <a:ext cx="8591049" cy="2524125"/>
          </a:xfrm>
          <a:prstGeom prst="rect">
            <a:avLst/>
          </a:prstGeom>
        </p:spPr>
      </p:pic>
    </p:spTree>
    <p:extLst>
      <p:ext uri="{BB962C8B-B14F-4D97-AF65-F5344CB8AC3E}">
        <p14:creationId xmlns:p14="http://schemas.microsoft.com/office/powerpoint/2010/main" xmlns="" val="1979924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640960" cy="2862322"/>
          </a:xfrm>
          <a:prstGeom prst="rect">
            <a:avLst/>
          </a:prstGeom>
        </p:spPr>
        <p:txBody>
          <a:bodyPr wrap="square">
            <a:spAutoFit/>
          </a:bodyPr>
          <a:lstStyle/>
          <a:p>
            <a:pPr algn="just"/>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acord</a:t>
            </a:r>
            <a:r>
              <a:rPr lang="en-US" b="1" dirty="0">
                <a:latin typeface="Times New Roman" panose="02020603050405020304" pitchFamily="18" charset="0"/>
                <a:cs typeface="Times New Roman" panose="02020603050405020304" pitchFamily="18" charset="0"/>
              </a:rPr>
              <a:t> cu </a:t>
            </a:r>
            <a:r>
              <a:rPr lang="en-US" b="1" dirty="0" err="1">
                <a:latin typeface="Times New Roman" panose="02020603050405020304" pitchFamily="18" charset="0"/>
                <a:cs typeface="Times New Roman" panose="02020603050405020304" pitchFamily="18" charset="0"/>
              </a:rPr>
              <a:t>aceste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rezultate</a:t>
            </a:r>
            <a:r>
              <a:rPr lang="en-US" b="1" dirty="0">
                <a:latin typeface="Times New Roman" panose="02020603050405020304" pitchFamily="18" charset="0"/>
                <a:cs typeface="Times New Roman" panose="02020603050405020304" pitchFamily="18" charset="0"/>
              </a:rPr>
              <a:t> se </a:t>
            </a:r>
            <a:r>
              <a:rPr lang="en-US" b="1" dirty="0" err="1">
                <a:latin typeface="Times New Roman" panose="02020603050405020304" pitchFamily="18" charset="0"/>
                <a:cs typeface="Times New Roman" panose="02020603050405020304" pitchFamily="18" charset="0"/>
              </a:rPr>
              <a:t>poate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afirma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cazul</a:t>
            </a:r>
            <a:r>
              <a:rPr lang="en-US" b="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retroîncrucișării</a:t>
            </a:r>
            <a:r>
              <a:rPr lang="en-US" b="1" i="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metișii</a:t>
            </a:r>
            <a:r>
              <a:rPr lang="en-US" b="1" dirty="0">
                <a:latin typeface="Times New Roman" panose="02020603050405020304" pitchFamily="18" charset="0"/>
                <a:cs typeface="Times New Roman" panose="02020603050405020304" pitchFamily="18" charset="0"/>
              </a:rPr>
              <a:t> R1 </a:t>
            </a:r>
            <a:r>
              <a:rPr lang="en-US" b="1" dirty="0" err="1">
                <a:latin typeface="Times New Roman" panose="02020603050405020304" pitchFamily="18" charset="0"/>
                <a:cs typeface="Times New Roman" panose="02020603050405020304" pitchFamily="18" charset="0"/>
              </a:rPr>
              <a:t>obținuți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baza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raselor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Berrichon</a:t>
            </a:r>
            <a:r>
              <a:rPr lang="en-US" b="1" dirty="0">
                <a:latin typeface="Times New Roman" panose="02020603050405020304" pitchFamily="18" charset="0"/>
                <a:cs typeface="Times New Roman" panose="02020603050405020304" pitchFamily="18" charset="0"/>
              </a:rPr>
              <a:t> du Cher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Vendeen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obțin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performanțe</a:t>
            </a:r>
            <a:r>
              <a:rPr lang="en-US" b="1" dirty="0">
                <a:latin typeface="Times New Roman" panose="02020603050405020304" pitchFamily="18" charset="0"/>
                <a:cs typeface="Times New Roman" panose="02020603050405020304" pitchFamily="18" charset="0"/>
              </a:rPr>
              <a:t> net </a:t>
            </a:r>
            <a:r>
              <a:rPr lang="en-US" b="1" dirty="0" err="1">
                <a:latin typeface="Times New Roman" panose="02020603050405020304" pitchFamily="18" charset="0"/>
                <a:cs typeface="Times New Roman" panose="02020603050405020304" pitchFamily="18" charset="0"/>
              </a:rPr>
              <a:t>superioare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rasei</a:t>
            </a:r>
            <a:r>
              <a:rPr lang="en-US" b="1" dirty="0">
                <a:latin typeface="Times New Roman" panose="02020603050405020304" pitchFamily="18" charset="0"/>
                <a:cs typeface="Times New Roman" panose="02020603050405020304" pitchFamily="18" charset="0"/>
              </a:rPr>
              <a:t> locale, </a:t>
            </a:r>
            <a:r>
              <a:rPr lang="en-US" b="1" dirty="0" err="1">
                <a:latin typeface="Times New Roman" panose="02020603050405020304" pitchFamily="18" charset="0"/>
                <a:cs typeface="Times New Roman" panose="02020603050405020304" pitchFamily="18" charset="0"/>
              </a:rPr>
              <a:t>putând</a:t>
            </a:r>
            <a:r>
              <a:rPr lang="en-US" b="1" dirty="0">
                <a:latin typeface="Times New Roman" panose="02020603050405020304" pitchFamily="18" charset="0"/>
                <a:cs typeface="Times New Roman" panose="02020603050405020304" pitchFamily="18" charset="0"/>
              </a:rPr>
              <a:t> fi ulterior </a:t>
            </a:r>
            <a:r>
              <a:rPr lang="en-US" b="1" dirty="0" err="1">
                <a:latin typeface="Times New Roman" panose="02020603050405020304" pitchFamily="18" charset="0"/>
                <a:cs typeface="Times New Roman" panose="02020603050405020304" pitchFamily="18" charset="0"/>
              </a:rPr>
              <a:t>folosiți</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încrucișarea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sine (R1 x R1)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utilizați</a:t>
            </a:r>
            <a:r>
              <a:rPr lang="en-US" b="1" dirty="0">
                <a:latin typeface="Times New Roman" panose="02020603050405020304" pitchFamily="18" charset="0"/>
                <a:cs typeface="Times New Roman" panose="02020603050405020304" pitchFamily="18" charset="0"/>
              </a:rPr>
              <a:t> ca </a:t>
            </a:r>
            <a:r>
              <a:rPr lang="en-US" b="1" dirty="0" err="1">
                <a:latin typeface="Times New Roman" panose="02020603050405020304" pitchFamily="18" charset="0"/>
                <a:cs typeface="Times New Roman" panose="02020603050405020304" pitchFamily="18" charset="0"/>
              </a:rPr>
              <a:t>precursori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utilizabili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activitatea</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ameliorare</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producției</a:t>
            </a:r>
            <a:r>
              <a:rPr lang="en-US" b="1" dirty="0">
                <a:latin typeface="Times New Roman" panose="02020603050405020304" pitchFamily="18" charset="0"/>
                <a:cs typeface="Times New Roman" panose="02020603050405020304" pitchFamily="18" charset="0"/>
              </a:rPr>
              <a:t> de carne la rasa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varietatea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ruginie</a:t>
            </a:r>
            <a:r>
              <a:rPr lang="en-US" b="1" dirty="0">
                <a:latin typeface="Times New Roman" panose="02020603050405020304" pitchFamily="18" charset="0"/>
                <a:cs typeface="Times New Roman" panose="02020603050405020304" pitchFamily="18" charset="0"/>
              </a:rPr>
              <a:t>. </a:t>
            </a:r>
            <a:endParaRPr lang="ro-RO" b="1" dirty="0">
              <a:latin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acest</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mod </a:t>
            </a:r>
            <a:r>
              <a:rPr lang="en-US" b="1" dirty="0" err="1">
                <a:latin typeface="Times New Roman" panose="02020603050405020304" pitchFamily="18" charset="0"/>
                <a:cs typeface="Times New Roman" panose="02020603050405020304" pitchFamily="18" charset="0"/>
              </a:rPr>
              <a:t>putem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obține</a:t>
            </a:r>
            <a:r>
              <a:rPr lang="en-US" b="1" dirty="0">
                <a:latin typeface="Times New Roman" panose="02020603050405020304" pitchFamily="18" charset="0"/>
                <a:cs typeface="Times New Roman" panose="02020603050405020304" pitchFamily="18" charset="0"/>
              </a:rPr>
              <a:t> o </a:t>
            </a:r>
            <a:r>
              <a:rPr lang="en-US" b="1" dirty="0" err="1">
                <a:latin typeface="Times New Roman" panose="02020603050405020304" pitchFamily="18" charset="0"/>
                <a:cs typeface="Times New Roman" panose="02020603050405020304" pitchFamily="18" charset="0"/>
              </a:rPr>
              <a:t>populație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specializată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carne</a:t>
            </a:r>
            <a:r>
              <a:rPr lang="ro-RO" b="1" dirty="0" smtClean="0">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care are </a:t>
            </a:r>
            <a:r>
              <a:rPr lang="en-US" b="1" dirty="0" err="1">
                <a:latin typeface="Times New Roman" panose="02020603050405020304" pitchFamily="18" charset="0"/>
                <a:cs typeface="Times New Roman" panose="02020603050405020304" pitchFamily="18" charset="0"/>
              </a:rPr>
              <a:t>aptitudini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superioare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această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direcție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spor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ridicat</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creștere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conversie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bună</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hranei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carcase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calitate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același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timp</a:t>
            </a:r>
            <a:r>
              <a:rPr lang="en-US" b="1" dirty="0">
                <a:latin typeface="Times New Roman" panose="02020603050405020304" pitchFamily="18" charset="0"/>
                <a:cs typeface="Times New Roman" panose="02020603050405020304" pitchFamily="18" charset="0"/>
              </a:rPr>
              <a:t> o </a:t>
            </a:r>
            <a:r>
              <a:rPr lang="en-US" b="1" dirty="0" err="1">
                <a:latin typeface="Times New Roman" panose="02020603050405020304" pitchFamily="18" charset="0"/>
                <a:cs typeface="Times New Roman" panose="02020603050405020304" pitchFamily="18" charset="0"/>
              </a:rPr>
              <a:t>rusticitate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naturală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adaptabilitate</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condițiile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climat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vegetație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specifice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Podișului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Moldovei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moștenite</a:t>
            </a:r>
            <a:r>
              <a:rPr lang="en-US" b="1" dirty="0">
                <a:latin typeface="Times New Roman" panose="02020603050405020304" pitchFamily="18" charset="0"/>
                <a:cs typeface="Times New Roman" panose="02020603050405020304" pitchFamily="18" charset="0"/>
              </a:rPr>
              <a:t> de la rasa </a:t>
            </a:r>
            <a:r>
              <a:rPr lang="en-US" b="1" dirty="0" err="1">
                <a:latin typeface="Times New Roman" panose="02020603050405020304" pitchFamily="18" charset="0"/>
                <a:cs typeface="Times New Roman" panose="02020603050405020304" pitchFamily="18" charset="0"/>
              </a:rPr>
              <a:t>Țigaie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varietatea</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ruginie</a:t>
            </a:r>
            <a:r>
              <a:rPr lang="ro-RO" b="1" dirty="0" smtClean="0">
                <a:latin typeface="Times New Roman" panose="02020603050405020304" pitchFamily="18" charset="0"/>
                <a:cs typeface="Times New Roman" panose="02020603050405020304" pitchFamily="18" charset="0"/>
              </a:rPr>
              <a:t> (Figura 1)</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stretch>
            <a:fillRect/>
          </a:stretch>
        </p:blipFill>
        <p:spPr>
          <a:xfrm>
            <a:off x="179512" y="3284984"/>
            <a:ext cx="8640960" cy="3330366"/>
          </a:xfrm>
          <a:prstGeom prst="rect">
            <a:avLst/>
          </a:prstGeom>
        </p:spPr>
      </p:pic>
    </p:spTree>
    <p:extLst>
      <p:ext uri="{BB962C8B-B14F-4D97-AF65-F5344CB8AC3E}">
        <p14:creationId xmlns:p14="http://schemas.microsoft.com/office/powerpoint/2010/main" xmlns="" val="2529243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640960" cy="295927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449580" algn="just">
              <a:lnSpc>
                <a:spcPct val="115000"/>
              </a:lnSpc>
              <a:spcAft>
                <a:spcPts val="0"/>
              </a:spcAft>
            </a:pPr>
            <a:r>
              <a:rPr lang="en-US" b="1" dirty="0">
                <a:latin typeface="Times New Roman" panose="02020603050405020304" pitchFamily="18" charset="0"/>
                <a:ea typeface="Calibri" panose="020F0502020204030204" pitchFamily="34" charset="0"/>
                <a:cs typeface="Times New Roman" panose="02020603050405020304" pitchFamily="18" charset="0"/>
              </a:rPr>
              <a:t>O </a:t>
            </a:r>
            <a:r>
              <a:rPr lang="en-US" b="1" dirty="0" err="1">
                <a:latin typeface="Times New Roman" panose="02020603050405020304" pitchFamily="18" charset="0"/>
                <a:ea typeface="Calibri" panose="020F0502020204030204" pitchFamily="34" charset="0"/>
                <a:cs typeface="Times New Roman" panose="02020603050405020304" pitchFamily="18" charset="0"/>
              </a:rPr>
              <a:t>altă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schemă</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încrucișare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adoptată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urma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rezultatelor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obținute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cadrul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acestui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proiect</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poate</a:t>
            </a:r>
            <a:r>
              <a:rPr lang="en-US" b="1" dirty="0">
                <a:latin typeface="Times New Roman" panose="02020603050405020304" pitchFamily="18" charset="0"/>
                <a:ea typeface="Calibri" panose="020F0502020204030204" pitchFamily="34" charset="0"/>
                <a:cs typeface="Times New Roman" panose="02020603050405020304" pitchFamily="18" charset="0"/>
              </a:rPr>
              <a:t> fi </a:t>
            </a:r>
            <a:r>
              <a:rPr lang="en-US" b="1" dirty="0" err="1">
                <a:latin typeface="Times New Roman" panose="02020603050405020304" pitchFamily="18" charset="0"/>
                <a:ea typeface="Calibri" panose="020F0502020204030204" pitchFamily="34" charset="0"/>
                <a:cs typeface="Times New Roman" panose="02020603050405020304" pitchFamily="18" charset="0"/>
              </a:rPr>
              <a:t>cea</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i="1" dirty="0" err="1">
                <a:latin typeface="Times New Roman" panose="02020603050405020304" pitchFamily="18" charset="0"/>
                <a:ea typeface="Calibri" panose="020F0502020204030204" pitchFamily="34" charset="0"/>
                <a:cs typeface="Times New Roman" panose="02020603050405020304" pitchFamily="18" charset="0"/>
              </a:rPr>
              <a:t>infuzie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vederea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îmbunătățirii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caracterelor</a:t>
            </a:r>
            <a:r>
              <a:rPr lang="en-US" b="1" dirty="0">
                <a:latin typeface="Times New Roman" panose="02020603050405020304" pitchFamily="18" charset="0"/>
                <a:ea typeface="Calibri" panose="020F0502020204030204" pitchFamily="34" charset="0"/>
                <a:cs typeface="Times New Roman" panose="02020603050405020304" pitchFamily="18" charset="0"/>
              </a:rPr>
              <a:t> de carne cu o </a:t>
            </a:r>
            <a:r>
              <a:rPr lang="en-US" b="1" dirty="0" err="1">
                <a:latin typeface="Times New Roman" panose="02020603050405020304" pitchFamily="18" charset="0"/>
                <a:ea typeface="Calibri" panose="020F0502020204030204" pitchFamily="34" charset="0"/>
                <a:cs typeface="Times New Roman" panose="02020603050405020304" pitchFamily="18" charset="0"/>
              </a:rPr>
              <a:t>heritabilitate</a:t>
            </a:r>
            <a:r>
              <a:rPr lang="en-US" b="1" dirty="0">
                <a:latin typeface="Times New Roman" panose="02020603050405020304" pitchFamily="18" charset="0"/>
                <a:ea typeface="Calibri" panose="020F0502020204030204" pitchFamily="34" charset="0"/>
                <a:cs typeface="Times New Roman" panose="02020603050405020304" pitchFamily="18" charset="0"/>
              </a:rPr>
              <a:t> mare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medie</a:t>
            </a:r>
            <a:r>
              <a:rPr lang="en-US" b="1" dirty="0">
                <a:latin typeface="Times New Roman" panose="02020603050405020304" pitchFamily="18" charset="0"/>
                <a:ea typeface="Calibri" panose="020F0502020204030204" pitchFamily="34" charset="0"/>
                <a:cs typeface="Times New Roman" panose="02020603050405020304" pitchFamily="18" charset="0"/>
              </a:rPr>
              <a:t> la rasa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fiind</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vizate</a:t>
            </a:r>
            <a:r>
              <a:rPr lang="en-US" b="1" dirty="0">
                <a:latin typeface="Times New Roman" panose="02020603050405020304" pitchFamily="18" charset="0"/>
                <a:ea typeface="Calibri" panose="020F0502020204030204" pitchFamily="34" charset="0"/>
                <a:cs typeface="Times New Roman" panose="02020603050405020304" pitchFamily="18" charset="0"/>
              </a:rPr>
              <a:t> cu </a:t>
            </a:r>
            <a:r>
              <a:rPr lang="en-US" b="1" dirty="0" err="1">
                <a:latin typeface="Times New Roman" panose="02020603050405020304" pitchFamily="18" charset="0"/>
                <a:ea typeface="Calibri" panose="020F0502020204030204" pitchFamily="34" charset="0"/>
                <a:cs typeface="Times New Roman" panose="02020603050405020304" pitchFamily="18" charset="0"/>
              </a:rPr>
              <a:t>precădere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caractere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precum</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spor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greutate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conformație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corporală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randament</a:t>
            </a:r>
            <a:r>
              <a:rPr lang="en-US" b="1" dirty="0">
                <a:latin typeface="Times New Roman" panose="02020603050405020304" pitchFamily="18" charset="0"/>
                <a:ea typeface="Calibri" panose="020F0502020204030204" pitchFamily="34" charset="0"/>
                <a:cs typeface="Times New Roman" panose="02020603050405020304" pitchFamily="18" charset="0"/>
              </a:rPr>
              <a:t> la </a:t>
            </a:r>
            <a:r>
              <a:rPr lang="en-US" b="1" dirty="0" err="1">
                <a:latin typeface="Times New Roman" panose="02020603050405020304" pitchFamily="18" charset="0"/>
                <a:ea typeface="Calibri" panose="020F0502020204030204" pitchFamily="34" charset="0"/>
                <a:cs typeface="Times New Roman" panose="02020603050405020304" pitchFamily="18" charset="0"/>
              </a:rPr>
              <a:t>sacrificare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raport</a:t>
            </a:r>
            <a:r>
              <a:rPr lang="en-US" b="1" dirty="0">
                <a:latin typeface="Times New Roman" panose="02020603050405020304" pitchFamily="18" charset="0"/>
                <a:ea typeface="Calibri" panose="020F0502020204030204" pitchFamily="34" charset="0"/>
                <a:cs typeface="Times New Roman" panose="02020603050405020304" pitchFamily="18" charset="0"/>
              </a:rPr>
              <a:t> carne-</a:t>
            </a:r>
            <a:r>
              <a:rPr lang="en-US" b="1" dirty="0" err="1">
                <a:latin typeface="Times New Roman" panose="02020603050405020304" pitchFamily="18" charset="0"/>
                <a:ea typeface="Calibri" panose="020F0502020204030204" pitchFamily="34" charset="0"/>
                <a:cs typeface="Times New Roman" panose="02020603050405020304" pitchFamily="18" charset="0"/>
              </a:rPr>
              <a:t>oase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carcasă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grosime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strat</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grăsime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etc</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Figura</a:t>
            </a:r>
            <a:r>
              <a:rPr lang="en-US" b="1" dirty="0">
                <a:latin typeface="Times New Roman" panose="02020603050405020304" pitchFamily="18" charset="0"/>
                <a:ea typeface="Calibri" panose="020F0502020204030204" pitchFamily="34" charset="0"/>
                <a:cs typeface="Times New Roman" panose="02020603050405020304" pitchFamily="18" charset="0"/>
              </a:rPr>
              <a:t> 2</a:t>
            </a:r>
            <a:r>
              <a:rPr lang="en-US"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pPr>
            <a:r>
              <a:rPr lang="en-US" b="1" dirty="0" err="1">
                <a:latin typeface="Times New Roman" panose="02020603050405020304" pitchFamily="18" charset="0"/>
                <a:ea typeface="Calibri" panose="020F0502020204030204" pitchFamily="34" charset="0"/>
                <a:cs typeface="Times New Roman" panose="02020603050405020304" pitchFamily="18" charset="0"/>
              </a:rPr>
              <a:t>Totodat</a:t>
            </a:r>
            <a:r>
              <a:rPr lang="ro-RO" b="1" dirty="0">
                <a:latin typeface="Times New Roman" panose="02020603050405020304" pitchFamily="18" charset="0"/>
                <a:ea typeface="Calibri" panose="020F0502020204030204" pitchFamily="34" charset="0"/>
                <a:cs typeface="Times New Roman" panose="02020603050405020304" pitchFamily="18" charset="0"/>
              </a:rPr>
              <a:t>ă, t</a:t>
            </a:r>
            <a:r>
              <a:rPr lang="en-US" b="1" dirty="0" err="1">
                <a:latin typeface="Times New Roman" panose="02020603050405020304" pitchFamily="18" charset="0"/>
                <a:ea typeface="Calibri" panose="020F0502020204030204" pitchFamily="34" charset="0"/>
                <a:cs typeface="Times New Roman" panose="02020603050405020304" pitchFamily="18" charset="0"/>
              </a:rPr>
              <a:t>oate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cele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două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rase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franțuzești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specializate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producția</a:t>
            </a:r>
            <a:r>
              <a:rPr lang="en-US" b="1" dirty="0">
                <a:latin typeface="Times New Roman" panose="02020603050405020304" pitchFamily="18" charset="0"/>
                <a:ea typeface="Calibri" panose="020F0502020204030204" pitchFamily="34" charset="0"/>
                <a:cs typeface="Times New Roman" panose="02020603050405020304" pitchFamily="18" charset="0"/>
              </a:rPr>
              <a:t> de carne, </a:t>
            </a:r>
            <a:r>
              <a:rPr lang="en-US" b="1" dirty="0" err="1">
                <a:latin typeface="Times New Roman" panose="02020603050405020304" pitchFamily="18" charset="0"/>
                <a:ea typeface="Calibri" panose="020F0502020204030204" pitchFamily="34" charset="0"/>
                <a:cs typeface="Times New Roman" panose="02020603050405020304" pitchFamily="18" charset="0"/>
              </a:rPr>
              <a:t>Vendeen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respectic</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Berrichon</a:t>
            </a:r>
            <a:r>
              <a:rPr lang="en-US" b="1" dirty="0">
                <a:latin typeface="Times New Roman" panose="02020603050405020304" pitchFamily="18" charset="0"/>
                <a:ea typeface="Calibri" panose="020F0502020204030204" pitchFamily="34" charset="0"/>
                <a:cs typeface="Times New Roman" panose="02020603050405020304" pitchFamily="18" charset="0"/>
              </a:rPr>
              <a:t> du Cher pot fi </a:t>
            </a:r>
            <a:r>
              <a:rPr lang="en-US" b="1" dirty="0" err="1">
                <a:latin typeface="Times New Roman" panose="02020603050405020304" pitchFamily="18" charset="0"/>
                <a:ea typeface="Calibri" panose="020F0502020204030204" pitchFamily="34" charset="0"/>
                <a:cs typeface="Times New Roman" panose="02020603050405020304" pitchFamily="18" charset="0"/>
              </a:rPr>
              <a:t>folosite</a:t>
            </a:r>
            <a:r>
              <a:rPr lang="en-US" b="1" dirty="0">
                <a:latin typeface="Times New Roman" panose="02020603050405020304" pitchFamily="18" charset="0"/>
                <a:ea typeface="Calibri" panose="020F0502020204030204" pitchFamily="34" charset="0"/>
                <a:cs typeface="Times New Roman" panose="02020603050405020304" pitchFamily="18" charset="0"/>
              </a:rPr>
              <a:t> la </a:t>
            </a:r>
            <a:r>
              <a:rPr lang="en-US" b="1" i="1" dirty="0" err="1">
                <a:latin typeface="Times New Roman" panose="02020603050405020304" pitchFamily="18" charset="0"/>
                <a:ea typeface="Calibri" panose="020F0502020204030204" pitchFamily="34" charset="0"/>
                <a:cs typeface="Times New Roman" panose="02020603050405020304" pitchFamily="18" charset="0"/>
              </a:rPr>
              <a:t>încrucișări</a:t>
            </a:r>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latin typeface="Times New Roman" panose="02020603050405020304" pitchFamily="18" charset="0"/>
                <a:ea typeface="Calibri" panose="020F0502020204030204" pitchFamily="34" charset="0"/>
                <a:cs typeface="Times New Roman" panose="02020603050405020304" pitchFamily="18" charset="0"/>
              </a:rPr>
              <a:t>industriale</a:t>
            </a:r>
            <a:r>
              <a:rPr lang="en-US" b="1" i="1" dirty="0">
                <a:latin typeface="Times New Roman" panose="02020603050405020304" pitchFamily="18" charset="0"/>
                <a:ea typeface="Calibri" panose="020F0502020204030204" pitchFamily="34" charset="0"/>
                <a:cs typeface="Times New Roman" panose="02020603050405020304" pitchFamily="18" charset="0"/>
              </a:rPr>
              <a:t> simple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sau</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latin typeface="Times New Roman" panose="02020603050405020304" pitchFamily="18" charset="0"/>
                <a:ea typeface="Calibri" panose="020F0502020204030204" pitchFamily="34" charset="0"/>
                <a:cs typeface="Times New Roman" panose="02020603050405020304" pitchFamily="18" charset="0"/>
              </a:rPr>
              <a:t>complexe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scopul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obținerii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unor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beneficii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economice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imediate</a:t>
            </a:r>
            <a:r>
              <a:rPr lang="en-US" b="1" dirty="0">
                <a:latin typeface="Times New Roman" panose="02020603050405020304" pitchFamily="18" charset="0"/>
                <a:ea typeface="Calibri" panose="020F0502020204030204" pitchFamily="34" charset="0"/>
                <a:cs typeface="Times New Roman" panose="02020603050405020304" pitchFamily="18" charset="0"/>
              </a:rPr>
              <a:t> cu </a:t>
            </a:r>
            <a:r>
              <a:rPr lang="en-US" b="1" dirty="0" err="1">
                <a:latin typeface="Times New Roman" panose="02020603050405020304" pitchFamily="18" charset="0"/>
                <a:ea typeface="Calibri" panose="020F0502020204030204" pitchFamily="34" charset="0"/>
                <a:cs typeface="Times New Roman" panose="02020603050405020304" pitchFamily="18" charset="0"/>
              </a:rPr>
              <a:t>vânzarea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spre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abatorizare</a:t>
            </a:r>
            <a:r>
              <a:rPr lang="en-US" b="1" dirty="0">
                <a:latin typeface="Times New Roman" panose="02020603050405020304" pitchFamily="18" charset="0"/>
                <a:ea typeface="Calibri" panose="020F0502020204030204" pitchFamily="34" charset="0"/>
                <a:cs typeface="Times New Roman" panose="02020603050405020304" pitchFamily="18" charset="0"/>
              </a:rPr>
              <a:t> a </a:t>
            </a:r>
            <a:r>
              <a:rPr lang="en-US" b="1" dirty="0" err="1">
                <a:latin typeface="Times New Roman" panose="02020603050405020304" pitchFamily="18" charset="0"/>
                <a:ea typeface="Calibri" panose="020F0502020204030204" pitchFamily="34" charset="0"/>
                <a:cs typeface="Times New Roman" panose="02020603050405020304" pitchFamily="18" charset="0"/>
              </a:rPr>
              <a:t>tuturor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produșilor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obținuți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urma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practicării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acestui</a:t>
            </a:r>
            <a:r>
              <a:rPr lang="en-US" b="1" dirty="0">
                <a:latin typeface="Times New Roman" panose="02020603050405020304" pitchFamily="18" charset="0"/>
                <a:ea typeface="Calibri" panose="020F0502020204030204" pitchFamily="34" charset="0"/>
                <a:cs typeface="Times New Roman" panose="02020603050405020304" pitchFamily="18" charset="0"/>
              </a:rPr>
              <a:t> tip de </a:t>
            </a:r>
            <a:r>
              <a:rPr lang="en-US" b="1" dirty="0" err="1">
                <a:latin typeface="Times New Roman" panose="02020603050405020304" pitchFamily="18" charset="0"/>
                <a:ea typeface="Calibri" panose="020F0502020204030204" pitchFamily="34" charset="0"/>
                <a:cs typeface="Times New Roman" panose="02020603050405020304" pitchFamily="18" charset="0"/>
              </a:rPr>
              <a:t>încrucișare</a:t>
            </a:r>
            <a:r>
              <a:rPr lang="en-US" b="1"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print"/>
          <a:stretch>
            <a:fillRect/>
          </a:stretch>
        </p:blipFill>
        <p:spPr>
          <a:xfrm>
            <a:off x="251520" y="3212976"/>
            <a:ext cx="8629650" cy="3491086"/>
          </a:xfrm>
          <a:prstGeom prst="rect">
            <a:avLst/>
          </a:prstGeom>
        </p:spPr>
      </p:pic>
    </p:spTree>
    <p:extLst>
      <p:ext uri="{BB962C8B-B14F-4D97-AF65-F5344CB8AC3E}">
        <p14:creationId xmlns:p14="http://schemas.microsoft.com/office/powerpoint/2010/main" xmlns="" val="1366935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611560" y="908720"/>
            <a:ext cx="8064896" cy="4824536"/>
          </a:xfrm>
          <a:prstGeom prst="rect">
            <a:avLst/>
          </a:prstGeom>
        </p:spPr>
      </p:pic>
    </p:spTree>
    <p:extLst>
      <p:ext uri="{BB962C8B-B14F-4D97-AF65-F5344CB8AC3E}">
        <p14:creationId xmlns:p14="http://schemas.microsoft.com/office/powerpoint/2010/main" xmlns="" val="286184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424936" cy="646330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spcAft>
                <a:spcPts val="0"/>
              </a:spcAft>
            </a:pPr>
            <a:r>
              <a:rPr lang="ro-RO" b="1" dirty="0">
                <a:solidFill>
                  <a:srgbClr val="0070C0"/>
                </a:solidFill>
                <a:latin typeface="Times New Roman" panose="02020603050405020304" pitchFamily="18" charset="0"/>
                <a:cs typeface="Times New Roman" panose="02020603050405020304" pitchFamily="18" charset="0"/>
              </a:rPr>
              <a:t>3.5. </a:t>
            </a:r>
            <a:r>
              <a:rPr lang="ro-RO" b="1" dirty="0" smtClean="0">
                <a:solidFill>
                  <a:srgbClr val="0070C0"/>
                </a:solidFill>
                <a:latin typeface="Times New Roman" panose="02020603050405020304" pitchFamily="18" charset="0"/>
                <a:cs typeface="Times New Roman" panose="02020603050405020304" pitchFamily="18" charset="0"/>
              </a:rPr>
              <a:t>ELABORAREA UNEI ANVELOPE TEHNOLOGICE OPTIMIZATE ÎN VEDEREA REDUCERII PERIOADEI DE ÎNGRĂȘARE</a:t>
            </a:r>
          </a:p>
          <a:p>
            <a:pPr algn="just">
              <a:spcAft>
                <a:spcPts val="0"/>
              </a:spcAft>
            </a:pPr>
            <a:endParaRPr lang="ro-RO" b="1" dirty="0">
              <a:solidFill>
                <a:srgbClr val="0070C0"/>
              </a:solidFill>
              <a:latin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Elaborarea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unei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anvelope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tehnologice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optimizate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vederea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reducerii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perioadei</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îngrășare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presupune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parcurgerea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tuturor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etapelor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tehnologice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necesare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exploatării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variantelor</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metiși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recomandate</a:t>
            </a:r>
            <a:r>
              <a:rPr lang="en-US" b="1" dirty="0">
                <a:latin typeface="Times New Roman" panose="02020603050405020304" pitchFamily="18" charset="0"/>
                <a:cs typeface="Times New Roman" panose="02020603050405020304" pitchFamily="18" charset="0"/>
              </a:rPr>
              <a:t> de a fi </a:t>
            </a:r>
            <a:r>
              <a:rPr lang="en-US" b="1" dirty="0" err="1">
                <a:latin typeface="Times New Roman" panose="02020603050405020304" pitchFamily="18" charset="0"/>
                <a:cs typeface="Times New Roman" panose="02020603050405020304" pitchFamily="18" charset="0"/>
              </a:rPr>
              <a:t>aplicate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practică</a:t>
            </a:r>
            <a:r>
              <a:rPr lang="en-US" b="1" dirty="0">
                <a:latin typeface="Times New Roman" panose="02020603050405020304" pitchFamily="18" charset="0"/>
                <a:cs typeface="Times New Roman" panose="02020603050405020304" pitchFamily="18" charset="0"/>
              </a:rPr>
              <a:t>, care </a:t>
            </a:r>
            <a:r>
              <a:rPr lang="en-US" b="1" dirty="0" err="1">
                <a:latin typeface="Times New Roman" panose="02020603050405020304" pitchFamily="18" charset="0"/>
                <a:cs typeface="Times New Roman" panose="02020603050405020304" pitchFamily="18" charset="0"/>
              </a:rPr>
              <a:t>sunt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prezentate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succint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continuare</a:t>
            </a:r>
            <a:r>
              <a:rPr lang="en-US" b="1" dirty="0">
                <a:latin typeface="Times New Roman" panose="02020603050405020304" pitchFamily="18" charset="0"/>
                <a:cs typeface="Times New Roman" panose="02020603050405020304" pitchFamily="18" charset="0"/>
              </a:rPr>
              <a:t>. </a:t>
            </a:r>
          </a:p>
          <a:p>
            <a:pPr algn="just"/>
            <a:r>
              <a:rPr lang="en-US" b="1" i="1" dirty="0" err="1">
                <a:solidFill>
                  <a:srgbClr val="0070C0"/>
                </a:solidFill>
                <a:latin typeface="Times New Roman" panose="02020603050405020304" pitchFamily="18" charset="0"/>
                <a:cs typeface="Times New Roman" panose="02020603050405020304" pitchFamily="18" charset="0"/>
              </a:rPr>
              <a:t>Organizarea</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activității</a:t>
            </a:r>
            <a:r>
              <a:rPr lang="en-US" b="1" i="1" dirty="0">
                <a:solidFill>
                  <a:srgbClr val="0070C0"/>
                </a:solidFill>
                <a:latin typeface="Times New Roman" panose="02020603050405020304" pitchFamily="18" charset="0"/>
                <a:cs typeface="Times New Roman" panose="02020603050405020304" pitchFamily="18" charset="0"/>
              </a:rPr>
              <a:t> de </a:t>
            </a:r>
            <a:r>
              <a:rPr lang="en-US" b="1" i="1" dirty="0" err="1">
                <a:solidFill>
                  <a:srgbClr val="0070C0"/>
                </a:solidFill>
                <a:latin typeface="Times New Roman" panose="02020603050405020304" pitchFamily="18" charset="0"/>
                <a:cs typeface="Times New Roman" panose="02020603050405020304" pitchFamily="18" charset="0"/>
              </a:rPr>
              <a:t>reproducție</a:t>
            </a:r>
            <a:r>
              <a:rPr lang="en-US" b="1" i="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Activitățile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derulate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această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etapă</a:t>
            </a:r>
            <a:r>
              <a:rPr lang="en-US" b="1" dirty="0">
                <a:latin typeface="Times New Roman" panose="02020603050405020304" pitchFamily="18" charset="0"/>
                <a:cs typeface="Times New Roman" panose="02020603050405020304" pitchFamily="18" charset="0"/>
              </a:rPr>
              <a:t> se </a:t>
            </a:r>
            <a:r>
              <a:rPr lang="en-US" b="1" dirty="0" err="1">
                <a:latin typeface="Times New Roman" panose="02020603050405020304" pitchFamily="18" charset="0"/>
                <a:cs typeface="Times New Roman" panose="02020603050405020304" pitchFamily="18" charset="0"/>
              </a:rPr>
              <a:t>referă</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achiziționarea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berbecilor</a:t>
            </a:r>
            <a:r>
              <a:rPr lang="en-US" b="1" dirty="0">
                <a:latin typeface="Times New Roman" panose="02020603050405020304" pitchFamily="18" charset="0"/>
                <a:cs typeface="Times New Roman" panose="02020603050405020304" pitchFamily="18" charset="0"/>
              </a:rPr>
              <a:t> din rasa de carne </a:t>
            </a:r>
            <a:r>
              <a:rPr lang="en-US" b="1" dirty="0" err="1">
                <a:latin typeface="Times New Roman" panose="02020603050405020304" pitchFamily="18" charset="0"/>
                <a:cs typeface="Times New Roman" panose="02020603050405020304" pitchFamily="18" charset="0"/>
              </a:rPr>
              <a:t>vizată</a:t>
            </a:r>
            <a:r>
              <a:rPr lang="en-US" b="1" dirty="0">
                <a:latin typeface="Times New Roman" panose="02020603050405020304" pitchFamily="18" charset="0"/>
                <a:cs typeface="Times New Roman" panose="02020603050405020304" pitchFamily="18" charset="0"/>
              </a:rPr>
              <a:t> a fi </a:t>
            </a:r>
            <a:r>
              <a:rPr lang="en-US" b="1" dirty="0" err="1">
                <a:latin typeface="Times New Roman" panose="02020603050405020304" pitchFamily="18" charset="0"/>
                <a:cs typeface="Times New Roman" panose="02020603050405020304" pitchFamily="18" charset="0"/>
              </a:rPr>
              <a:t>folosită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fermă</a:t>
            </a:r>
            <a:r>
              <a:rPr lang="ro-RO" b="1" dirty="0" smtClean="0">
                <a:latin typeface="Times New Roman" panose="02020603050405020304" pitchFamily="18" charset="0"/>
                <a:cs typeface="Times New Roman" panose="02020603050405020304" pitchFamily="18" charset="0"/>
              </a:rPr>
              <a:t> (</a:t>
            </a:r>
            <a:r>
              <a:rPr lang="ro-RO" b="1" dirty="0" err="1" smtClean="0">
                <a:latin typeface="Times New Roman" panose="02020603050405020304" pitchFamily="18" charset="0"/>
                <a:cs typeface="Times New Roman" panose="02020603050405020304" pitchFamily="18" charset="0"/>
              </a:rPr>
              <a:t>Berrichon</a:t>
            </a:r>
            <a:r>
              <a:rPr lang="ro-RO" b="1" dirty="0" smtClean="0">
                <a:latin typeface="Times New Roman" panose="02020603050405020304" pitchFamily="18" charset="0"/>
                <a:cs typeface="Times New Roman" panose="02020603050405020304" pitchFamily="18" charset="0"/>
              </a:rPr>
              <a:t> du </a:t>
            </a:r>
            <a:r>
              <a:rPr lang="ro-RO" b="1" dirty="0" err="1" smtClean="0">
                <a:latin typeface="Times New Roman" panose="02020603050405020304" pitchFamily="18" charset="0"/>
                <a:cs typeface="Times New Roman" panose="02020603050405020304" pitchFamily="18" charset="0"/>
              </a:rPr>
              <a:t>Cher</a:t>
            </a:r>
            <a:r>
              <a:rPr lang="ro-RO" b="1" dirty="0" smtClean="0">
                <a:latin typeface="Times New Roman" panose="02020603050405020304" pitchFamily="18" charset="0"/>
                <a:cs typeface="Times New Roman" panose="02020603050405020304" pitchFamily="18" charset="0"/>
              </a:rPr>
              <a:t> sau </a:t>
            </a:r>
            <a:r>
              <a:rPr lang="ro-RO" b="1" dirty="0" err="1" smtClean="0">
                <a:latin typeface="Times New Roman" panose="02020603050405020304" pitchFamily="18" charset="0"/>
                <a:cs typeface="Times New Roman" panose="02020603050405020304" pitchFamily="18" charset="0"/>
              </a:rPr>
              <a:t>Vendeen</a:t>
            </a:r>
            <a:r>
              <a:rPr lang="ro-RO" b="1" dirty="0" smtClean="0">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nominalizarea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împerecherilor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berbecilor</a:t>
            </a:r>
            <a:r>
              <a:rPr lang="en-US" b="1" dirty="0">
                <a:latin typeface="Times New Roman" panose="02020603050405020304" pitchFamily="18" charset="0"/>
                <a:cs typeface="Times New Roman" panose="02020603050405020304" pitchFamily="18" charset="0"/>
              </a:rPr>
              <a:t> cu </a:t>
            </a:r>
            <a:r>
              <a:rPr lang="en-US" b="1" dirty="0" err="1">
                <a:latin typeface="Times New Roman" panose="02020603050405020304" pitchFamily="18" charset="0"/>
                <a:cs typeface="Times New Roman" panose="02020603050405020304" pitchFamily="18" charset="0"/>
              </a:rPr>
              <a:t>oile</a:t>
            </a:r>
            <a:r>
              <a:rPr lang="en-US" b="1" dirty="0">
                <a:latin typeface="Times New Roman" panose="02020603050405020304" pitchFamily="18" charset="0"/>
                <a:cs typeface="Times New Roman" panose="02020603050405020304" pitchFamily="18" charset="0"/>
              </a:rPr>
              <a:t> din rasa </a:t>
            </a:r>
            <a:r>
              <a:rPr lang="en-US" b="1" dirty="0" err="1">
                <a:latin typeface="Times New Roman" panose="02020603050405020304" pitchFamily="18" charset="0"/>
                <a:cs typeface="Times New Roman" panose="02020603050405020304" pitchFamily="18" charset="0"/>
              </a:rPr>
              <a:t>locală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pregătirea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montă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monta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propriu-zisă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monitorizarea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gestației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organizarea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supravegerea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fătărilor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asistența</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fătare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prevenirea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pierderilor</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miei</a:t>
            </a:r>
            <a:r>
              <a:rPr lang="en-US" b="1" dirty="0">
                <a:latin typeface="Times New Roman" panose="02020603050405020304" pitchFamily="18" charset="0"/>
                <a:cs typeface="Times New Roman" panose="02020603050405020304" pitchFamily="18" charset="0"/>
              </a:rPr>
              <a:t>. </a:t>
            </a:r>
          </a:p>
          <a:p>
            <a:pPr algn="just"/>
            <a:r>
              <a:rPr lang="en-US" b="1" i="1" dirty="0" err="1">
                <a:solidFill>
                  <a:srgbClr val="0070C0"/>
                </a:solidFill>
                <a:latin typeface="Times New Roman" panose="02020603050405020304" pitchFamily="18" charset="0"/>
                <a:cs typeface="Times New Roman" panose="02020603050405020304" pitchFamily="18" charset="0"/>
              </a:rPr>
              <a:t>Creșterea</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mieilor</a:t>
            </a:r>
            <a:r>
              <a:rPr lang="en-US" b="1" i="1" dirty="0">
                <a:solidFill>
                  <a:srgbClr val="0070C0"/>
                </a:solidFill>
                <a:latin typeface="Times New Roman" panose="02020603050405020304" pitchFamily="18" charset="0"/>
                <a:cs typeface="Times New Roman" panose="02020603050405020304" pitchFamily="18" charset="0"/>
              </a:rPr>
              <a:t> de la </a:t>
            </a:r>
            <a:r>
              <a:rPr lang="en-US" b="1" i="1" dirty="0" err="1">
                <a:solidFill>
                  <a:srgbClr val="0070C0"/>
                </a:solidFill>
                <a:latin typeface="Times New Roman" panose="02020603050405020304" pitchFamily="18" charset="0"/>
                <a:cs typeface="Times New Roman" panose="02020603050405020304" pitchFamily="18" charset="0"/>
              </a:rPr>
              <a:t>fătare</a:t>
            </a:r>
            <a:r>
              <a:rPr lang="en-US" b="1" i="1" dirty="0">
                <a:solidFill>
                  <a:srgbClr val="0070C0"/>
                </a:solidFill>
                <a:latin typeface="Times New Roman" panose="02020603050405020304" pitchFamily="18" charset="0"/>
                <a:cs typeface="Times New Roman" panose="02020603050405020304" pitchFamily="18" charset="0"/>
              </a:rPr>
              <a:t> la </a:t>
            </a:r>
            <a:r>
              <a:rPr lang="en-US" b="1" i="1" dirty="0" err="1">
                <a:solidFill>
                  <a:srgbClr val="0070C0"/>
                </a:solidFill>
                <a:latin typeface="Times New Roman" panose="02020603050405020304" pitchFamily="18" charset="0"/>
                <a:cs typeface="Times New Roman" panose="02020603050405020304" pitchFamily="18" charset="0"/>
              </a:rPr>
              <a:t>înțărcare</a:t>
            </a:r>
            <a:r>
              <a:rPr lang="en-US" b="1" i="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această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perioadă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mieii</a:t>
            </a:r>
            <a:r>
              <a:rPr lang="en-US" b="1" dirty="0">
                <a:latin typeface="Times New Roman" panose="02020603050405020304" pitchFamily="18" charset="0"/>
                <a:cs typeface="Times New Roman" panose="02020603050405020304" pitchFamily="18" charset="0"/>
              </a:rPr>
              <a:t> </a:t>
            </a:r>
            <a:r>
              <a:rPr lang="ro-RO" b="1" dirty="0" smtClean="0">
                <a:latin typeface="Times New Roman" panose="02020603050405020304" pitchFamily="18" charset="0"/>
                <a:cs typeface="Times New Roman" panose="02020603050405020304" pitchFamily="18" charset="0"/>
              </a:rPr>
              <a:t>metiși F1 </a:t>
            </a:r>
            <a:r>
              <a:rPr lang="en-US" b="1" dirty="0" err="1" smtClean="0">
                <a:latin typeface="Times New Roman" panose="02020603050405020304" pitchFamily="18" charset="0"/>
                <a:cs typeface="Times New Roman" panose="02020603050405020304" pitchFamily="18" charset="0"/>
              </a:rPr>
              <a:t>sunt</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hrăniți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lângă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laptele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matern</a:t>
            </a:r>
            <a:r>
              <a:rPr lang="en-US" b="1" dirty="0">
                <a:latin typeface="Times New Roman" panose="02020603050405020304" pitchFamily="18" charset="0"/>
                <a:cs typeface="Times New Roman" panose="02020603050405020304" pitchFamily="18" charset="0"/>
              </a:rPr>
              <a:t> cu </a:t>
            </a:r>
            <a:r>
              <a:rPr lang="en-US" b="1" dirty="0" err="1">
                <a:latin typeface="Times New Roman" panose="02020603050405020304" pitchFamily="18" charset="0"/>
                <a:cs typeface="Times New Roman" panose="02020603050405020304" pitchFamily="18" charset="0"/>
              </a:rPr>
              <a:t>furaje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uscate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bună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calitate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furaj</a:t>
            </a:r>
            <a:r>
              <a:rPr lang="en-US" b="1" dirty="0">
                <a:latin typeface="Times New Roman" panose="02020603050405020304" pitchFamily="18" charset="0"/>
                <a:cs typeface="Times New Roman" panose="02020603050405020304" pitchFamily="18" charset="0"/>
              </a:rPr>
              <a:t> starter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fân</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lucernă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începând</a:t>
            </a:r>
            <a:r>
              <a:rPr lang="en-US" b="1" dirty="0">
                <a:latin typeface="Times New Roman" panose="02020603050405020304" pitchFamily="18" charset="0"/>
                <a:cs typeface="Times New Roman" panose="02020603050405020304" pitchFamily="18" charset="0"/>
              </a:rPr>
              <a:t> cu </a:t>
            </a:r>
            <a:r>
              <a:rPr lang="en-US" b="1" dirty="0" err="1">
                <a:latin typeface="Times New Roman" panose="02020603050405020304" pitchFamily="18" charset="0"/>
                <a:cs typeface="Times New Roman" panose="02020603050405020304" pitchFamily="18" charset="0"/>
              </a:rPr>
              <a:t>vârsta</a:t>
            </a:r>
            <a:r>
              <a:rPr lang="en-US" b="1" dirty="0">
                <a:latin typeface="Times New Roman" panose="02020603050405020304" pitchFamily="18" charset="0"/>
                <a:cs typeface="Times New Roman" panose="02020603050405020304" pitchFamily="18" charset="0"/>
              </a:rPr>
              <a:t> de 1-2 </a:t>
            </a:r>
            <a:r>
              <a:rPr lang="en-US" b="1" dirty="0" err="1">
                <a:latin typeface="Times New Roman" panose="02020603050405020304" pitchFamily="18" charset="0"/>
                <a:cs typeface="Times New Roman" panose="02020603050405020304" pitchFamily="18" charset="0"/>
              </a:rPr>
              <a:t>săptămâni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pentru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dezvoltarea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corectă</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echipamentului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enzimatic</a:t>
            </a:r>
            <a:r>
              <a:rPr lang="en-US" b="1" dirty="0">
                <a:latin typeface="Times New Roman" panose="02020603050405020304" pitchFamily="18" charset="0"/>
                <a:cs typeface="Times New Roman" panose="02020603050405020304" pitchFamily="18" charset="0"/>
              </a:rPr>
              <a:t> al </a:t>
            </a:r>
            <a:r>
              <a:rPr lang="en-US" b="1" dirty="0" err="1">
                <a:latin typeface="Times New Roman" panose="02020603050405020304" pitchFamily="18" charset="0"/>
                <a:cs typeface="Times New Roman" panose="02020603050405020304" pitchFamily="18" charset="0"/>
              </a:rPr>
              <a:t>tubului</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digestiv</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Înțărcarea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mieilor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metiși</a:t>
            </a:r>
            <a:r>
              <a:rPr lang="en-US" b="1" dirty="0">
                <a:latin typeface="Times New Roman" panose="02020603050405020304" pitchFamily="18" charset="0"/>
                <a:cs typeface="Times New Roman" panose="02020603050405020304" pitchFamily="18" charset="0"/>
              </a:rPr>
              <a:t> are </a:t>
            </a:r>
            <a:r>
              <a:rPr lang="en-US" b="1" dirty="0" err="1">
                <a:latin typeface="Times New Roman" panose="02020603050405020304" pitchFamily="18" charset="0"/>
                <a:cs typeface="Times New Roman" panose="02020603050405020304" pitchFamily="18" charset="0"/>
              </a:rPr>
              <a:t>loc</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vîrsta</a:t>
            </a:r>
            <a:r>
              <a:rPr lang="en-US" b="1" dirty="0">
                <a:latin typeface="Times New Roman" panose="02020603050405020304" pitchFamily="18" charset="0"/>
                <a:cs typeface="Times New Roman" panose="02020603050405020304" pitchFamily="18" charset="0"/>
              </a:rPr>
              <a:t> de 2 </a:t>
            </a:r>
            <a:r>
              <a:rPr lang="en-US" b="1" dirty="0" err="1">
                <a:latin typeface="Times New Roman" panose="02020603050405020304" pitchFamily="18" charset="0"/>
                <a:cs typeface="Times New Roman" panose="02020603050405020304" pitchFamily="18" charset="0"/>
              </a:rPr>
              <a:t>luni</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greutatea</a:t>
            </a:r>
            <a:r>
              <a:rPr lang="en-US" b="1" dirty="0">
                <a:latin typeface="Times New Roman" panose="02020603050405020304" pitchFamily="18" charset="0"/>
                <a:cs typeface="Times New Roman" panose="02020603050405020304" pitchFamily="18" charset="0"/>
              </a:rPr>
              <a:t> de 16-18 kg. </a:t>
            </a:r>
            <a:r>
              <a:rPr lang="en-US" b="1" dirty="0" err="1">
                <a:latin typeface="Times New Roman" panose="02020603050405020304" pitchFamily="18" charset="0"/>
                <a:cs typeface="Times New Roman" panose="02020603050405020304" pitchFamily="18" charset="0"/>
              </a:rPr>
              <a:t>Starea</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sănătate</a:t>
            </a:r>
            <a:r>
              <a:rPr lang="en-US" b="1" dirty="0">
                <a:latin typeface="Times New Roman" panose="02020603050405020304" pitchFamily="18" charset="0"/>
                <a:cs typeface="Times New Roman" panose="02020603050405020304" pitchFamily="18" charset="0"/>
              </a:rPr>
              <a:t> a </a:t>
            </a:r>
            <a:r>
              <a:rPr lang="en-US" b="1" dirty="0" err="1">
                <a:latin typeface="Times New Roman" panose="02020603050405020304" pitchFamily="18" charset="0"/>
                <a:cs typeface="Times New Roman" panose="02020603050405020304" pitchFamily="18" charset="0"/>
              </a:rPr>
              <a:t>mieilor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trebuie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să</a:t>
            </a:r>
            <a:r>
              <a:rPr lang="en-US" b="1" dirty="0">
                <a:latin typeface="Times New Roman" panose="02020603050405020304" pitchFamily="18" charset="0"/>
                <a:cs typeface="Times New Roman" panose="02020603050405020304" pitchFamily="18" charset="0"/>
              </a:rPr>
              <a:t> fie </a:t>
            </a:r>
            <a:r>
              <a:rPr lang="en-US" b="1" dirty="0" err="1">
                <a:latin typeface="Times New Roman" panose="02020603050405020304" pitchFamily="18" charset="0"/>
                <a:cs typeface="Times New Roman" panose="02020603050405020304" pitchFamily="18" charset="0"/>
              </a:rPr>
              <a:t>monitorizată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permanență</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fiind</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executate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toate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acțiunile</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diagnosticare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tratament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deparazitare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și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vaccinare</a:t>
            </a:r>
            <a:r>
              <a:rPr lang="en-US" b="1" dirty="0">
                <a:latin typeface="Times New Roman" panose="02020603050405020304" pitchFamily="18" charset="0"/>
                <a:cs typeface="Times New Roman" panose="02020603050405020304" pitchFamily="18" charset="0"/>
              </a:rPr>
              <a:t>.</a:t>
            </a:r>
          </a:p>
          <a:p>
            <a:pPr algn="just"/>
            <a:r>
              <a:rPr lang="en-US" b="1" i="1" dirty="0" err="1">
                <a:solidFill>
                  <a:srgbClr val="0070C0"/>
                </a:solidFill>
                <a:latin typeface="Times New Roman" panose="02020603050405020304" pitchFamily="18" charset="0"/>
                <a:cs typeface="Times New Roman" panose="02020603050405020304" pitchFamily="18" charset="0"/>
              </a:rPr>
              <a:t>Îngrășarea</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și</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livrarea</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a:solidFill>
                  <a:srgbClr val="0070C0"/>
                </a:solidFill>
                <a:latin typeface="Times New Roman" panose="02020603050405020304" pitchFamily="18" charset="0"/>
                <a:cs typeface="Times New Roman" panose="02020603050405020304" pitchFamily="18" charset="0"/>
              </a:rPr>
              <a:t>tineretului</a:t>
            </a:r>
            <a:r>
              <a:rPr lang="en-US" b="1" i="1" dirty="0">
                <a:solidFill>
                  <a:srgbClr val="0070C0"/>
                </a:solidFill>
                <a:latin typeface="Times New Roman" panose="02020603050405020304" pitchFamily="18" charset="0"/>
                <a:cs typeface="Times New Roman" panose="02020603050405020304" pitchFamily="18" charset="0"/>
              </a:rPr>
              <a:t> </a:t>
            </a:r>
            <a:r>
              <a:rPr lang="en-US" b="1" i="1" dirty="0" err="1" smtClean="0">
                <a:solidFill>
                  <a:srgbClr val="0070C0"/>
                </a:solidFill>
                <a:latin typeface="Times New Roman" panose="02020603050405020304" pitchFamily="18" charset="0"/>
                <a:cs typeface="Times New Roman" panose="02020603050405020304" pitchFamily="18" charset="0"/>
              </a:rPr>
              <a:t>ovin</a:t>
            </a:r>
            <a:r>
              <a:rPr lang="en-US" b="1" i="1" dirty="0" smtClean="0">
                <a:solidFill>
                  <a:srgbClr val="0070C0"/>
                </a:solidFill>
                <a:latin typeface="Times New Roman" panose="02020603050405020304" pitchFamily="18" charset="0"/>
                <a:cs typeface="Times New Roman" panose="02020603050405020304" pitchFamily="18" charset="0"/>
              </a:rPr>
              <a:t>.</a:t>
            </a:r>
            <a:r>
              <a:rPr lang="ro-RO" b="1" i="1" dirty="0" smtClean="0">
                <a:solidFill>
                  <a:srgbClr val="0070C0"/>
                </a:solidFill>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Îngrășarea</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tineretului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ovin</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metis</a:t>
            </a:r>
            <a:r>
              <a:rPr lang="ro-RO" b="1" dirty="0" smtClean="0">
                <a:latin typeface="Times New Roman" panose="02020603050405020304" pitchFamily="18" charset="0"/>
                <a:cs typeface="Times New Roman" panose="02020603050405020304" pitchFamily="18" charset="0"/>
              </a:rPr>
              <a:t> F1</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se </a:t>
            </a:r>
            <a:r>
              <a:rPr lang="en-US" b="1" dirty="0" err="1">
                <a:latin typeface="Times New Roman" panose="02020603050405020304" pitchFamily="18" charset="0"/>
                <a:cs typeface="Times New Roman" panose="02020603050405020304" pitchFamily="18" charset="0"/>
              </a:rPr>
              <a:t>poate</a:t>
            </a:r>
            <a:r>
              <a:rPr lang="en-US" b="1" dirty="0">
                <a:latin typeface="Times New Roman" panose="02020603050405020304" pitchFamily="18" charset="0"/>
                <a:cs typeface="Times New Roman" panose="02020603050405020304" pitchFamily="18" charset="0"/>
              </a:rPr>
              <a:t> face fie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intensiv</a:t>
            </a:r>
            <a:r>
              <a:rPr lang="en-US" b="1" dirty="0">
                <a:latin typeface="Times New Roman" panose="02020603050405020304" pitchFamily="18" charset="0"/>
                <a:cs typeface="Times New Roman" panose="02020603050405020304" pitchFamily="18" charset="0"/>
              </a:rPr>
              <a:t>, fie </a:t>
            </a:r>
            <a:r>
              <a:rPr lang="en-US" b="1" dirty="0" err="1">
                <a:latin typeface="Times New Roman" panose="02020603050405020304" pitchFamily="18" charset="0"/>
                <a:cs typeface="Times New Roman" panose="02020603050405020304" pitchFamily="18" charset="0"/>
              </a:rPr>
              <a:t>în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sistem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semiintensiv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până</a:t>
            </a:r>
            <a:r>
              <a:rPr lang="en-US" b="1" dirty="0">
                <a:latin typeface="Times New Roman" panose="02020603050405020304" pitchFamily="18" charset="0"/>
                <a:cs typeface="Times New Roman" panose="02020603050405020304" pitchFamily="18" charset="0"/>
              </a:rPr>
              <a:t> la </a:t>
            </a:r>
            <a:r>
              <a:rPr lang="en-US" b="1" dirty="0" err="1">
                <a:latin typeface="Times New Roman" panose="02020603050405020304" pitchFamily="18" charset="0"/>
                <a:cs typeface="Times New Roman" panose="02020603050405020304" pitchFamily="18" charset="0"/>
              </a:rPr>
              <a:t>atingerea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greutății</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livrare</a:t>
            </a:r>
            <a:r>
              <a:rPr lang="en-US" b="1" dirty="0" smtClean="0">
                <a:latin typeface="Times New Roman" panose="02020603050405020304" pitchFamily="18" charset="0"/>
                <a:cs typeface="Times New Roman" panose="02020603050405020304" pitchFamily="18" charset="0"/>
              </a:rPr>
              <a:t>.</a:t>
            </a:r>
            <a:endParaRPr lang="en-US"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21734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640960" cy="646330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457200" algn="just">
              <a:lnSpc>
                <a:spcPct val="115000"/>
              </a:lnSpc>
              <a:spcAft>
                <a:spcPts val="0"/>
              </a:spcAft>
            </a:pP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urma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rezultatel</a:t>
            </a:r>
            <a:r>
              <a:rPr lang="ro-RO" b="1" dirty="0" smtClean="0">
                <a:latin typeface="Times New Roman" panose="02020603050405020304" pitchFamily="18" charset="0"/>
                <a:ea typeface="Calibri" panose="020F0502020204030204" pitchFamily="34" charset="0"/>
                <a:cs typeface="Times New Roman" panose="02020603050405020304" pitchFamily="18" charset="0"/>
              </a:rPr>
              <a:t>or</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obținute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cadrul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acestui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proiect</a:t>
            </a:r>
            <a:r>
              <a:rPr lang="en-US" b="1" dirty="0">
                <a:latin typeface="Times New Roman" panose="02020603050405020304" pitchFamily="18" charset="0"/>
                <a:ea typeface="Calibri" panose="020F0502020204030204" pitchFamily="34" charset="0"/>
                <a:cs typeface="Times New Roman" panose="02020603050405020304" pitchFamily="18" charset="0"/>
              </a:rPr>
              <a:t> se </a:t>
            </a:r>
            <a:r>
              <a:rPr lang="en-US" b="1" dirty="0" err="1">
                <a:latin typeface="Times New Roman" panose="02020603050405020304" pitchFamily="18" charset="0"/>
                <a:ea typeface="Calibri" panose="020F0502020204030204" pitchFamily="34" charset="0"/>
                <a:cs typeface="Times New Roman" panose="02020603050405020304" pitchFamily="18" charset="0"/>
              </a:rPr>
              <a:t>poate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recomanda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fermierilor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dacă</a:t>
            </a:r>
            <a:r>
              <a:rPr lang="en-US" b="1" dirty="0">
                <a:latin typeface="Times New Roman" panose="02020603050405020304" pitchFamily="18" charset="0"/>
                <a:ea typeface="Calibri" panose="020F0502020204030204" pitchFamily="34" charset="0"/>
                <a:cs typeface="Times New Roman" panose="02020603050405020304" pitchFamily="18" charset="0"/>
              </a:rPr>
              <a:t> se </a:t>
            </a:r>
            <a:r>
              <a:rPr lang="en-US" b="1" dirty="0" err="1">
                <a:latin typeface="Times New Roman" panose="02020603050405020304" pitchFamily="18" charset="0"/>
                <a:ea typeface="Calibri" panose="020F0502020204030204" pitchFamily="34" charset="0"/>
                <a:cs typeface="Times New Roman" panose="02020603050405020304" pitchFamily="18" charset="0"/>
              </a:rPr>
              <a:t>urmărește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atingerea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rapidă</a:t>
            </a:r>
            <a:r>
              <a:rPr lang="en-US" b="1" dirty="0">
                <a:latin typeface="Times New Roman" panose="02020603050405020304" pitchFamily="18" charset="0"/>
                <a:ea typeface="Calibri" panose="020F0502020204030204" pitchFamily="34" charset="0"/>
                <a:cs typeface="Times New Roman" panose="02020603050405020304" pitchFamily="18" charset="0"/>
              </a:rPr>
              <a:t> (la </a:t>
            </a:r>
            <a:r>
              <a:rPr lang="en-US" b="1" dirty="0" err="1">
                <a:latin typeface="Times New Roman" panose="02020603050405020304" pitchFamily="18" charset="0"/>
                <a:ea typeface="Calibri" panose="020F0502020204030204" pitchFamily="34" charset="0"/>
                <a:cs typeface="Times New Roman" panose="02020603050405020304" pitchFamily="18" charset="0"/>
              </a:rPr>
              <a:t>vârsta</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cca</a:t>
            </a:r>
            <a:r>
              <a:rPr lang="en-US" b="1" dirty="0">
                <a:latin typeface="Times New Roman" panose="02020603050405020304" pitchFamily="18" charset="0"/>
                <a:ea typeface="Calibri" panose="020F0502020204030204" pitchFamily="34" charset="0"/>
                <a:cs typeface="Times New Roman" panose="02020603050405020304" pitchFamily="18" charset="0"/>
              </a:rPr>
              <a:t>. 5 </a:t>
            </a:r>
            <a:r>
              <a:rPr lang="en-US" b="1" dirty="0" err="1">
                <a:latin typeface="Times New Roman" panose="02020603050405020304" pitchFamily="18" charset="0"/>
                <a:ea typeface="Calibri" panose="020F0502020204030204" pitchFamily="34" charset="0"/>
                <a:cs typeface="Times New Roman" panose="02020603050405020304" pitchFamily="18" charset="0"/>
              </a:rPr>
              <a:t>luni</a:t>
            </a:r>
            <a:r>
              <a:rPr lang="en-US" b="1" dirty="0">
                <a:latin typeface="Times New Roman" panose="02020603050405020304" pitchFamily="18" charset="0"/>
                <a:ea typeface="Calibri" panose="020F0502020204030204" pitchFamily="34" charset="0"/>
                <a:cs typeface="Times New Roman" panose="02020603050405020304" pitchFamily="18" charset="0"/>
              </a:rPr>
              <a:t>) a </a:t>
            </a:r>
            <a:r>
              <a:rPr lang="en-US" b="1" dirty="0" err="1">
                <a:latin typeface="Times New Roman" panose="02020603050405020304" pitchFamily="18" charset="0"/>
                <a:ea typeface="Calibri" panose="020F0502020204030204" pitchFamily="34" charset="0"/>
                <a:cs typeface="Times New Roman" panose="02020603050405020304" pitchFamily="18" charset="0"/>
              </a:rPr>
              <a:t>unei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greutăți</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livrare</a:t>
            </a:r>
            <a:r>
              <a:rPr lang="en-US" b="1" dirty="0">
                <a:latin typeface="Times New Roman" panose="02020603050405020304" pitchFamily="18" charset="0"/>
                <a:ea typeface="Calibri" panose="020F0502020204030204" pitchFamily="34" charset="0"/>
                <a:cs typeface="Times New Roman" panose="02020603050405020304" pitchFamily="18" charset="0"/>
              </a:rPr>
              <a:t> de 40 kg la </a:t>
            </a:r>
            <a:r>
              <a:rPr lang="en-US" b="1" dirty="0" err="1">
                <a:latin typeface="Times New Roman" panose="02020603050405020304" pitchFamily="18" charset="0"/>
                <a:ea typeface="Calibri" panose="020F0502020204030204" pitchFamily="34" charset="0"/>
                <a:cs typeface="Times New Roman" panose="02020603050405020304" pitchFamily="18" charset="0"/>
              </a:rPr>
              <a:t>tineretul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ovin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supus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îngrășării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latin typeface="Times New Roman" panose="02020603050405020304" pitchFamily="18" charset="0"/>
                <a:ea typeface="Calibri" panose="020F0502020204030204" pitchFamily="34" charset="0"/>
                <a:cs typeface="Times New Roman" panose="02020603050405020304" pitchFamily="18" charset="0"/>
              </a:rPr>
              <a:t>sistem</a:t>
            </a:r>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b="1" i="1" dirty="0" err="1">
                <a:latin typeface="Times New Roman" panose="02020603050405020304" pitchFamily="18" charset="0"/>
                <a:ea typeface="Calibri" panose="020F0502020204030204" pitchFamily="34" charset="0"/>
                <a:cs typeface="Times New Roman" panose="02020603050405020304" pitchFamily="18" charset="0"/>
              </a:rPr>
              <a:t>intensiv</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trebuiesc</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utilizați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mieii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fătați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timpuriu</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lunile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ianuarie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februarie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vor</a:t>
            </a:r>
            <a:r>
              <a:rPr lang="en-US" b="1" dirty="0">
                <a:latin typeface="Times New Roman" panose="02020603050405020304" pitchFamily="18" charset="0"/>
                <a:ea typeface="Calibri" panose="020F0502020204030204" pitchFamily="34" charset="0"/>
                <a:cs typeface="Times New Roman" panose="02020603050405020304" pitchFamily="18" charset="0"/>
              </a:rPr>
              <a:t> fi </a:t>
            </a:r>
            <a:r>
              <a:rPr lang="en-US" b="1" dirty="0" err="1">
                <a:latin typeface="Times New Roman" panose="02020603050405020304" pitchFamily="18" charset="0"/>
                <a:ea typeface="Calibri" panose="020F0502020204030204" pitchFamily="34" charset="0"/>
                <a:cs typeface="Times New Roman" panose="02020603050405020304" pitchFamily="18" charset="0"/>
              </a:rPr>
              <a:t>preferate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exploatare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fermele</a:t>
            </a:r>
            <a:r>
              <a:rPr lang="en-US" b="1" dirty="0">
                <a:latin typeface="Times New Roman" panose="02020603050405020304" pitchFamily="18" charset="0"/>
                <a:ea typeface="Calibri" panose="020F0502020204030204" pitchFamily="34" charset="0"/>
                <a:cs typeface="Times New Roman" panose="02020603050405020304" pitchFamily="18" charset="0"/>
              </a:rPr>
              <a:t> de ovine din zona </a:t>
            </a:r>
            <a:r>
              <a:rPr lang="en-US" b="1" dirty="0" err="1">
                <a:latin typeface="Times New Roman" panose="02020603050405020304" pitchFamily="18" charset="0"/>
                <a:ea typeface="Calibri" panose="020F0502020204030204" pitchFamily="34" charset="0"/>
                <a:cs typeface="Times New Roman" panose="02020603050405020304" pitchFamily="18" charset="0"/>
              </a:rPr>
              <a:t>Podișului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Moldovei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variantele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Berrichon</a:t>
            </a:r>
            <a:r>
              <a:rPr lang="en-US" b="1" dirty="0">
                <a:latin typeface="Times New Roman" panose="02020603050405020304" pitchFamily="18" charset="0"/>
                <a:ea typeface="Calibri" panose="020F0502020204030204" pitchFamily="34" charset="0"/>
                <a:cs typeface="Times New Roman" panose="02020603050405020304" pitchFamily="18" charset="0"/>
              </a:rPr>
              <a:t> du Cher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respectiv</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Vendeen</a:t>
            </a:r>
            <a:r>
              <a:rPr lang="en-US" b="1" dirty="0">
                <a:latin typeface="Times New Roman" panose="02020603050405020304" pitchFamily="18" charset="0"/>
                <a:ea typeface="Calibri" panose="020F0502020204030204" pitchFamily="34" charset="0"/>
                <a:cs typeface="Times New Roman" panose="02020603050405020304" pitchFamily="18" charset="0"/>
              </a:rPr>
              <a:t>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p>
          <a:p>
            <a:pPr indent="457200" algn="just">
              <a:lnSpc>
                <a:spcPct val="115000"/>
              </a:lnSpc>
              <a:spcAft>
                <a:spcPts val="0"/>
              </a:spcAft>
            </a:pPr>
            <a:r>
              <a:rPr lang="en-US" b="1" dirty="0" err="1">
                <a:latin typeface="Times New Roman" panose="02020603050405020304" pitchFamily="18" charset="0"/>
                <a:ea typeface="Calibri" panose="020F0502020204030204" pitchFamily="34" charset="0"/>
                <a:cs typeface="Times New Roman" panose="02020603050405020304" pitchFamily="18" charset="0"/>
              </a:rPr>
              <a:t>Rezultatele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obținute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îngrășarea</a:t>
            </a:r>
            <a:r>
              <a:rPr lang="en-US" b="1" dirty="0">
                <a:latin typeface="Times New Roman" panose="02020603050405020304" pitchFamily="18" charset="0"/>
                <a:ea typeface="Calibri" panose="020F0502020204030204" pitchFamily="34" charset="0"/>
                <a:cs typeface="Times New Roman" panose="02020603050405020304" pitchFamily="18" charset="0"/>
              </a:rPr>
              <a:t> de tip </a:t>
            </a:r>
            <a:r>
              <a:rPr lang="en-US" b="1" i="1" dirty="0" err="1">
                <a:latin typeface="Times New Roman" panose="02020603050405020304" pitchFamily="18" charset="0"/>
                <a:ea typeface="Calibri" panose="020F0502020204030204" pitchFamily="34" charset="0"/>
                <a:cs typeface="Times New Roman" panose="02020603050405020304" pitchFamily="18" charset="0"/>
              </a:rPr>
              <a:t>semiintensiv</a:t>
            </a:r>
            <a:r>
              <a:rPr lang="en-US" b="1" dirty="0">
                <a:latin typeface="Times New Roman" panose="02020603050405020304" pitchFamily="18" charset="0"/>
                <a:ea typeface="Calibri" panose="020F0502020204030204" pitchFamily="34" charset="0"/>
                <a:cs typeface="Times New Roman" panose="02020603050405020304" pitchFamily="18" charset="0"/>
              </a:rPr>
              <a:t> ne </a:t>
            </a:r>
            <a:r>
              <a:rPr lang="en-US" b="1" dirty="0" err="1">
                <a:latin typeface="Times New Roman" panose="02020603050405020304" pitchFamily="18" charset="0"/>
                <a:ea typeface="Calibri" panose="020F0502020204030204" pitchFamily="34" charset="0"/>
                <a:cs typeface="Times New Roman" panose="02020603050405020304" pitchFamily="18" charset="0"/>
              </a:rPr>
              <a:t>arată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dacă</a:t>
            </a:r>
            <a:r>
              <a:rPr lang="en-US" b="1" dirty="0">
                <a:latin typeface="Times New Roman" panose="02020603050405020304" pitchFamily="18" charset="0"/>
                <a:ea typeface="Calibri" panose="020F0502020204030204" pitchFamily="34" charset="0"/>
                <a:cs typeface="Times New Roman" panose="02020603050405020304" pitchFamily="18" charset="0"/>
              </a:rPr>
              <a:t> se </a:t>
            </a:r>
            <a:r>
              <a:rPr lang="en-US" b="1" dirty="0" err="1">
                <a:latin typeface="Times New Roman" panose="02020603050405020304" pitchFamily="18" charset="0"/>
                <a:ea typeface="Calibri" panose="020F0502020204030204" pitchFamily="34" charset="0"/>
                <a:cs typeface="Times New Roman" panose="02020603050405020304" pitchFamily="18" charset="0"/>
              </a:rPr>
              <a:t>urmărește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atingerea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rapidă</a:t>
            </a:r>
            <a:r>
              <a:rPr lang="en-US" b="1" dirty="0">
                <a:latin typeface="Times New Roman" panose="02020603050405020304" pitchFamily="18" charset="0"/>
                <a:ea typeface="Calibri" panose="020F0502020204030204" pitchFamily="34" charset="0"/>
                <a:cs typeface="Times New Roman" panose="02020603050405020304" pitchFamily="18" charset="0"/>
              </a:rPr>
              <a:t> a </a:t>
            </a:r>
            <a:r>
              <a:rPr lang="en-US" b="1" dirty="0" err="1">
                <a:latin typeface="Times New Roman" panose="02020603050405020304" pitchFamily="18" charset="0"/>
                <a:ea typeface="Calibri" panose="020F0502020204030204" pitchFamily="34" charset="0"/>
                <a:cs typeface="Times New Roman" panose="02020603050405020304" pitchFamily="18" charset="0"/>
              </a:rPr>
              <a:t>unei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greutăți</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livrare</a:t>
            </a:r>
            <a:r>
              <a:rPr lang="en-US" b="1" dirty="0">
                <a:latin typeface="Times New Roman" panose="02020603050405020304" pitchFamily="18" charset="0"/>
                <a:ea typeface="Calibri" panose="020F0502020204030204" pitchFamily="34" charset="0"/>
                <a:cs typeface="Times New Roman" panose="02020603050405020304" pitchFamily="18" charset="0"/>
              </a:rPr>
              <a:t> de 40 kg la </a:t>
            </a:r>
            <a:r>
              <a:rPr lang="en-US" b="1" dirty="0" err="1">
                <a:latin typeface="Times New Roman" panose="02020603050405020304" pitchFamily="18" charset="0"/>
                <a:ea typeface="Calibri" panose="020F0502020204030204" pitchFamily="34" charset="0"/>
                <a:cs typeface="Times New Roman" panose="02020603050405020304" pitchFamily="18" charset="0"/>
              </a:rPr>
              <a:t>tineretul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ovin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supus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îngrășării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ro-RO" b="1" dirty="0" smtClean="0">
                <a:latin typeface="Times New Roman" panose="02020603050405020304" pitchFamily="18" charset="0"/>
                <a:ea typeface="Calibri" panose="020F0502020204030204" pitchFamily="34" charset="0"/>
                <a:cs typeface="Times New Roman" panose="02020603050405020304" pitchFamily="18" charset="0"/>
              </a:rPr>
              <a:t>acest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sistem</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cca</a:t>
            </a:r>
            <a:r>
              <a:rPr lang="en-US" b="1" dirty="0">
                <a:latin typeface="Times New Roman" panose="02020603050405020304" pitchFamily="18" charset="0"/>
                <a:ea typeface="Calibri" panose="020F0502020204030204" pitchFamily="34" charset="0"/>
                <a:cs typeface="Times New Roman" panose="02020603050405020304" pitchFamily="18" charset="0"/>
              </a:rPr>
              <a:t>. 5,5 </a:t>
            </a:r>
            <a:r>
              <a:rPr lang="en-US" b="1" dirty="0" err="1">
                <a:latin typeface="Times New Roman" panose="02020603050405020304" pitchFamily="18" charset="0"/>
                <a:ea typeface="Calibri" panose="020F0502020204030204" pitchFamily="34" charset="0"/>
                <a:cs typeface="Times New Roman" panose="02020603050405020304" pitchFamily="18" charset="0"/>
              </a:rPr>
              <a:t>luni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trebuiesc</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utilizați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mieii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obținuți</a:t>
            </a:r>
            <a:r>
              <a:rPr lang="en-US" b="1" dirty="0">
                <a:latin typeface="Times New Roman" panose="02020603050405020304" pitchFamily="18" charset="0"/>
                <a:ea typeface="Calibri" panose="020F0502020204030204" pitchFamily="34" charset="0"/>
                <a:cs typeface="Times New Roman" panose="02020603050405020304" pitchFamily="18" charset="0"/>
              </a:rPr>
              <a:t> din </a:t>
            </a:r>
            <a:r>
              <a:rPr lang="en-US" b="1" dirty="0" err="1">
                <a:latin typeface="Times New Roman" panose="02020603050405020304" pitchFamily="18" charset="0"/>
                <a:ea typeface="Calibri" panose="020F0502020204030204" pitchFamily="34" charset="0"/>
                <a:cs typeface="Times New Roman" panose="02020603050405020304" pitchFamily="18" charset="0"/>
              </a:rPr>
              <a:t>fătări</a:t>
            </a:r>
            <a:r>
              <a:rPr lang="en-US" b="1" dirty="0">
                <a:latin typeface="Times New Roman" panose="02020603050405020304" pitchFamily="18" charset="0"/>
                <a:ea typeface="Calibri" panose="020F0502020204030204" pitchFamily="34" charset="0"/>
                <a:cs typeface="Times New Roman" panose="02020603050405020304" pitchFamily="18" charset="0"/>
              </a:rPr>
              <a:t> tardive (</a:t>
            </a:r>
            <a:r>
              <a:rPr lang="en-US" b="1" dirty="0" err="1">
                <a:latin typeface="Times New Roman" panose="02020603050405020304" pitchFamily="18" charset="0"/>
                <a:ea typeface="Calibri" panose="020F0502020204030204" pitchFamily="34" charset="0"/>
                <a:cs typeface="Times New Roman" panose="02020603050405020304" pitchFamily="18" charset="0"/>
              </a:rPr>
              <a:t>martie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aprilie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vor</a:t>
            </a:r>
            <a:r>
              <a:rPr lang="en-US" b="1" dirty="0">
                <a:latin typeface="Times New Roman" panose="02020603050405020304" pitchFamily="18" charset="0"/>
                <a:ea typeface="Calibri" panose="020F0502020204030204" pitchFamily="34" charset="0"/>
                <a:cs typeface="Times New Roman" panose="02020603050405020304" pitchFamily="18" charset="0"/>
              </a:rPr>
              <a:t> fi </a:t>
            </a:r>
            <a:r>
              <a:rPr lang="en-US" b="1" dirty="0" err="1">
                <a:latin typeface="Times New Roman" panose="02020603050405020304" pitchFamily="18" charset="0"/>
                <a:ea typeface="Calibri" panose="020F0502020204030204" pitchFamily="34" charset="0"/>
                <a:cs typeface="Times New Roman" panose="02020603050405020304" pitchFamily="18" charset="0"/>
              </a:rPr>
              <a:t>preferate</a:t>
            </a:r>
            <a:r>
              <a:rPr lang="en-US" b="1" dirty="0">
                <a:latin typeface="Times New Roman" panose="02020603050405020304" pitchFamily="18" charset="0"/>
                <a:ea typeface="Calibri" panose="020F0502020204030204" pitchFamily="34" charset="0"/>
                <a:cs typeface="Times New Roman" panose="02020603050405020304" pitchFamily="18" charset="0"/>
              </a:rPr>
              <a:t> cu </a:t>
            </a:r>
            <a:r>
              <a:rPr lang="en-US" b="1" dirty="0" err="1">
                <a:latin typeface="Times New Roman" panose="02020603050405020304" pitchFamily="18" charset="0"/>
                <a:ea typeface="Calibri" panose="020F0502020204030204" pitchFamily="34" charset="0"/>
                <a:cs typeface="Times New Roman" panose="02020603050405020304" pitchFamily="18" charset="0"/>
              </a:rPr>
              <a:t>prioritate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exploatare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către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fermierii</a:t>
            </a:r>
            <a:r>
              <a:rPr lang="en-US" b="1" dirty="0">
                <a:latin typeface="Times New Roman" panose="02020603050405020304" pitchFamily="18" charset="0"/>
                <a:ea typeface="Calibri" panose="020F0502020204030204" pitchFamily="34" charset="0"/>
                <a:cs typeface="Times New Roman" panose="02020603050405020304" pitchFamily="18" charset="0"/>
              </a:rPr>
              <a:t> din zona de </a:t>
            </a:r>
            <a:r>
              <a:rPr lang="en-US" b="1" dirty="0" err="1">
                <a:latin typeface="Times New Roman" panose="02020603050405020304" pitchFamily="18" charset="0"/>
                <a:ea typeface="Calibri" panose="020F0502020204030204" pitchFamily="34" charset="0"/>
                <a:cs typeface="Times New Roman" panose="02020603050405020304" pitchFamily="18" charset="0"/>
              </a:rPr>
              <a:t>podiș</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ro-RO" b="1" dirty="0" smtClean="0">
                <a:latin typeface="Times New Roman" panose="02020603050405020304" pitchFamily="18" charset="0"/>
                <a:ea typeface="Calibri" panose="020F0502020204030204" pitchFamily="34" charset="0"/>
                <a:cs typeface="Times New Roman" panose="02020603050405020304" pitchFamily="18" charset="0"/>
              </a:rPr>
              <a:t>a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Moldovei</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variantele</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Vendeen</a:t>
            </a:r>
            <a:r>
              <a:rPr lang="en-US" b="1" dirty="0">
                <a:latin typeface="Times New Roman" panose="02020603050405020304" pitchFamily="18" charset="0"/>
                <a:ea typeface="Calibri" panose="020F0502020204030204" pitchFamily="34" charset="0"/>
                <a:cs typeface="Times New Roman" panose="02020603050405020304" pitchFamily="18" charset="0"/>
              </a:rPr>
              <a:t>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Berrichon</a:t>
            </a:r>
            <a:r>
              <a:rPr lang="en-US" b="1" dirty="0">
                <a:latin typeface="Times New Roman" panose="02020603050405020304" pitchFamily="18" charset="0"/>
                <a:ea typeface="Calibri" panose="020F0502020204030204" pitchFamily="34" charset="0"/>
                <a:cs typeface="Times New Roman" panose="02020603050405020304" pitchFamily="18" charset="0"/>
              </a:rPr>
              <a:t> du Cher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Poate</a:t>
            </a:r>
            <a:r>
              <a:rPr lang="en-US" b="1" dirty="0">
                <a:latin typeface="Times New Roman" panose="02020603050405020304" pitchFamily="18" charset="0"/>
                <a:ea typeface="Calibri" panose="020F0502020204030204" pitchFamily="34" charset="0"/>
                <a:cs typeface="Times New Roman" panose="02020603050405020304" pitchFamily="18" charset="0"/>
              </a:rPr>
              <a:t> fi </a:t>
            </a:r>
            <a:r>
              <a:rPr lang="en-US" b="1" dirty="0" err="1">
                <a:latin typeface="Times New Roman" panose="02020603050405020304" pitchFamily="18" charset="0"/>
                <a:ea typeface="Calibri" panose="020F0502020204030204" pitchFamily="34" charset="0"/>
                <a:cs typeface="Times New Roman" panose="02020603050405020304" pitchFamily="18" charset="0"/>
              </a:rPr>
              <a:t>aleasă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îngrășare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sistem</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semiintensiv</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varianta</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b="1" dirty="0">
                <a:latin typeface="Times New Roman" panose="02020603050405020304" pitchFamily="18" charset="0"/>
                <a:ea typeface="Calibri" panose="020F0502020204030204" pitchFamily="34" charset="0"/>
                <a:cs typeface="Times New Roman" panose="02020603050405020304" pitchFamily="18" charset="0"/>
              </a:rPr>
              <a:t> BMC x </a:t>
            </a:r>
            <a:r>
              <a:rPr lang="en-US"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dar</a:t>
            </a:r>
            <a:r>
              <a:rPr lang="en-US" b="1" dirty="0">
                <a:latin typeface="Times New Roman" panose="02020603050405020304" pitchFamily="18" charset="0"/>
                <a:ea typeface="Calibri" panose="020F0502020204030204" pitchFamily="34" charset="0"/>
                <a:cs typeface="Times New Roman" panose="02020603050405020304" pitchFamily="18" charset="0"/>
              </a:rPr>
              <a:t> nu </a:t>
            </a:r>
            <a:r>
              <a:rPr lang="en-US" b="1" dirty="0" err="1">
                <a:latin typeface="Times New Roman" panose="02020603050405020304" pitchFamily="18" charset="0"/>
                <a:ea typeface="Calibri" panose="020F0502020204030204" pitchFamily="34" charset="0"/>
                <a:cs typeface="Times New Roman" panose="02020603050405020304" pitchFamily="18" charset="0"/>
              </a:rPr>
              <a:t>înaintea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variantelor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menționate</a:t>
            </a:r>
            <a:r>
              <a:rPr lang="en-US" b="1" dirty="0">
                <a:latin typeface="Times New Roman" panose="02020603050405020304" pitchFamily="18" charset="0"/>
                <a:ea typeface="Calibri" panose="020F0502020204030204" pitchFamily="34" charset="0"/>
                <a:cs typeface="Times New Roman" panose="02020603050405020304" pitchFamily="18" charset="0"/>
              </a:rPr>
              <a:t> anterior. </a:t>
            </a:r>
            <a:endParaRPr lang="ro-RO"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Rezultatele</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obținute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ro-RO" b="1" dirty="0">
                <a:latin typeface="Times New Roman" panose="02020603050405020304" pitchFamily="18" charset="0"/>
                <a:ea typeface="Calibri" panose="020F0502020204030204" pitchFamily="34" charset="0"/>
                <a:cs typeface="Times New Roman" panose="02020603050405020304" pitchFamily="18" charset="0"/>
              </a:rPr>
              <a:t>î</a:t>
            </a:r>
            <a:r>
              <a:rPr lang="ro-RO" b="1" dirty="0" smtClean="0">
                <a:latin typeface="Times New Roman" panose="02020603050405020304" pitchFamily="18" charset="0"/>
                <a:ea typeface="Calibri" panose="020F0502020204030204" pitchFamily="34" charset="0"/>
                <a:cs typeface="Times New Roman" panose="02020603050405020304" pitchFamily="18" charset="0"/>
              </a:rPr>
              <a:t>n cadrul proiectului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la </a:t>
            </a:r>
            <a:r>
              <a:rPr lang="en-US" b="1" dirty="0" err="1">
                <a:latin typeface="Times New Roman" panose="02020603050405020304" pitchFamily="18" charset="0"/>
                <a:ea typeface="Calibri" panose="020F0502020204030204" pitchFamily="34" charset="0"/>
                <a:cs typeface="Times New Roman" panose="02020603050405020304" pitchFamily="18" charset="0"/>
              </a:rPr>
              <a:t>aplicarea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îngrășării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ro-RO" b="1" dirty="0" smtClean="0">
                <a:latin typeface="Times New Roman" panose="02020603050405020304" pitchFamily="18" charset="0"/>
                <a:ea typeface="Calibri" panose="020F0502020204030204" pitchFamily="34" charset="0"/>
                <a:cs typeface="Times New Roman" panose="02020603050405020304" pitchFamily="18" charset="0"/>
              </a:rPr>
              <a:t>în sistem intensiv și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semiintensiv</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a:latin typeface="Times New Roman" panose="02020603050405020304" pitchFamily="18" charset="0"/>
                <a:ea typeface="Calibri" panose="020F0502020204030204" pitchFamily="34" charset="0"/>
                <a:cs typeface="Times New Roman" panose="02020603050405020304" pitchFamily="18" charset="0"/>
              </a:rPr>
              <a:t>a </a:t>
            </a:r>
            <a:r>
              <a:rPr lang="en-US" b="1" dirty="0" err="1">
                <a:latin typeface="Times New Roman" panose="02020603050405020304" pitchFamily="18" charset="0"/>
                <a:ea typeface="Calibri" panose="020F0502020204030204" pitchFamily="34" charset="0"/>
                <a:cs typeface="Times New Roman" panose="02020603050405020304" pitchFamily="18" charset="0"/>
              </a:rPr>
              <a:t>metișilor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F1, </a:t>
            </a:r>
            <a:r>
              <a:rPr lang="en-US" b="1" dirty="0">
                <a:latin typeface="Times New Roman" panose="02020603050405020304" pitchFamily="18" charset="0"/>
                <a:ea typeface="Calibri" panose="020F0502020204030204" pitchFamily="34" charset="0"/>
                <a:cs typeface="Times New Roman" panose="02020603050405020304" pitchFamily="18" charset="0"/>
              </a:rPr>
              <a:t>au </a:t>
            </a:r>
            <a:r>
              <a:rPr lang="en-US" b="1" dirty="0" err="1">
                <a:latin typeface="Times New Roman" panose="02020603050405020304" pitchFamily="18" charset="0"/>
                <a:ea typeface="Calibri" panose="020F0502020204030204" pitchFamily="34" charset="0"/>
                <a:cs typeface="Times New Roman" panose="02020603050405020304" pitchFamily="18" charset="0"/>
              </a:rPr>
              <a:t>arătat</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durata</a:t>
            </a:r>
            <a:r>
              <a:rPr lang="en-US" b="1" dirty="0">
                <a:latin typeface="Times New Roman" panose="02020603050405020304" pitchFamily="18" charset="0"/>
                <a:ea typeface="Calibri" panose="020F0502020204030204" pitchFamily="34" charset="0"/>
                <a:cs typeface="Times New Roman" panose="02020603050405020304" pitchFamily="18" charset="0"/>
              </a:rPr>
              <a:t> de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îngrășare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ro-RO" b="1" dirty="0" smtClean="0">
                <a:latin typeface="Times New Roman" panose="02020603050405020304" pitchFamily="18" charset="0"/>
                <a:ea typeface="Calibri" panose="020F0502020204030204" pitchFamily="34" charset="0"/>
                <a:cs typeface="Times New Roman" panose="02020603050405020304" pitchFamily="18" charset="0"/>
              </a:rPr>
              <a:t>în ambele variante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s-a </a:t>
            </a:r>
            <a:r>
              <a:rPr lang="en-US" b="1" dirty="0" err="1">
                <a:latin typeface="Times New Roman" panose="02020603050405020304" pitchFamily="18" charset="0"/>
                <a:ea typeface="Calibri" panose="020F0502020204030204" pitchFamily="34" charset="0"/>
                <a:cs typeface="Times New Roman" panose="02020603050405020304" pitchFamily="18" charset="0"/>
              </a:rPr>
              <a:t>redus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considerabil</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comparativ</a:t>
            </a:r>
            <a:r>
              <a:rPr lang="en-US" b="1" dirty="0">
                <a:latin typeface="Times New Roman" panose="02020603050405020304" pitchFamily="18" charset="0"/>
                <a:ea typeface="Calibri" panose="020F0502020204030204" pitchFamily="34" charset="0"/>
                <a:cs typeface="Times New Roman" panose="02020603050405020304" pitchFamily="18" charset="0"/>
              </a:rPr>
              <a:t> cu </a:t>
            </a:r>
            <a:r>
              <a:rPr lang="ro-RO" b="1" dirty="0" smtClean="0">
                <a:latin typeface="Times New Roman" panose="02020603050405020304" pitchFamily="18" charset="0"/>
                <a:ea typeface="Calibri" panose="020F0502020204030204" pitchFamily="34" charset="0"/>
                <a:cs typeface="Times New Roman" panose="02020603050405020304" pitchFamily="18" charset="0"/>
              </a:rPr>
              <a:t>durata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tehnologi</a:t>
            </a:r>
            <a:r>
              <a:rPr lang="ro-RO" b="1" dirty="0" err="1" smtClean="0">
                <a:latin typeface="Times New Roman" panose="02020603050405020304" pitchFamily="18" charset="0"/>
                <a:ea typeface="Calibri" panose="020F0502020204030204" pitchFamily="34" charset="0"/>
                <a:cs typeface="Times New Roman" panose="02020603050405020304" pitchFamily="18" charset="0"/>
              </a:rPr>
              <a:t>ilor</a:t>
            </a:r>
            <a:r>
              <a:rPr lang="ro-RO" b="1" dirty="0" smtClean="0">
                <a:latin typeface="Times New Roman" panose="02020603050405020304" pitchFamily="18" charset="0"/>
                <a:ea typeface="Calibri" panose="020F0502020204030204" pitchFamily="34" charset="0"/>
                <a:cs typeface="Times New Roman" panose="02020603050405020304" pitchFamily="18" charset="0"/>
              </a:rPr>
              <a:t> cl</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asic</a:t>
            </a:r>
            <a:r>
              <a:rPr lang="ro-RO" b="1" dirty="0" smtClean="0">
                <a:latin typeface="Times New Roman" panose="02020603050405020304" pitchFamily="18" charset="0"/>
                <a:ea typeface="Calibri" panose="020F0502020204030204" pitchFamily="34" charset="0"/>
                <a:cs typeface="Times New Roman" panose="02020603050405020304" pitchFamily="18" charset="0"/>
              </a:rPr>
              <a:t>e de îngrășare.</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en-US" b="1" i="1" dirty="0" err="1">
                <a:latin typeface="Times New Roman" panose="02020603050405020304" pitchFamily="18" charset="0"/>
                <a:ea typeface="Calibri" panose="020F0502020204030204" pitchFamily="34" charset="0"/>
                <a:cs typeface="Times New Roman" panose="02020603050405020304" pitchFamily="18" charset="0"/>
              </a:rPr>
              <a:t>Livrarea</a:t>
            </a:r>
            <a:r>
              <a:rPr lang="en-US" b="1" i="1" dirty="0">
                <a:latin typeface="Times New Roman" panose="02020603050405020304" pitchFamily="18" charset="0"/>
                <a:ea typeface="Calibri" panose="020F0502020204030204" pitchFamily="34" charset="0"/>
                <a:cs typeface="Times New Roman" panose="02020603050405020304" pitchFamily="18" charset="0"/>
              </a:rPr>
              <a:t> </a:t>
            </a:r>
            <a:r>
              <a:rPr lang="en-US" b="1" i="1" dirty="0" err="1" smtClean="0">
                <a:latin typeface="Times New Roman" panose="02020603050405020304" pitchFamily="18" charset="0"/>
                <a:ea typeface="Calibri" panose="020F0502020204030204" pitchFamily="34" charset="0"/>
                <a:cs typeface="Times New Roman" panose="02020603050405020304" pitchFamily="18" charset="0"/>
              </a:rPr>
              <a:t>animalelor</a:t>
            </a:r>
            <a:r>
              <a:rPr lang="ro-RO" b="1" i="1" dirty="0" smtClean="0">
                <a:latin typeface="Times New Roman" panose="02020603050405020304" pitchFamily="18" charset="0"/>
                <a:ea typeface="Calibri" panose="020F0502020204030204" pitchFamily="34" charset="0"/>
                <a:cs typeface="Times New Roman" panose="02020603050405020304" pitchFamily="18" charset="0"/>
              </a:rPr>
              <a:t>.</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a:latin typeface="Times New Roman" panose="02020603050405020304" pitchFamily="18" charset="0"/>
                <a:ea typeface="Calibri" panose="020F0502020204030204" pitchFamily="34" charset="0"/>
                <a:cs typeface="Times New Roman" panose="02020603050405020304" pitchFamily="18" charset="0"/>
              </a:rPr>
              <a:t>Cu 1-2 </a:t>
            </a:r>
            <a:r>
              <a:rPr lang="en-US" b="1" dirty="0" err="1">
                <a:latin typeface="Times New Roman" panose="02020603050405020304" pitchFamily="18" charset="0"/>
                <a:ea typeface="Calibri" panose="020F0502020204030204" pitchFamily="34" charset="0"/>
                <a:cs typeface="Times New Roman" panose="02020603050405020304" pitchFamily="18" charset="0"/>
              </a:rPr>
              <a:t>săptămâni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înainte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ro-RO" b="1" dirty="0" smtClean="0">
                <a:latin typeface="Times New Roman" panose="02020603050405020304" pitchFamily="18" charset="0"/>
                <a:ea typeface="Calibri" panose="020F0502020204030204" pitchFamily="34" charset="0"/>
                <a:cs typeface="Times New Roman" panose="02020603050405020304" pitchFamily="18" charset="0"/>
              </a:rPr>
              <a:t>de livrarea</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tineretului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ovin</a:t>
            </a:r>
            <a:r>
              <a:rPr lang="en-US" b="1" dirty="0">
                <a:latin typeface="Times New Roman" panose="02020603050405020304" pitchFamily="18" charset="0"/>
                <a:ea typeface="Calibri" panose="020F0502020204030204" pitchFamily="34" charset="0"/>
                <a:cs typeface="Times New Roman" panose="02020603050405020304" pitchFamily="18" charset="0"/>
              </a:rPr>
              <a:t> metis </a:t>
            </a:r>
            <a:r>
              <a:rPr lang="en-US" b="1" dirty="0" err="1">
                <a:latin typeface="Times New Roman" panose="02020603050405020304" pitchFamily="18" charset="0"/>
                <a:ea typeface="Calibri" panose="020F0502020204030204" pitchFamily="34" charset="0"/>
                <a:cs typeface="Times New Roman" panose="02020603050405020304" pitchFamily="18" charset="0"/>
              </a:rPr>
              <a:t>îngrăşat</a:t>
            </a:r>
            <a:r>
              <a:rPr lang="ro-RO"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către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diverși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beneficiari</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a:latin typeface="Times New Roman" panose="02020603050405020304" pitchFamily="18" charset="0"/>
                <a:ea typeface="Calibri" panose="020F0502020204030204" pitchFamily="34" charset="0"/>
                <a:cs typeface="Times New Roman" panose="02020603050405020304" pitchFamily="18" charset="0"/>
              </a:rPr>
              <a:t>se </a:t>
            </a:r>
            <a:r>
              <a:rPr lang="en-US" b="1" dirty="0" err="1">
                <a:latin typeface="Times New Roman" panose="02020603050405020304" pitchFamily="18" charset="0"/>
                <a:ea typeface="Calibri" panose="020F0502020204030204" pitchFamily="34" charset="0"/>
                <a:cs typeface="Times New Roman" panose="02020603050405020304" pitchFamily="18" charset="0"/>
              </a:rPr>
              <a:t>recomandă</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efectuarea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unui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examen</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sanitar-veterinar</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complex</a:t>
            </a:r>
            <a:r>
              <a:rPr lang="ro-RO" b="1" dirty="0" smtClean="0">
                <a:latin typeface="Times New Roman" panose="02020603050405020304" pitchFamily="18" charset="0"/>
                <a:ea typeface="Calibri" panose="020F0502020204030204" pitchFamily="34" charset="0"/>
                <a:cs typeface="Times New Roman" panose="02020603050405020304" pitchFamily="18" charset="0"/>
              </a:rPr>
              <a:t> al animalelor</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505070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92696"/>
            <a:ext cx="8784976" cy="592591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457200" algn="just">
              <a:lnSpc>
                <a:spcPct val="115000"/>
              </a:lnSpc>
              <a:spcAft>
                <a:spcPts val="0"/>
              </a:spcAft>
            </a:pP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urma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rezultatelor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obținute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cadrul</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proiectului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Cercetări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privind</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testarea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capacităților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productive ale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metișilor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obținuți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prin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încrucișarea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oilor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a:latin typeface="Times New Roman" panose="02020603050405020304" pitchFamily="18" charset="0"/>
                <a:ea typeface="Calibri" panose="020F0502020204030204" pitchFamily="34" charset="0"/>
                <a:cs typeface="Times New Roman" panose="02020603050405020304" pitchFamily="18" charset="0"/>
              </a:rPr>
              <a:t> cu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berbeci</a:t>
            </a:r>
            <a:r>
              <a:rPr lang="en-US" sz="1700" b="1" dirty="0">
                <a:latin typeface="Times New Roman" panose="02020603050405020304" pitchFamily="18" charset="0"/>
                <a:ea typeface="Calibri" panose="020F0502020204030204" pitchFamily="34" charset="0"/>
                <a:cs typeface="Times New Roman" panose="02020603050405020304" pitchFamily="18" charset="0"/>
              </a:rPr>
              <a:t> din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rase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carne din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Franța</a:t>
            </a:r>
            <a:r>
              <a:rPr lang="en-US" sz="1700" b="1" dirty="0">
                <a:latin typeface="Times New Roman" panose="02020603050405020304" pitchFamily="18" charset="0"/>
                <a:ea typeface="Calibri" panose="020F0502020204030204" pitchFamily="34" charset="0"/>
                <a:cs typeface="Times New Roman" panose="02020603050405020304" pitchFamily="18" charset="0"/>
              </a:rPr>
              <a:t>’’, se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desprind</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următorele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concluzii</a:t>
            </a:r>
            <a:r>
              <a:rPr lang="en-US" sz="1700" b="1" dirty="0">
                <a:latin typeface="Times New Roman" panose="02020603050405020304" pitchFamily="18" charset="0"/>
                <a:ea typeface="Calibri" panose="020F0502020204030204" pitchFamily="34" charset="0"/>
                <a:cs typeface="Times New Roman" panose="02020603050405020304" pitchFamily="18" charset="0"/>
              </a:rPr>
              <a:t> finale</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o-RO" sz="17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en-US" sz="400" b="1" dirty="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0"/>
              </a:spcAft>
            </a:pP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1.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urma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testării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diferențelor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dintre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3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variante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F1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rezultați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rasa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locală</a:t>
            </a:r>
            <a:r>
              <a:rPr lang="en-US" sz="1700" b="1" dirty="0">
                <a:latin typeface="Times New Roman" panose="02020603050405020304" pitchFamily="18" charset="0"/>
                <a:ea typeface="Calibri" panose="020F0502020204030204" pitchFamily="34" charset="0"/>
                <a:cs typeface="Times New Roman" panose="02020603050405020304" pitchFamily="18" charset="0"/>
              </a:rPr>
              <a:t>, se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constată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că</a:t>
            </a:r>
            <a:r>
              <a:rPr lang="en-US" sz="1700" b="1" dirty="0">
                <a:latin typeface="Times New Roman" panose="02020603050405020304" pitchFamily="18" charset="0"/>
                <a:ea typeface="Calibri" panose="020F0502020204030204" pitchFamily="34" charset="0"/>
                <a:cs typeface="Times New Roman" panose="02020603050405020304" pitchFamily="18" charset="0"/>
              </a:rPr>
              <a:t> din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punct</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vedere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al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combinabilității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genetice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rasele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Berrichon</a:t>
            </a:r>
            <a:r>
              <a:rPr lang="en-US" sz="1700" b="1" dirty="0">
                <a:latin typeface="Times New Roman" panose="02020603050405020304" pitchFamily="18" charset="0"/>
                <a:ea typeface="Calibri" panose="020F0502020204030204" pitchFamily="34" charset="0"/>
                <a:cs typeface="Times New Roman" panose="02020603050405020304" pitchFamily="18" charset="0"/>
              </a:rPr>
              <a:t> du </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Cher</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Vendeen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obțin</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mai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bune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rezultate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prin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încrucișare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cu rasa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locală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metișii</a:t>
            </a:r>
            <a:r>
              <a:rPr lang="en-US" sz="1700" b="1" dirty="0">
                <a:latin typeface="Times New Roman" panose="02020603050405020304" pitchFamily="18" charset="0"/>
                <a:ea typeface="Calibri" panose="020F0502020204030204" pitchFamily="34" charset="0"/>
                <a:cs typeface="Times New Roman" panose="02020603050405020304" pitchFamily="18" charset="0"/>
              </a:rPr>
              <a:t> F1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rezultați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cu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aceste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rase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având</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performanțe</a:t>
            </a:r>
            <a:r>
              <a:rPr lang="en-US" sz="1700" b="1" dirty="0">
                <a:latin typeface="Times New Roman" panose="02020603050405020304" pitchFamily="18" charset="0"/>
                <a:ea typeface="Calibri" panose="020F0502020204030204" pitchFamily="34" charset="0"/>
                <a:cs typeface="Times New Roman" panose="02020603050405020304" pitchFamily="18" charset="0"/>
              </a:rPr>
              <a:t> net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superioare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putând</a:t>
            </a:r>
            <a:r>
              <a:rPr lang="en-US" sz="1700" b="1" dirty="0">
                <a:latin typeface="Times New Roman" panose="02020603050405020304" pitchFamily="18" charset="0"/>
                <a:ea typeface="Calibri" panose="020F0502020204030204" pitchFamily="34" charset="0"/>
                <a:cs typeface="Times New Roman" panose="02020603050405020304" pitchFamily="18" charset="0"/>
              </a:rPr>
              <a:t> fi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valorificați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către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fermieri</a:t>
            </a:r>
            <a:r>
              <a:rPr lang="en-US" sz="1700" b="1" dirty="0">
                <a:latin typeface="Times New Roman" panose="02020603050405020304" pitchFamily="18" charset="0"/>
                <a:ea typeface="Calibri" panose="020F0502020204030204" pitchFamily="34" charset="0"/>
                <a:cs typeface="Times New Roman" panose="02020603050405020304" pitchFamily="18" charset="0"/>
              </a:rPr>
              <a:t> la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orice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vârstă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după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înțărcare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endParaRPr lang="ro-RO" sz="17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49580" algn="just">
              <a:lnSpc>
                <a:spcPct val="115000"/>
              </a:lnSpc>
              <a:spcAft>
                <a:spcPts val="0"/>
              </a:spcAft>
            </a:pPr>
            <a:endParaRPr lang="ro-RO" sz="4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2</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atingerea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rapidă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unei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greutăți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livrare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40 kg la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tineretul</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ovin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supus</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îngrășării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sistem</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intensiv</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cca</a:t>
            </a:r>
            <a:r>
              <a:rPr lang="en-US" sz="1700" b="1" dirty="0">
                <a:latin typeface="Times New Roman" panose="02020603050405020304" pitchFamily="18" charset="0"/>
                <a:ea typeface="Calibri" panose="020F0502020204030204" pitchFamily="34" charset="0"/>
                <a:cs typeface="Times New Roman" panose="02020603050405020304" pitchFamily="18" charset="0"/>
              </a:rPr>
              <a:t>. 5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luni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trebuiesc</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utilizați</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mieii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fătați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timpuriu</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lunile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ianuarie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februarie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vor</a:t>
            </a:r>
            <a:r>
              <a:rPr lang="en-US" sz="1700" b="1" dirty="0">
                <a:latin typeface="Times New Roman" panose="02020603050405020304" pitchFamily="18" charset="0"/>
                <a:ea typeface="Calibri" panose="020F0502020204030204" pitchFamily="34" charset="0"/>
                <a:cs typeface="Times New Roman" panose="02020603050405020304" pitchFamily="18" charset="0"/>
              </a:rPr>
              <a:t> fi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preferate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exploatare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fermele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ovine din zona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Podișului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Moldovei</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variantele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F1 </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BC </a:t>
            </a:r>
            <a:r>
              <a:rPr lang="en-US" sz="1700" b="1" dirty="0">
                <a:latin typeface="Times New Roman" panose="02020603050405020304" pitchFamily="18" charset="0"/>
                <a:ea typeface="Calibri" panose="020F0502020204030204" pitchFamily="34" charset="0"/>
                <a:cs typeface="Times New Roman" panose="02020603050405020304" pitchFamily="18" charset="0"/>
              </a:rPr>
              <a:t>x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respectiv</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V </a:t>
            </a:r>
            <a:r>
              <a:rPr lang="en-US" sz="1700" b="1" dirty="0">
                <a:latin typeface="Times New Roman" panose="02020603050405020304" pitchFamily="18" charset="0"/>
                <a:ea typeface="Calibri" panose="020F0502020204030204" pitchFamily="34" charset="0"/>
                <a:cs typeface="Times New Roman" panose="02020603050405020304" pitchFamily="18" charset="0"/>
              </a:rPr>
              <a:t>x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o-RO" sz="17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en-US" sz="400"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sz="1700" b="1" dirty="0">
                <a:latin typeface="Times New Roman" panose="02020603050405020304" pitchFamily="18" charset="0"/>
                <a:ea typeface="Calibri" panose="020F0502020204030204" pitchFamily="34" charset="0"/>
                <a:cs typeface="Times New Roman" panose="02020603050405020304" pitchFamily="18" charset="0"/>
              </a:rPr>
              <a:t>3</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atingerea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rapidă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unei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greutăți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livrare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40 kg la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tineretul</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ovin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supus</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îngrășării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sistem</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semiintensiv</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cca</a:t>
            </a:r>
            <a:r>
              <a:rPr lang="en-US" sz="1700" b="1" dirty="0">
                <a:latin typeface="Times New Roman" panose="02020603050405020304" pitchFamily="18" charset="0"/>
                <a:ea typeface="Calibri" panose="020F0502020204030204" pitchFamily="34" charset="0"/>
                <a:cs typeface="Times New Roman" panose="02020603050405020304" pitchFamily="18" charset="0"/>
              </a:rPr>
              <a:t>. 5,5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luni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trebuiesc</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utilizați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mieii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obținuți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din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fătări</a:t>
            </a:r>
            <a:r>
              <a:rPr lang="en-US" sz="1700" b="1" dirty="0">
                <a:latin typeface="Times New Roman" panose="02020603050405020304" pitchFamily="18" charset="0"/>
                <a:ea typeface="Calibri" panose="020F0502020204030204" pitchFamily="34" charset="0"/>
                <a:cs typeface="Times New Roman" panose="02020603050405020304" pitchFamily="18" charset="0"/>
              </a:rPr>
              <a:t> tardive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martie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aprilie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vor</a:t>
            </a:r>
            <a:r>
              <a:rPr lang="en-US" sz="1700" b="1" dirty="0">
                <a:latin typeface="Times New Roman" panose="02020603050405020304" pitchFamily="18" charset="0"/>
                <a:ea typeface="Calibri" panose="020F0502020204030204" pitchFamily="34" charset="0"/>
                <a:cs typeface="Times New Roman" panose="02020603050405020304" pitchFamily="18" charset="0"/>
              </a:rPr>
              <a:t> fi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preferate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cu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prioritate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exploatare</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a:latin typeface="Times New Roman" panose="02020603050405020304" pitchFamily="18" charset="0"/>
                <a:ea typeface="Calibri" panose="020F0502020204030204" pitchFamily="34" charset="0"/>
                <a:cs typeface="Times New Roman" panose="02020603050405020304" pitchFamily="18" charset="0"/>
              </a:rPr>
              <a:t>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către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fermierii</a:t>
            </a:r>
            <a:r>
              <a:rPr lang="en-US" sz="1700" b="1" dirty="0">
                <a:latin typeface="Times New Roman" panose="02020603050405020304" pitchFamily="18" charset="0"/>
                <a:ea typeface="Calibri" panose="020F0502020204030204" pitchFamily="34" charset="0"/>
                <a:cs typeface="Times New Roman" panose="02020603050405020304" pitchFamily="18" charset="0"/>
              </a:rPr>
              <a:t> din zona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podiș</a:t>
            </a:r>
            <a:r>
              <a:rPr lang="en-US" sz="1700" b="1" dirty="0">
                <a:latin typeface="Times New Roman" panose="02020603050405020304" pitchFamily="18" charset="0"/>
                <a:ea typeface="Calibri" panose="020F0502020204030204" pitchFamily="34" charset="0"/>
                <a:cs typeface="Times New Roman" panose="02020603050405020304" pitchFamily="18" charset="0"/>
              </a:rPr>
              <a:t> a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Moldovei</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variantele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F1 </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V </a:t>
            </a:r>
            <a:r>
              <a:rPr lang="en-US" sz="1700" b="1" dirty="0">
                <a:latin typeface="Times New Roman" panose="02020603050405020304" pitchFamily="18" charset="0"/>
                <a:ea typeface="Calibri" panose="020F0502020204030204" pitchFamily="34" charset="0"/>
                <a:cs typeface="Times New Roman" panose="02020603050405020304" pitchFamily="18" charset="0"/>
              </a:rPr>
              <a:t>x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BC x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Poate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fi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aleasă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exploatare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varianta</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metiși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F1 </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BMC </a:t>
            </a:r>
            <a:r>
              <a:rPr lang="en-US" sz="1700" b="1" dirty="0">
                <a:latin typeface="Times New Roman" panose="02020603050405020304" pitchFamily="18" charset="0"/>
                <a:ea typeface="Calibri" panose="020F0502020204030204" pitchFamily="34" charset="0"/>
                <a:cs typeface="Times New Roman" panose="02020603050405020304" pitchFamily="18" charset="0"/>
              </a:rPr>
              <a:t>x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dar</a:t>
            </a:r>
            <a:r>
              <a:rPr lang="en-US" sz="1700" b="1" dirty="0">
                <a:latin typeface="Times New Roman" panose="02020603050405020304" pitchFamily="18" charset="0"/>
                <a:ea typeface="Calibri" panose="020F0502020204030204" pitchFamily="34" charset="0"/>
                <a:cs typeface="Times New Roman" panose="02020603050405020304" pitchFamily="18" charset="0"/>
              </a:rPr>
              <a:t> nu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înaintea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variantelor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menționate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anterior</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17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2735796" y="188640"/>
            <a:ext cx="3672408" cy="400110"/>
          </a:xfrm>
          <a:prstGeom prst="rect">
            <a:avLst/>
          </a:prstGeom>
        </p:spPr>
        <p:txBody>
          <a:bodyPr wrap="square">
            <a:spAutoFit/>
          </a:bodyPr>
          <a:lstStyle/>
          <a:p>
            <a:pPr algn="ctr">
              <a:spcAft>
                <a:spcPts val="0"/>
              </a:spcAft>
            </a:pPr>
            <a:r>
              <a:rPr lang="ro-RO" sz="2000" b="1" dirty="0" smtClean="0">
                <a:solidFill>
                  <a:srgbClr val="0070C0"/>
                </a:solidFill>
                <a:latin typeface="Times New Roman" panose="02020603050405020304" pitchFamily="18" charset="0"/>
                <a:cs typeface="Times New Roman" panose="02020603050405020304" pitchFamily="18" charset="0"/>
              </a:rPr>
              <a:t>CONCLUZII</a:t>
            </a:r>
            <a:endParaRPr lang="ro-RO" sz="20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24995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620688"/>
            <a:ext cx="8568952" cy="563154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457200" algn="just">
              <a:lnSpc>
                <a:spcPct val="115000"/>
              </a:lnSpc>
              <a:spcAft>
                <a:spcPts val="0"/>
              </a:spcAft>
            </a:pPr>
            <a:r>
              <a:rPr lang="en-US" sz="1700" b="1" dirty="0">
                <a:latin typeface="Times New Roman" panose="02020603050405020304" pitchFamily="18" charset="0"/>
                <a:ea typeface="Calibri" panose="020F0502020204030204" pitchFamily="34" charset="0"/>
                <a:cs typeface="Times New Roman" panose="02020603050405020304" pitchFamily="18" charset="0"/>
              </a:rPr>
              <a:t>4.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cazul</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retroîncrucișării</a:t>
            </a:r>
            <a:r>
              <a:rPr lang="en-US" sz="1700" b="1" i="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metișii</a:t>
            </a:r>
            <a:r>
              <a:rPr lang="en-US" sz="1700" b="1" dirty="0">
                <a:latin typeface="Times New Roman" panose="02020603050405020304" pitchFamily="18" charset="0"/>
                <a:ea typeface="Calibri" panose="020F0502020204030204" pitchFamily="34" charset="0"/>
                <a:cs typeface="Times New Roman" panose="02020603050405020304" pitchFamily="18" charset="0"/>
              </a:rPr>
              <a:t> R1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obținuți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baza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raselor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Berrichon</a:t>
            </a:r>
            <a:r>
              <a:rPr lang="en-US" sz="1700" b="1" dirty="0">
                <a:latin typeface="Times New Roman" panose="02020603050405020304" pitchFamily="18" charset="0"/>
                <a:ea typeface="Calibri" panose="020F0502020204030204" pitchFamily="34" charset="0"/>
                <a:cs typeface="Times New Roman" panose="02020603050405020304" pitchFamily="18" charset="0"/>
              </a:rPr>
              <a:t> du Cher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Vendeen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obțin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performanțe</a:t>
            </a:r>
            <a:r>
              <a:rPr lang="en-US" sz="1700" b="1" dirty="0">
                <a:latin typeface="Times New Roman" panose="02020603050405020304" pitchFamily="18" charset="0"/>
                <a:ea typeface="Calibri" panose="020F0502020204030204" pitchFamily="34" charset="0"/>
                <a:cs typeface="Times New Roman" panose="02020603050405020304" pitchFamily="18" charset="0"/>
              </a:rPr>
              <a:t> net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superioare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rasei</a:t>
            </a:r>
            <a:r>
              <a:rPr lang="en-US" sz="1700" b="1" dirty="0">
                <a:latin typeface="Times New Roman" panose="02020603050405020304" pitchFamily="18" charset="0"/>
                <a:ea typeface="Calibri" panose="020F0502020204030204" pitchFamily="34" charset="0"/>
                <a:cs typeface="Times New Roman" panose="02020603050405020304" pitchFamily="18" charset="0"/>
              </a:rPr>
              <a:t> locale,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putând</a:t>
            </a:r>
            <a:r>
              <a:rPr lang="en-US" sz="1700" b="1" dirty="0">
                <a:latin typeface="Times New Roman" panose="02020603050405020304" pitchFamily="18" charset="0"/>
                <a:ea typeface="Calibri" panose="020F0502020204030204" pitchFamily="34" charset="0"/>
                <a:cs typeface="Times New Roman" panose="02020603050405020304" pitchFamily="18" charset="0"/>
              </a:rPr>
              <a:t> fi ulterior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folosiți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la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încrucișarea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sine (R1 x R1)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utilizați</a:t>
            </a:r>
            <a:r>
              <a:rPr lang="en-US" sz="1700" b="1" dirty="0">
                <a:latin typeface="Times New Roman" panose="02020603050405020304" pitchFamily="18" charset="0"/>
                <a:ea typeface="Calibri" panose="020F0502020204030204" pitchFamily="34" charset="0"/>
                <a:cs typeface="Times New Roman" panose="02020603050405020304" pitchFamily="18" charset="0"/>
              </a:rPr>
              <a:t> ca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precursori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utilizabili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sz="1700" b="1" dirty="0">
                <a:latin typeface="Times New Roman" panose="02020603050405020304" pitchFamily="18" charset="0"/>
                <a:ea typeface="Calibri" panose="020F0502020204030204" pitchFamily="34" charset="0"/>
                <a:cs typeface="Times New Roman" panose="02020603050405020304" pitchFamily="18" charset="0"/>
              </a:rPr>
              <a:t> a se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obține</a:t>
            </a:r>
            <a:r>
              <a:rPr lang="en-US" sz="1700" b="1" dirty="0">
                <a:latin typeface="Times New Roman" panose="02020603050405020304" pitchFamily="18" charset="0"/>
                <a:ea typeface="Calibri" panose="020F0502020204030204" pitchFamily="34" charset="0"/>
                <a:cs typeface="Times New Roman" panose="02020603050405020304" pitchFamily="18" charset="0"/>
              </a:rPr>
              <a:t> o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populație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specializată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carne</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a:latin typeface="Times New Roman" panose="02020603050405020304" pitchFamily="18" charset="0"/>
                <a:ea typeface="Calibri" panose="020F0502020204030204" pitchFamily="34" charset="0"/>
                <a:cs typeface="Times New Roman" panose="02020603050405020304" pitchFamily="18" charset="0"/>
              </a:rPr>
              <a:t>care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aibă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aptitudini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superioare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această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direcție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spor</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ridicat</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creștere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conversie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bună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hranei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carcase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calitate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moștenite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la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rasele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carne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același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timp</a:t>
            </a:r>
            <a:r>
              <a:rPr lang="en-US" sz="1700" b="1" dirty="0">
                <a:latin typeface="Times New Roman" panose="02020603050405020304" pitchFamily="18" charset="0"/>
                <a:ea typeface="Calibri" panose="020F0502020204030204" pitchFamily="34" charset="0"/>
                <a:cs typeface="Times New Roman" panose="02020603050405020304" pitchFamily="18" charset="0"/>
              </a:rPr>
              <a:t> o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rusticitate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naturală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adaptabilitate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la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condițiile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climat</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vegetație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specifice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Podișului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Moldovei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moștenite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la rasa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varietatea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o-RO" sz="17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en-US" sz="1700" b="1" dirty="0">
                <a:latin typeface="Times New Roman" panose="02020603050405020304" pitchFamily="18" charset="0"/>
                <a:ea typeface="Calibri" panose="020F0502020204030204" pitchFamily="34" charset="0"/>
                <a:cs typeface="Times New Roman" panose="02020603050405020304" pitchFamily="18" charset="0"/>
              </a:rPr>
              <a:t>5.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Rezultatele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obținute</a:t>
            </a:r>
            <a:r>
              <a:rPr lang="en-US" sz="1700" b="1" dirty="0">
                <a:latin typeface="Times New Roman" panose="02020603050405020304" pitchFamily="18" charset="0"/>
                <a:ea typeface="Calibri" panose="020F0502020204030204" pitchFamily="34" charset="0"/>
                <a:cs typeface="Times New Roman" panose="02020603050405020304" pitchFamily="18" charset="0"/>
              </a:rPr>
              <a:t> la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aplicarea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îngrășării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sistem</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intensiv</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semiintensiv</a:t>
            </a:r>
            <a:r>
              <a:rPr lang="en-US" sz="1700" b="1" dirty="0">
                <a:latin typeface="Times New Roman" panose="02020603050405020304" pitchFamily="18" charset="0"/>
                <a:ea typeface="Calibri" panose="020F0502020204030204" pitchFamily="34" charset="0"/>
                <a:cs typeface="Times New Roman" panose="02020603050405020304" pitchFamily="18" charset="0"/>
              </a:rPr>
              <a:t> 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metișilor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F1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cadrul</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acestuie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proiect</a:t>
            </a:r>
            <a:r>
              <a:rPr lang="en-US" sz="1700" b="1" dirty="0">
                <a:latin typeface="Times New Roman" panose="02020603050405020304" pitchFamily="18" charset="0"/>
                <a:ea typeface="Calibri" panose="020F0502020204030204" pitchFamily="34" charset="0"/>
                <a:cs typeface="Times New Roman" panose="02020603050405020304" pitchFamily="18" charset="0"/>
              </a:rPr>
              <a:t>, au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arătat</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durata</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îngrășare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s-a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redus</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considerabil</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comparativ</a:t>
            </a:r>
            <a:r>
              <a:rPr lang="en-US" sz="1700" b="1" dirty="0">
                <a:latin typeface="Times New Roman" panose="02020603050405020304" pitchFamily="18" charset="0"/>
                <a:ea typeface="Calibri" panose="020F0502020204030204" pitchFamily="34" charset="0"/>
                <a:cs typeface="Times New Roman" panose="02020603050405020304" pitchFamily="18" charset="0"/>
              </a:rPr>
              <a:t> cu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tehnologiile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clasice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îngrășare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putând</a:t>
            </a:r>
            <a:r>
              <a:rPr lang="en-US" sz="1700" b="1" dirty="0">
                <a:latin typeface="Times New Roman" panose="02020603050405020304" pitchFamily="18" charset="0"/>
                <a:ea typeface="Calibri" panose="020F0502020204030204" pitchFamily="34" charset="0"/>
                <a:cs typeface="Times New Roman" panose="02020603050405020304" pitchFamily="18" charset="0"/>
              </a:rPr>
              <a:t> fi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preluate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aplicate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marea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practică</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crescătorii</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ovine din zona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podiș</a:t>
            </a:r>
            <a:r>
              <a:rPr lang="en-US" sz="1700" b="1" dirty="0">
                <a:latin typeface="Times New Roman" panose="02020603050405020304" pitchFamily="18" charset="0"/>
                <a:ea typeface="Calibri" panose="020F0502020204030204" pitchFamily="34" charset="0"/>
                <a:cs typeface="Times New Roman" panose="02020603050405020304" pitchFamily="18" charset="0"/>
              </a:rPr>
              <a:t> 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Moldovei</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o-RO" sz="17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endParaRPr lang="ro-RO" sz="8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6</a:t>
            </a:r>
            <a:r>
              <a:rPr lang="en-US" sz="1700" b="1" dirty="0">
                <a:latin typeface="Times New Roman" panose="02020603050405020304" pitchFamily="18" charset="0"/>
                <a:ea typeface="Calibri" panose="020F0502020204030204" pitchFamily="34" charset="0"/>
                <a:cs typeface="Times New Roman" panose="02020603050405020304" pitchFamily="18" charset="0"/>
              </a:rPr>
              <a:t>. Rasa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locală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Țigaie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ro-RO" sz="1700" b="1" dirty="0" smtClean="0">
                <a:latin typeface="Times New Roman" panose="02020603050405020304" pitchFamily="18" charset="0"/>
                <a:ea typeface="Calibri" panose="020F0502020204030204" pitchFamily="34" charset="0"/>
                <a:cs typeface="Times New Roman" panose="02020603050405020304" pitchFamily="18" charset="0"/>
              </a:rPr>
              <a:t>varietatea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ruginie</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este</a:t>
            </a:r>
            <a:r>
              <a:rPr lang="en-US" sz="1700" b="1" dirty="0">
                <a:latin typeface="Times New Roman" panose="02020603050405020304" pitchFamily="18" charset="0"/>
                <a:ea typeface="Calibri" panose="020F0502020204030204" pitchFamily="34" charset="0"/>
                <a:cs typeface="Times New Roman" panose="02020603050405020304" pitchFamily="18" charset="0"/>
              </a:rPr>
              <a:t> o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rasă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rustică</a:t>
            </a:r>
            <a:r>
              <a:rPr lang="en-US" sz="1700" b="1" dirty="0">
                <a:latin typeface="Times New Roman" panose="02020603050405020304" pitchFamily="18" charset="0"/>
                <a:ea typeface="Calibri" panose="020F0502020204030204" pitchFamily="34" charset="0"/>
                <a:cs typeface="Times New Roman" panose="02020603050405020304" pitchFamily="18" charset="0"/>
              </a:rPr>
              <a:t> care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este</a:t>
            </a:r>
            <a:r>
              <a:rPr lang="en-US" sz="1700" b="1" dirty="0">
                <a:latin typeface="Times New Roman" panose="02020603050405020304" pitchFamily="18" charset="0"/>
                <a:ea typeface="Calibri" panose="020F0502020204030204" pitchFamily="34" charset="0"/>
                <a:cs typeface="Times New Roman" panose="02020603050405020304" pitchFamily="18" charset="0"/>
              </a:rPr>
              <a:t> bine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adaptată</a:t>
            </a:r>
            <a:r>
              <a:rPr lang="en-US" sz="1700" b="1" dirty="0">
                <a:latin typeface="Times New Roman" panose="02020603050405020304" pitchFamily="18" charset="0"/>
                <a:ea typeface="Calibri" panose="020F0502020204030204" pitchFamily="34" charset="0"/>
                <a:cs typeface="Times New Roman" panose="02020603050405020304" pitchFamily="18" charset="0"/>
              </a:rPr>
              <a:t> la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condițiile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climat</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vegetație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specifice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zonei</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podiș</a:t>
            </a:r>
            <a:r>
              <a:rPr lang="en-US" sz="1700" b="1" dirty="0">
                <a:latin typeface="Times New Roman" panose="02020603050405020304" pitchFamily="18" charset="0"/>
                <a:ea typeface="Calibri" panose="020F0502020204030204" pitchFamily="34" charset="0"/>
                <a:cs typeface="Times New Roman" panose="02020603050405020304" pitchFamily="18" charset="0"/>
              </a:rPr>
              <a:t> 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Moldovei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însă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nivelul</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producțiilor</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a:t>
            </a:r>
            <a:r>
              <a:rPr lang="en-US" sz="1700" b="1" dirty="0">
                <a:latin typeface="Times New Roman" panose="02020603050405020304" pitchFamily="18" charset="0"/>
                <a:ea typeface="Calibri" panose="020F0502020204030204" pitchFamily="34" charset="0"/>
                <a:cs typeface="Times New Roman" panose="02020603050405020304" pitchFamily="18" charset="0"/>
              </a:rPr>
              <a:t> special al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producției</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carne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este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relativ</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redus</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astfel</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încrucișarea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acesteia</a:t>
            </a:r>
            <a:r>
              <a:rPr lang="en-US" sz="1700" b="1" dirty="0">
                <a:latin typeface="Times New Roman" panose="02020603050405020304" pitchFamily="18" charset="0"/>
                <a:ea typeface="Calibri" panose="020F0502020204030204" pitchFamily="34" charset="0"/>
                <a:cs typeface="Times New Roman" panose="02020603050405020304" pitchFamily="18" charset="0"/>
              </a:rPr>
              <a:t> cu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rase</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carne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specializate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din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Franța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Vendeen</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smtClean="0">
                <a:latin typeface="Times New Roman" panose="02020603050405020304" pitchFamily="18" charset="0"/>
                <a:ea typeface="Calibri" panose="020F0502020204030204" pitchFamily="34" charset="0"/>
                <a:cs typeface="Times New Roman" panose="02020603050405020304" pitchFamily="18" charset="0"/>
              </a:rPr>
              <a:t>Berrichon</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700" b="1" dirty="0">
                <a:latin typeface="Times New Roman" panose="02020603050405020304" pitchFamily="18" charset="0"/>
                <a:ea typeface="Calibri" panose="020F0502020204030204" pitchFamily="34" charset="0"/>
                <a:cs typeface="Times New Roman" panose="02020603050405020304" pitchFamily="18" charset="0"/>
              </a:rPr>
              <a:t>du </a:t>
            </a:r>
            <a:r>
              <a:rPr lang="en-US" sz="1700" b="1" dirty="0" smtClean="0">
                <a:latin typeface="Times New Roman" panose="02020603050405020304" pitchFamily="18" charset="0"/>
                <a:ea typeface="Calibri" panose="020F0502020204030204" pitchFamily="34" charset="0"/>
                <a:cs typeface="Times New Roman" panose="02020603050405020304" pitchFamily="18" charset="0"/>
              </a:rPr>
              <a:t>Cher),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reprezintă</a:t>
            </a:r>
            <a:r>
              <a:rPr lang="en-US" sz="1700" b="1" dirty="0">
                <a:latin typeface="Times New Roman" panose="02020603050405020304" pitchFamily="18" charset="0"/>
                <a:ea typeface="Calibri" panose="020F0502020204030204" pitchFamily="34" charset="0"/>
                <a:cs typeface="Times New Roman" panose="02020603050405020304" pitchFamily="18" charset="0"/>
              </a:rPr>
              <a:t> o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oportunitate</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pentru</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ameliorarea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cantitativă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și</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calitativă</a:t>
            </a:r>
            <a:r>
              <a:rPr lang="en-US" sz="1700" b="1" dirty="0">
                <a:latin typeface="Times New Roman" panose="02020603050405020304" pitchFamily="18" charset="0"/>
                <a:ea typeface="Calibri" panose="020F0502020204030204" pitchFamily="34" charset="0"/>
                <a:cs typeface="Times New Roman" panose="02020603050405020304" pitchFamily="18" charset="0"/>
              </a:rPr>
              <a:t> a </a:t>
            </a:r>
            <a:r>
              <a:rPr lang="en-US" sz="1700" b="1" dirty="0" err="1">
                <a:latin typeface="Times New Roman" panose="02020603050405020304" pitchFamily="18" charset="0"/>
                <a:ea typeface="Calibri" panose="020F0502020204030204" pitchFamily="34" charset="0"/>
                <a:cs typeface="Times New Roman" panose="02020603050405020304" pitchFamily="18" charset="0"/>
              </a:rPr>
              <a:t>producției</a:t>
            </a:r>
            <a:r>
              <a:rPr lang="en-US" sz="1700" b="1" dirty="0">
                <a:latin typeface="Times New Roman" panose="02020603050405020304" pitchFamily="18" charset="0"/>
                <a:ea typeface="Calibri" panose="020F0502020204030204" pitchFamily="34" charset="0"/>
                <a:cs typeface="Times New Roman" panose="02020603050405020304" pitchFamily="18" charset="0"/>
              </a:rPr>
              <a:t> de carne. </a:t>
            </a:r>
          </a:p>
        </p:txBody>
      </p:sp>
    </p:spTree>
    <p:extLst>
      <p:ext uri="{BB962C8B-B14F-4D97-AF65-F5344CB8AC3E}">
        <p14:creationId xmlns:p14="http://schemas.microsoft.com/office/powerpoint/2010/main" xmlns="" val="406159906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864</TotalTime>
  <Words>3151</Words>
  <Application>Microsoft Office PowerPoint</Application>
  <PresentationFormat>On-screen Show (4:3)</PresentationFormat>
  <Paragraphs>123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Facet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Dragoss</cp:lastModifiedBy>
  <cp:revision>103</cp:revision>
  <dcterms:created xsi:type="dcterms:W3CDTF">2019-11-05T21:23:16Z</dcterms:created>
  <dcterms:modified xsi:type="dcterms:W3CDTF">2022-10-26T09:23:29Z</dcterms:modified>
</cp:coreProperties>
</file>