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78"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271" r:id="rId22"/>
    <p:sldId id="286" r:id="rId2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3" autoAdjust="0"/>
  </p:normalViewPr>
  <p:slideViewPr>
    <p:cSldViewPr>
      <p:cViewPr>
        <p:scale>
          <a:sx n="60" d="100"/>
          <a:sy n="60" d="100"/>
        </p:scale>
        <p:origin x="-2098" y="-58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19" name="Footer Placeholder 18"/>
          <p:cNvSpPr>
            <a:spLocks noGrp="1"/>
          </p:cNvSpPr>
          <p:nvPr>
            <p:ph type="ftr" sz="quarter" idx="11"/>
          </p:nvPr>
        </p:nvSpPr>
        <p:spPr/>
        <p:txBody>
          <a:bodyPr/>
          <a:lstStyle/>
          <a:p>
            <a:endParaRPr lang="ro-RO"/>
          </a:p>
        </p:txBody>
      </p:sp>
      <p:sp>
        <p:nvSpPr>
          <p:cNvPr id="27" name="Slide Number Placeholder 26"/>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077200" y="6356350"/>
            <a:ext cx="609600" cy="365125"/>
          </a:xfrm>
        </p:spPr>
        <p:txBody>
          <a:bodyPr/>
          <a:lstStyle/>
          <a:p>
            <a:fld id="{870667BC-1F01-4E72-80F7-85950967E824}" type="slidenum">
              <a:rPr lang="ro-RO" smtClean="0"/>
              <a:pPr/>
              <a:t>‹#›</a:t>
            </a:fld>
            <a:endParaRPr lang="ro-R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29.07.2022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BC83E-F170-4319-A11D-9E0E958E8259}" type="datetimeFigureOut">
              <a:rPr lang="ro-RO" smtClean="0"/>
              <a:pPr/>
              <a:t>29.07.2022</a:t>
            </a:fld>
            <a:endParaRPr lang="ro-R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o-R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0667BC-1F01-4E72-80F7-85950967E824}" type="slidenum">
              <a:rPr lang="ro-RO" smtClean="0"/>
              <a:pPr/>
              <a:t>‹#›</a:t>
            </a:fld>
            <a:endParaRPr lang="ro-R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o-RO"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cs typeface="Times New Roman" pitchFamily="18" charset="0"/>
              </a:rPr>
              <a:t>Iulie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20</a:t>
            </a:r>
            <a:r>
              <a:rPr kumimoji="0" lang="ro-RO" sz="2000" b="0" i="0" u="none" strike="noStrike" cap="none" normalizeH="0" baseline="0" dirty="0" smtClean="0">
                <a:ln>
                  <a:noFill/>
                </a:ln>
                <a:solidFill>
                  <a:schemeClr val="tx1"/>
                </a:solidFill>
                <a:effectLst/>
                <a:latin typeface="Times New Roman" pitchFamily="18" charset="0"/>
                <a:cs typeface="Times New Roman" pitchFamily="18" charset="0"/>
              </a:rPr>
              <a:t>22</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213282"/>
            <a:ext cx="9144000"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a:t>
            </a:r>
            <a:r>
              <a:rPr lang="ro-RO" sz="2800" b="1" dirty="0" smtClean="0">
                <a:solidFill>
                  <a:srgbClr val="000000"/>
                </a:solidFill>
                <a:latin typeface="Times New Roman" pitchFamily="18" charset="0"/>
                <a:ea typeface="Calibri" pitchFamily="34" charset="0"/>
                <a:cs typeface="Times New Roman" pitchFamily="18" charset="0"/>
              </a:rPr>
              <a:t>VI</a:t>
            </a:r>
            <a:endParaRPr lang="ro-RO" sz="2800" b="1" dirty="0" smtClean="0">
              <a:solidFill>
                <a:srgbClr val="000000"/>
              </a:solidFill>
              <a:latin typeface="Times New Roman" pitchFamily="18" charset="0"/>
              <a:ea typeface="Calibri" pitchFamily="34" charset="0"/>
              <a:cs typeface="Times New Roman" pitchFamily="18" charset="0"/>
            </a:endParaRPr>
          </a:p>
          <a:p>
            <a:pPr algn="ctr" fontAlgn="base">
              <a:spcBef>
                <a:spcPct val="0"/>
              </a:spcBef>
              <a:spcAft>
                <a:spcPct val="0"/>
              </a:spcAft>
            </a:pPr>
            <a:r>
              <a:rPr lang="ro-RO" sz="3200" dirty="0" smtClean="0"/>
              <a:t>Elaborarea unor scheme de încrucișare pentru obținerea unor precursori utilizabili în activitatea de ameliorare</a:t>
            </a:r>
            <a:endParaRPr lang="en-US" sz="3200" dirty="0" smtClean="0"/>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2274698"/>
            <a:ext cx="9144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000" b="1" dirty="0" smtClean="0">
                <a:latin typeface="Times New Roman" pitchFamily="18" charset="0"/>
                <a:ea typeface="Calibri" pitchFamily="34" charset="0"/>
                <a:cs typeface="Times New Roman" pitchFamily="18" charset="0"/>
              </a:rPr>
              <a:t>Activități asociate obiectivului acestei etape</a:t>
            </a:r>
            <a:endParaRPr lang="vi-VN" sz="2000" dirty="0" smtClean="0">
              <a:solidFill>
                <a:srgbClr val="000000"/>
              </a:solidFill>
              <a:latin typeface="Times New Roman" pitchFamily="18" charset="0"/>
              <a:ea typeface="Calibri" pitchFamily="34" charset="0"/>
              <a:cs typeface="Times New Roman" pitchFamily="18" charset="0"/>
            </a:endParaRPr>
          </a:p>
          <a:p>
            <a:pPr>
              <a:lnSpc>
                <a:spcPct val="150000"/>
              </a:lnSpc>
              <a:spcAft>
                <a:spcPts val="0"/>
              </a:spcAft>
            </a:pPr>
            <a:r>
              <a:rPr lang="ro-RO" sz="2000" dirty="0" smtClean="0">
                <a:solidFill>
                  <a:srgbClr val="000000"/>
                </a:solidFill>
                <a:latin typeface="Times New Roman"/>
                <a:ea typeface="Calibri"/>
                <a:cs typeface="Times New Roman"/>
              </a:rPr>
              <a:t>Activitate </a:t>
            </a:r>
            <a:r>
              <a:rPr lang="ro-RO" sz="2000" dirty="0" smtClean="0">
                <a:solidFill>
                  <a:srgbClr val="000000"/>
                </a:solidFill>
                <a:latin typeface="Times New Roman"/>
                <a:ea typeface="Calibri"/>
                <a:cs typeface="Times New Roman"/>
              </a:rPr>
              <a:t>6.1. Elaborarea unor scheme de încrucișare</a:t>
            </a:r>
            <a:endParaRPr lang="en-US" sz="2000" dirty="0" smtClean="0">
              <a:latin typeface="Calibri"/>
              <a:ea typeface="Calibri"/>
              <a:cs typeface="Times New Roman"/>
            </a:endParaRPr>
          </a:p>
          <a:p>
            <a:pPr>
              <a:lnSpc>
                <a:spcPct val="150000"/>
              </a:lnSpc>
              <a:spcAft>
                <a:spcPts val="0"/>
              </a:spcAft>
            </a:pPr>
            <a:r>
              <a:rPr lang="ro-RO" sz="2000" dirty="0" smtClean="0">
                <a:solidFill>
                  <a:srgbClr val="000000"/>
                </a:solidFill>
                <a:latin typeface="Times New Roman"/>
                <a:ea typeface="Calibri"/>
                <a:cs typeface="Times New Roman"/>
              </a:rPr>
              <a:t>Activitate 6.2. Efectuarea montei</a:t>
            </a:r>
            <a:endParaRPr lang="en-US" sz="2000" dirty="0" smtClean="0">
              <a:latin typeface="Calibri"/>
              <a:ea typeface="Calibri"/>
              <a:cs typeface="Times New Roman"/>
            </a:endParaRPr>
          </a:p>
          <a:p>
            <a:pPr>
              <a:lnSpc>
                <a:spcPct val="150000"/>
              </a:lnSpc>
              <a:spcAft>
                <a:spcPts val="0"/>
              </a:spcAft>
            </a:pPr>
            <a:r>
              <a:rPr lang="ro-RO" sz="2000" dirty="0" smtClean="0">
                <a:solidFill>
                  <a:srgbClr val="000000"/>
                </a:solidFill>
                <a:latin typeface="Times New Roman"/>
                <a:ea typeface="Calibri"/>
                <a:cs typeface="Times New Roman"/>
              </a:rPr>
              <a:t>Activitate 6.3 Obținerea unor precursori utilizabili în activitatea de ameliorare</a:t>
            </a:r>
            <a:endParaRPr lang="en-US" sz="2000" dirty="0" smtClean="0">
              <a:latin typeface="Calibri"/>
              <a:ea typeface="Calibri"/>
              <a:cs typeface="Times New Roman"/>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919279"/>
            <a:ext cx="91440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CUPRINS</a:t>
            </a:r>
          </a:p>
          <a:p>
            <a:pPr algn="just">
              <a:spcAft>
                <a:spcPts val="0"/>
              </a:spcAft>
            </a:pPr>
            <a:r>
              <a:rPr lang="ro-RO" sz="2000" dirty="0" smtClean="0">
                <a:latin typeface="Times New Roman"/>
                <a:ea typeface="Calibri"/>
                <a:cs typeface="Times New Roman"/>
              </a:rPr>
              <a:t>1</a:t>
            </a:r>
            <a:r>
              <a:rPr lang="ro-RO" sz="2000" dirty="0" smtClean="0">
                <a:latin typeface="Times New Roman"/>
                <a:ea typeface="Calibri"/>
                <a:cs typeface="Times New Roman"/>
              </a:rPr>
              <a:t>. Tipuri de încrucișări pentru formarea de rase noi</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2. SCOPUL CERCETĂRILOR, MATERIALUL BIOLOGIC STUDIAT ȘI METODĂ DE LUCRU</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2.1. Scopul cercetărilor</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2.2. Obiective</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2.3. Materialul biologic studiat și metodă de lucru</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3. REZULTATE OBȚINUTE</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3.1. Elaborarea unor scheme de încrucișare în vederea ameliorării caracterelor asociate producției de carne a  rasei Țigaie.</a:t>
            </a:r>
            <a:endParaRPr lang="en-US" sz="2000" dirty="0" smtClean="0">
              <a:latin typeface="Calibri"/>
              <a:ea typeface="Calibri"/>
              <a:cs typeface="Times New Roman"/>
            </a:endParaRPr>
          </a:p>
          <a:p>
            <a:pPr>
              <a:spcAft>
                <a:spcPts val="0"/>
              </a:spcAft>
            </a:pPr>
            <a:r>
              <a:rPr lang="ro-RO" sz="2000" dirty="0" smtClean="0">
                <a:latin typeface="Times New Roman"/>
                <a:ea typeface="Calibri"/>
                <a:cs typeface="Times New Roman"/>
              </a:rPr>
              <a:t>3.2. Analiza dezvoltării corporale a produșilor obținuți.</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3.3. Aprecierea stării de îngrășare și a calității carcasei a produșilor obținuți.</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CONCLUZII</a:t>
            </a:r>
            <a:endParaRPr lang="en-US" sz="2000" dirty="0" smtClean="0">
              <a:latin typeface="Calibri"/>
              <a:ea typeface="Calibri"/>
              <a:cs typeface="Times New Roman"/>
            </a:endParaRPr>
          </a:p>
          <a:p>
            <a:pPr algn="just">
              <a:spcAft>
                <a:spcPts val="0"/>
              </a:spcAft>
            </a:pPr>
            <a:r>
              <a:rPr lang="ro-RO" sz="2000" dirty="0" smtClean="0">
                <a:latin typeface="Times New Roman"/>
                <a:ea typeface="Calibri"/>
                <a:cs typeface="Times New Roman"/>
              </a:rPr>
              <a:t>BIBLIOGRAFIE</a:t>
            </a:r>
            <a:endParaRPr lang="en-US" sz="2000" dirty="0" smtClean="0">
              <a:latin typeface="Calibri"/>
              <a:ea typeface="Calibri"/>
              <a:cs typeface="Times New Roman"/>
            </a:endParaRPr>
          </a:p>
          <a:p>
            <a:pPr algn="ctr" fontAlgn="base">
              <a:spcBef>
                <a:spcPct val="0"/>
              </a:spcBef>
              <a:spcAft>
                <a:spcPct val="0"/>
              </a:spcAf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514402"/>
            <a:ext cx="9144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Scopul principal al cercetărilor noastre este acela de a obține precursori utilizabili în activitatea de ameliorare în direcția producției de carne din încrucișarea oilor Țigaie varietatea ruginie cu berbeci din rase de carne din Franța și anume Vendeen, Blanche du Massif Central și Berrichon du Cher </a:t>
            </a:r>
            <a:r>
              <a:rPr lang="ro-RO" sz="2000" dirty="0" smtClean="0">
                <a:latin typeface="Times New Roman" pitchFamily="18" charset="0"/>
                <a:ea typeface="Calibri" pitchFamily="34" charset="0"/>
                <a:cs typeface="Times New Roman" pitchFamily="18" charset="0"/>
              </a:rPr>
              <a:t>pentru </a:t>
            </a:r>
            <a:r>
              <a:rPr lang="vi-VN" sz="2000" dirty="0" smtClean="0">
                <a:latin typeface="Times New Roman" pitchFamily="18" charset="0"/>
                <a:ea typeface="Calibri" pitchFamily="34" charset="0"/>
                <a:cs typeface="Times New Roman" pitchFamily="18" charset="0"/>
              </a:rPr>
              <a:t>condițiile</a:t>
            </a:r>
            <a:r>
              <a:rPr lang="ro-RO" sz="2000" dirty="0" smtClean="0">
                <a:latin typeface="Times New Roman" pitchFamily="18" charset="0"/>
                <a:ea typeface="Calibri" pitchFamily="34" charset="0"/>
                <a:cs typeface="Times New Roman" pitchFamily="18" charset="0"/>
              </a:rPr>
              <a:t> de creștere</a:t>
            </a:r>
            <a:r>
              <a:rPr lang="vi-VN" sz="2000" dirty="0" smtClean="0">
                <a:latin typeface="Times New Roman" pitchFamily="18" charset="0"/>
                <a:ea typeface="Calibri" pitchFamily="34" charset="0"/>
                <a:cs typeface="Times New Roman" pitchFamily="18" charset="0"/>
              </a:rPr>
              <a:t> </a:t>
            </a:r>
            <a:r>
              <a:rPr lang="ro-RO" sz="2000" dirty="0" smtClean="0">
                <a:latin typeface="Times New Roman" pitchFamily="18" charset="0"/>
                <a:ea typeface="Calibri" pitchFamily="34" charset="0"/>
                <a:cs typeface="Times New Roman" pitchFamily="18" charset="0"/>
              </a:rPr>
              <a:t>din țara noastră</a:t>
            </a:r>
            <a:r>
              <a:rPr lang="vi-VN" sz="2000" dirty="0" smtClean="0">
                <a:latin typeface="Times New Roman" pitchFamily="18" charset="0"/>
                <a:ea typeface="Calibri" pitchFamily="34" charset="0"/>
                <a:cs typeface="Times New Roman" pitchFamily="18" charset="0"/>
              </a:rPr>
              <a:t>.</a:t>
            </a:r>
            <a:endParaRPr lang="vi-VN" sz="2000" dirty="0" smtClean="0">
              <a:latin typeface="Times New Roman" pitchFamily="18" charset="0"/>
              <a:ea typeface="Calibri" pitchFamily="34" charset="0"/>
              <a:cs typeface="Times New Roman" pitchFamily="18" charset="0"/>
            </a:endParaRPr>
          </a:p>
          <a:p>
            <a:pPr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algn="just"/>
            <a:r>
              <a:rPr lang="vi-VN" sz="2000" dirty="0" smtClean="0">
                <a:latin typeface="Times New Roman" pitchFamily="18" charset="0"/>
                <a:cs typeface="Times New Roman" pitchFamily="18" charset="0"/>
              </a:rPr>
              <a:t>Obiectivul  pentru atingerea scopului principal al cercetărilor pentru această fază a proiectului a constat în </a:t>
            </a:r>
            <a:r>
              <a:rPr lang="vi-VN" sz="2000" i="1" dirty="0" smtClean="0">
                <a:latin typeface="Times New Roman" pitchFamily="18" charset="0"/>
                <a:cs typeface="Times New Roman" pitchFamily="18" charset="0"/>
              </a:rPr>
              <a:t>elaborarea unor scheme de încrucișare pentru obținerea unor precursori utilizabili în activitatea de ameliorare a producției de carne și evaluarea performanțelor productive ale producției de carne a acestora</a:t>
            </a:r>
            <a:endParaRPr kumimoji="0" lang="ro-RO" sz="2000" b="0" i="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08720"/>
            <a:ext cx="9144000" cy="5062924"/>
          </a:xfrm>
          <a:prstGeom prst="rect">
            <a:avLst/>
          </a:prstGeom>
        </p:spPr>
        <p:txBody>
          <a:bodyPr wrap="square">
            <a:spAutoFit/>
          </a:bodyPr>
          <a:lstStyle/>
          <a:p>
            <a:pPr lvl="0" algn="ctr" eaLnBrk="0" fontAlgn="base" hangingPunct="0">
              <a:spcBef>
                <a:spcPct val="0"/>
              </a:spcBef>
              <a:spcAft>
                <a:spcPct val="0"/>
              </a:spcAf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2.3.MATERIALUL BIOLOGIC STUDIAT ȘI METODĂ DE LUCRU</a:t>
            </a: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Pentru realizarea cercetărilor și atingerea obiectivelor acestei faze, sau stabilit încrucișările pentru obținerea unor precursori utilizabili în activitatea de ameliorare a rasei tigaie, s-a efectuat dirijarea împerecherilor s-a efectuat monta și s-au s-au obținut produșii care au fost supuși îngrășării.  </a:t>
            </a:r>
            <a:r>
              <a:rPr lang="vi-VN" sz="2000" dirty="0" smtClean="0">
                <a:latin typeface="Times New Roman" pitchFamily="18" charset="0"/>
                <a:ea typeface="Calibri" pitchFamily="34" charset="0"/>
                <a:cs typeface="Times New Roman" pitchFamily="18" charset="0"/>
              </a:rPr>
              <a:t>Pentru evaluarea dezvoltării corporale a produșilor obținuți au fost efectuate cântăriri la naștere, la 30 zile, și la vârsta de 100 zile. </a:t>
            </a:r>
            <a:endParaRPr lang="vi-VN" sz="2000" dirty="0" smtClean="0">
              <a:latin typeface="Times New Roman" pitchFamily="18" charset="0"/>
              <a:ea typeface="Calibri" pitchFamily="34" charset="0"/>
              <a:cs typeface="Times New Roman" pitchFamily="18" charset="0"/>
            </a:endParaRPr>
          </a:p>
          <a:p>
            <a:pPr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	Datele înregistrate în urma observațiilor cât și a determinărilor efectuate au fost prelucrate utilizându-se metode clasice de prelucrare statistică specifice acestui studiu. Astfel după înregistrarea datelor privind evaluarea </a:t>
            </a:r>
            <a:r>
              <a:rPr lang="ro-RO" sz="2000" dirty="0" smtClean="0">
                <a:latin typeface="Times New Roman" pitchFamily="18" charset="0"/>
                <a:ea typeface="Calibri" pitchFamily="34" charset="0"/>
                <a:cs typeface="Times New Roman" pitchFamily="18" charset="0"/>
              </a:rPr>
              <a:t>dezvoltării corporale</a:t>
            </a:r>
            <a:r>
              <a:rPr lang="vi-VN" sz="2000" dirty="0" smtClean="0">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a fiecărui animal luat în studiu s-au calculat estimatorii de poziţie şi de variaţie reprezentaţi de media aritmetică, varianţa, deviaţia standard a mediei şi coeficientul de variaţie</a:t>
            </a:r>
            <a:r>
              <a:rPr lang="vi-VN" sz="2000" dirty="0" smtClean="0">
                <a:latin typeface="Times New Roman" pitchFamily="18" charset="0"/>
                <a:ea typeface="Calibri" pitchFamily="34" charset="0"/>
                <a:cs typeface="Times New Roman" pitchFamily="18" charset="0"/>
              </a:rPr>
              <a:t>.</a:t>
            </a:r>
            <a:endParaRPr lang="ro-RO" sz="2000" dirty="0" smtClean="0">
              <a:latin typeface="Times New Roman" pitchFamily="18" charset="0"/>
              <a:ea typeface="Calibri" pitchFamily="34" charset="0"/>
              <a:cs typeface="Times New Roman" pitchFamily="18" charset="0"/>
            </a:endParaRPr>
          </a:p>
          <a:p>
            <a:pPr algn="just" eaLnBrk="0" fontAlgn="base" hangingPunct="0">
              <a:spcBef>
                <a:spcPct val="0"/>
              </a:spcBef>
              <a:spcAft>
                <a:spcPct val="0"/>
              </a:spcAft>
            </a:pPr>
            <a:r>
              <a:rPr lang="ro-RO" sz="2000" dirty="0" smtClean="0">
                <a:latin typeface="Times New Roman" pitchFamily="18" charset="0"/>
                <a:ea typeface="Calibri" pitchFamily="34" charset="0"/>
                <a:cs typeface="Times New Roman" pitchFamily="18" charset="0"/>
              </a:rPr>
              <a:t>	Î</a:t>
            </a:r>
            <a:r>
              <a:rPr lang="ro-RO" sz="2000" dirty="0" smtClean="0">
                <a:latin typeface="Times New Roman" pitchFamily="18" charset="0"/>
                <a:ea typeface="Calibri" pitchFamily="34" charset="0"/>
                <a:cs typeface="Times New Roman" pitchFamily="18" charset="0"/>
              </a:rPr>
              <a:t>n urma evaluării s-au selectat produși cu cele mai bune performanțe ca precursori utilizabili în ameliorarea producției de carne la ovine.</a:t>
            </a:r>
            <a:endParaRPr lang="vi-VN" sz="2000" dirty="0" smtClean="0">
              <a:latin typeface="Times New Roman" pitchFamily="18" charset="0"/>
              <a:ea typeface="Calibri" pitchFamily="34" charset="0"/>
              <a:cs typeface="Times New Roman" pitchFamily="18" charset="0"/>
            </a:endParaRPr>
          </a:p>
          <a:p>
            <a:pPr algn="just" eaLnBrk="0" fontAlgn="base" hangingPunct="0">
              <a:spcBef>
                <a:spcPct val="0"/>
              </a:spcBef>
              <a:spcAft>
                <a:spcPct val="0"/>
              </a:spcAft>
            </a:pPr>
            <a:endParaRPr lang="vi-VN" dirty="0" smtClean="0">
              <a:latin typeface="Times New Roman" pitchFamily="18" charset="0"/>
              <a:ea typeface="Calibri" pitchFamily="34"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692696"/>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000" dirty="0" smtClean="0">
                <a:latin typeface="Times New Roman" pitchFamily="18" charset="0"/>
                <a:ea typeface="Calibri" pitchFamily="34" charset="0"/>
                <a:cs typeface="Times New Roman" pitchFamily="18" charset="0"/>
              </a:rPr>
              <a:t>3.1. ELABORAREA UNOR SCHEME DE ÎNCRUCIȘARE ÎN VEDEREA AMELIORĂRII CARACTERELOR ASOCIATE PRODUCȚIEI DE CARNE A  RASEI ȚIGAIE.</a:t>
            </a:r>
          </a:p>
        </p:txBody>
      </p:sp>
      <p:grpSp>
        <p:nvGrpSpPr>
          <p:cNvPr id="7" name="Group 6"/>
          <p:cNvGrpSpPr/>
          <p:nvPr/>
        </p:nvGrpSpPr>
        <p:grpSpPr>
          <a:xfrm>
            <a:off x="827584" y="1844824"/>
            <a:ext cx="7312210" cy="4239999"/>
            <a:chOff x="1547663" y="1124745"/>
            <a:chExt cx="7312210" cy="4239999"/>
          </a:xfrm>
        </p:grpSpPr>
        <p:grpSp>
          <p:nvGrpSpPr>
            <p:cNvPr id="8" name="Group 7"/>
            <p:cNvGrpSpPr/>
            <p:nvPr/>
          </p:nvGrpSpPr>
          <p:grpSpPr>
            <a:xfrm>
              <a:off x="1547663" y="1124745"/>
              <a:ext cx="3312366" cy="648074"/>
              <a:chOff x="1547664" y="1124744"/>
              <a:chExt cx="3672408" cy="1152130"/>
            </a:xfrm>
          </p:grpSpPr>
          <p:sp>
            <p:nvSpPr>
              <p:cNvPr id="59" name="Oval 58"/>
              <p:cNvSpPr/>
              <p:nvPr/>
            </p:nvSpPr>
            <p:spPr>
              <a:xfrm>
                <a:off x="1547664" y="1124744"/>
                <a:ext cx="792088"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TI</a:t>
                </a:r>
                <a:endParaRPr lang="en-US" sz="1400" dirty="0"/>
              </a:p>
            </p:txBody>
          </p:sp>
          <p:sp>
            <p:nvSpPr>
              <p:cNvPr id="60" name="Multiply 59"/>
              <p:cNvSpPr/>
              <p:nvPr/>
            </p:nvSpPr>
            <p:spPr>
              <a:xfrm>
                <a:off x="2843808" y="1268760"/>
                <a:ext cx="504056" cy="28803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1" name="Oval 60"/>
              <p:cNvSpPr/>
              <p:nvPr/>
            </p:nvSpPr>
            <p:spPr>
              <a:xfrm>
                <a:off x="3563888" y="1124744"/>
                <a:ext cx="1080120"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a:t>
                </a:r>
                <a:endParaRPr lang="en-US" sz="1400" dirty="0"/>
              </a:p>
            </p:txBody>
          </p:sp>
          <p:grpSp>
            <p:nvGrpSpPr>
              <p:cNvPr id="62" name="Group 61"/>
              <p:cNvGrpSpPr/>
              <p:nvPr/>
            </p:nvGrpSpPr>
            <p:grpSpPr>
              <a:xfrm>
                <a:off x="4932040" y="1340768"/>
                <a:ext cx="288032" cy="288032"/>
                <a:chOff x="4932040" y="1340768"/>
                <a:chExt cx="288032" cy="288032"/>
              </a:xfrm>
            </p:grpSpPr>
            <p:sp>
              <p:nvSpPr>
                <p:cNvPr id="68" name="Oval 67"/>
                <p:cNvSpPr/>
                <p:nvPr/>
              </p:nvSpPr>
              <p:spPr>
                <a:xfrm>
                  <a:off x="4932040" y="1412776"/>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69" name="Straight Arrow Connector 68"/>
                <p:cNvCxnSpPr>
                  <a:stCxn id="59" idx="7"/>
                </p:cNvCxnSpPr>
                <p:nvPr/>
              </p:nvCxnSpPr>
              <p:spPr>
                <a:xfrm flipV="1">
                  <a:off x="5116428" y="1340768"/>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2411760" y="1484784"/>
                <a:ext cx="216024" cy="432048"/>
                <a:chOff x="2411760" y="1484784"/>
                <a:chExt cx="216024" cy="432048"/>
              </a:xfrm>
            </p:grpSpPr>
            <p:sp>
              <p:nvSpPr>
                <p:cNvPr id="65" name="Oval 64"/>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66" name="Straight Connector 65"/>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Down Arrow 63"/>
              <p:cNvSpPr/>
              <p:nvPr/>
            </p:nvSpPr>
            <p:spPr>
              <a:xfrm>
                <a:off x="3059832" y="1764815"/>
                <a:ext cx="84531" cy="5120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9" name="Group 8"/>
            <p:cNvGrpSpPr/>
            <p:nvPr/>
          </p:nvGrpSpPr>
          <p:grpSpPr>
            <a:xfrm>
              <a:off x="1907704" y="1916834"/>
              <a:ext cx="3816423" cy="792089"/>
              <a:chOff x="1979712" y="1916834"/>
              <a:chExt cx="3816423" cy="792089"/>
            </a:xfrm>
          </p:grpSpPr>
          <p:grpSp>
            <p:nvGrpSpPr>
              <p:cNvPr id="46" name="Group 45"/>
              <p:cNvGrpSpPr/>
              <p:nvPr/>
            </p:nvGrpSpPr>
            <p:grpSpPr>
              <a:xfrm>
                <a:off x="2411760" y="1916834"/>
                <a:ext cx="3384375" cy="792089"/>
                <a:chOff x="2411760" y="2996952"/>
                <a:chExt cx="3816424" cy="1224136"/>
              </a:xfrm>
            </p:grpSpPr>
            <p:sp>
              <p:nvSpPr>
                <p:cNvPr id="48" name="Oval 47"/>
                <p:cNvSpPr/>
                <p:nvPr/>
              </p:nvSpPr>
              <p:spPr>
                <a:xfrm>
                  <a:off x="2411760" y="2996952"/>
                  <a:ext cx="151216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50/50</a:t>
                  </a:r>
                  <a:endParaRPr lang="en-US" sz="1000" dirty="0"/>
                </a:p>
              </p:txBody>
            </p:sp>
            <p:sp>
              <p:nvSpPr>
                <p:cNvPr id="49" name="Multiply 48"/>
                <p:cNvSpPr/>
                <p:nvPr/>
              </p:nvSpPr>
              <p:spPr>
                <a:xfrm>
                  <a:off x="4139952" y="3212976"/>
                  <a:ext cx="504056" cy="28803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Oval 49"/>
                <p:cNvSpPr/>
                <p:nvPr/>
              </p:nvSpPr>
              <p:spPr>
                <a:xfrm>
                  <a:off x="4788024" y="2996952"/>
                  <a:ext cx="108012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a:t>
                  </a:r>
                  <a:endParaRPr lang="en-US" sz="1400" dirty="0"/>
                </a:p>
              </p:txBody>
            </p:sp>
            <p:grpSp>
              <p:nvGrpSpPr>
                <p:cNvPr id="51" name="Group 50"/>
                <p:cNvGrpSpPr/>
                <p:nvPr/>
              </p:nvGrpSpPr>
              <p:grpSpPr>
                <a:xfrm>
                  <a:off x="3923928" y="3501008"/>
                  <a:ext cx="216024" cy="432048"/>
                  <a:chOff x="2411760" y="1484784"/>
                  <a:chExt cx="216024" cy="432048"/>
                </a:xfrm>
              </p:grpSpPr>
              <p:sp>
                <p:nvSpPr>
                  <p:cNvPr id="56" name="Oval 55"/>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57" name="Straight Connector 56"/>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5940152" y="3501008"/>
                  <a:ext cx="288032" cy="288032"/>
                  <a:chOff x="4932040" y="1340768"/>
                  <a:chExt cx="288032" cy="288032"/>
                </a:xfrm>
              </p:grpSpPr>
              <p:sp>
                <p:nvSpPr>
                  <p:cNvPr id="54" name="Oval 53"/>
                  <p:cNvSpPr/>
                  <p:nvPr/>
                </p:nvSpPr>
                <p:spPr>
                  <a:xfrm>
                    <a:off x="4932040" y="1412776"/>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55" name="Straight Arrow Connector 54"/>
                  <p:cNvCxnSpPr/>
                  <p:nvPr/>
                </p:nvCxnSpPr>
                <p:spPr>
                  <a:xfrm flipV="1">
                    <a:off x="5116428" y="1340768"/>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3" name="Down Arrow 52"/>
                <p:cNvSpPr/>
                <p:nvPr/>
              </p:nvSpPr>
              <p:spPr>
                <a:xfrm>
                  <a:off x="4355976" y="3717032"/>
                  <a:ext cx="7200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47" name="Rectangle 46"/>
              <p:cNvSpPr/>
              <p:nvPr/>
            </p:nvSpPr>
            <p:spPr>
              <a:xfrm>
                <a:off x="1979712" y="2060848"/>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F1</a:t>
                </a:r>
                <a:endParaRPr lang="en-US" sz="1200" dirty="0">
                  <a:solidFill>
                    <a:schemeClr val="tx1"/>
                  </a:solidFill>
                </a:endParaRPr>
              </a:p>
            </p:txBody>
          </p:sp>
        </p:grpSp>
        <p:grpSp>
          <p:nvGrpSpPr>
            <p:cNvPr id="10" name="Group 9"/>
            <p:cNvGrpSpPr/>
            <p:nvPr/>
          </p:nvGrpSpPr>
          <p:grpSpPr>
            <a:xfrm>
              <a:off x="2987824" y="2780930"/>
              <a:ext cx="3816423" cy="792089"/>
              <a:chOff x="2987824" y="2780930"/>
              <a:chExt cx="3816423" cy="792089"/>
            </a:xfrm>
          </p:grpSpPr>
          <p:grpSp>
            <p:nvGrpSpPr>
              <p:cNvPr id="33" name="Group 32"/>
              <p:cNvGrpSpPr/>
              <p:nvPr/>
            </p:nvGrpSpPr>
            <p:grpSpPr>
              <a:xfrm>
                <a:off x="3419872" y="2780930"/>
                <a:ext cx="3384375" cy="792089"/>
                <a:chOff x="2411760" y="2996952"/>
                <a:chExt cx="3816424" cy="1224136"/>
              </a:xfrm>
            </p:grpSpPr>
            <p:sp>
              <p:nvSpPr>
                <p:cNvPr id="35" name="Oval 34"/>
                <p:cNvSpPr/>
                <p:nvPr/>
              </p:nvSpPr>
              <p:spPr>
                <a:xfrm>
                  <a:off x="2411760" y="2996952"/>
                  <a:ext cx="151216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75/25</a:t>
                  </a:r>
                  <a:endParaRPr lang="en-US" sz="1000" dirty="0"/>
                </a:p>
              </p:txBody>
            </p:sp>
            <p:sp>
              <p:nvSpPr>
                <p:cNvPr id="36" name="Multiply 35"/>
                <p:cNvSpPr/>
                <p:nvPr/>
              </p:nvSpPr>
              <p:spPr>
                <a:xfrm>
                  <a:off x="4139952" y="3212976"/>
                  <a:ext cx="504056" cy="28803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Oval 36"/>
                <p:cNvSpPr/>
                <p:nvPr/>
              </p:nvSpPr>
              <p:spPr>
                <a:xfrm>
                  <a:off x="4788024" y="2996952"/>
                  <a:ext cx="108012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a:t>
                  </a:r>
                  <a:endParaRPr lang="en-US" sz="1400" dirty="0"/>
                </a:p>
              </p:txBody>
            </p:sp>
            <p:grpSp>
              <p:nvGrpSpPr>
                <p:cNvPr id="38" name="Group 37"/>
                <p:cNvGrpSpPr/>
                <p:nvPr/>
              </p:nvGrpSpPr>
              <p:grpSpPr>
                <a:xfrm>
                  <a:off x="3923928" y="3501008"/>
                  <a:ext cx="216024" cy="432048"/>
                  <a:chOff x="2411760" y="1484784"/>
                  <a:chExt cx="216024" cy="432048"/>
                </a:xfrm>
              </p:grpSpPr>
              <p:sp>
                <p:nvSpPr>
                  <p:cNvPr id="43" name="Oval 42"/>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4" name="Straight Connector 43"/>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5940152" y="3501008"/>
                  <a:ext cx="288032" cy="288032"/>
                  <a:chOff x="4932040" y="1340768"/>
                  <a:chExt cx="288032" cy="288032"/>
                </a:xfrm>
              </p:grpSpPr>
              <p:sp>
                <p:nvSpPr>
                  <p:cNvPr id="41" name="Oval 40"/>
                  <p:cNvSpPr/>
                  <p:nvPr/>
                </p:nvSpPr>
                <p:spPr>
                  <a:xfrm>
                    <a:off x="4932040" y="1412776"/>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2" name="Straight Arrow Connector 41"/>
                  <p:cNvCxnSpPr>
                    <a:stCxn id="41" idx="7"/>
                  </p:cNvCxnSpPr>
                  <p:nvPr/>
                </p:nvCxnSpPr>
                <p:spPr>
                  <a:xfrm flipV="1">
                    <a:off x="5116428" y="1340768"/>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0" name="Down Arrow 39"/>
                <p:cNvSpPr/>
                <p:nvPr/>
              </p:nvSpPr>
              <p:spPr>
                <a:xfrm>
                  <a:off x="4355976" y="3717032"/>
                  <a:ext cx="7200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34" name="Rectangle 33"/>
              <p:cNvSpPr/>
              <p:nvPr/>
            </p:nvSpPr>
            <p:spPr>
              <a:xfrm>
                <a:off x="2987824" y="2924944"/>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R1</a:t>
                </a:r>
                <a:endParaRPr lang="en-US" sz="1200" dirty="0">
                  <a:solidFill>
                    <a:schemeClr val="tx1"/>
                  </a:solidFill>
                </a:endParaRPr>
              </a:p>
            </p:txBody>
          </p:sp>
        </p:grpSp>
        <p:sp>
          <p:nvSpPr>
            <p:cNvPr id="11" name="Oval 10"/>
            <p:cNvSpPr/>
            <p:nvPr/>
          </p:nvSpPr>
          <p:spPr>
            <a:xfrm>
              <a:off x="4499992" y="3789040"/>
              <a:ext cx="1340979" cy="5125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87,5/12,5</a:t>
              </a:r>
              <a:endParaRPr lang="en-US" sz="1000" dirty="0"/>
            </a:p>
          </p:txBody>
        </p:sp>
        <p:sp>
          <p:nvSpPr>
            <p:cNvPr id="12" name="Multiply 11"/>
            <p:cNvSpPr/>
            <p:nvPr/>
          </p:nvSpPr>
          <p:spPr>
            <a:xfrm>
              <a:off x="6032540" y="3928820"/>
              <a:ext cx="446993" cy="18637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3" name="Group 12"/>
            <p:cNvGrpSpPr/>
            <p:nvPr/>
          </p:nvGrpSpPr>
          <p:grpSpPr>
            <a:xfrm>
              <a:off x="5840971" y="4115194"/>
              <a:ext cx="191568" cy="279560"/>
              <a:chOff x="2411760" y="1484784"/>
              <a:chExt cx="216024" cy="432048"/>
            </a:xfrm>
          </p:grpSpPr>
          <p:sp>
            <p:nvSpPr>
              <p:cNvPr id="30" name="Oval 29"/>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31" name="Straight Connector 30"/>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7596336" y="4077072"/>
              <a:ext cx="255425" cy="186375"/>
              <a:chOff x="5138872" y="1321130"/>
              <a:chExt cx="288032" cy="288034"/>
            </a:xfrm>
          </p:grpSpPr>
          <p:sp>
            <p:nvSpPr>
              <p:cNvPr id="28" name="Oval 27"/>
              <p:cNvSpPr/>
              <p:nvPr/>
            </p:nvSpPr>
            <p:spPr>
              <a:xfrm>
                <a:off x="5138872" y="1393139"/>
                <a:ext cx="216024" cy="21602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9" name="Straight Arrow Connector 28"/>
              <p:cNvCxnSpPr>
                <a:stCxn id="28" idx="7"/>
              </p:cNvCxnSpPr>
              <p:nvPr/>
            </p:nvCxnSpPr>
            <p:spPr>
              <a:xfrm flipV="1">
                <a:off x="5323260" y="1321130"/>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4067944" y="3933057"/>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R2</a:t>
              </a:r>
              <a:endParaRPr lang="en-US" sz="1200" dirty="0">
                <a:solidFill>
                  <a:schemeClr val="tx1"/>
                </a:solidFill>
              </a:endParaRPr>
            </a:p>
          </p:txBody>
        </p:sp>
        <p:sp>
          <p:nvSpPr>
            <p:cNvPr id="16" name="Oval 15"/>
            <p:cNvSpPr/>
            <p:nvPr/>
          </p:nvSpPr>
          <p:spPr>
            <a:xfrm>
              <a:off x="6588224" y="3789040"/>
              <a:ext cx="957842" cy="5125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a:t>
              </a:r>
              <a:endParaRPr lang="en-US" sz="1400" dirty="0"/>
            </a:p>
          </p:txBody>
        </p:sp>
        <p:sp>
          <p:nvSpPr>
            <p:cNvPr id="17" name="Down Arrow 16"/>
            <p:cNvSpPr/>
            <p:nvPr/>
          </p:nvSpPr>
          <p:spPr>
            <a:xfrm>
              <a:off x="6228184" y="4221088"/>
              <a:ext cx="63856" cy="3261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Oval 17"/>
            <p:cNvSpPr/>
            <p:nvPr/>
          </p:nvSpPr>
          <p:spPr>
            <a:xfrm>
              <a:off x="5580112" y="4653136"/>
              <a:ext cx="1340979" cy="5125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93,75/6,25</a:t>
              </a:r>
              <a:endParaRPr lang="en-US" sz="1000" dirty="0"/>
            </a:p>
          </p:txBody>
        </p:sp>
        <p:sp>
          <p:nvSpPr>
            <p:cNvPr id="19" name="Multiply 18"/>
            <p:cNvSpPr/>
            <p:nvPr/>
          </p:nvSpPr>
          <p:spPr>
            <a:xfrm>
              <a:off x="6948264" y="4797152"/>
              <a:ext cx="446993" cy="18637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Oval 19"/>
            <p:cNvSpPr/>
            <p:nvPr/>
          </p:nvSpPr>
          <p:spPr>
            <a:xfrm>
              <a:off x="7380312" y="4653136"/>
              <a:ext cx="1340979" cy="5125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93,75/6,25</a:t>
              </a:r>
              <a:endParaRPr lang="en-US" sz="1000" dirty="0"/>
            </a:p>
          </p:txBody>
        </p:sp>
        <p:grpSp>
          <p:nvGrpSpPr>
            <p:cNvPr id="21" name="Group 20"/>
            <p:cNvGrpSpPr/>
            <p:nvPr/>
          </p:nvGrpSpPr>
          <p:grpSpPr>
            <a:xfrm>
              <a:off x="8604448" y="5013176"/>
              <a:ext cx="255425" cy="186375"/>
              <a:chOff x="5138872" y="1321130"/>
              <a:chExt cx="288032" cy="288034"/>
            </a:xfrm>
          </p:grpSpPr>
          <p:sp>
            <p:nvSpPr>
              <p:cNvPr id="26" name="Oval 25"/>
              <p:cNvSpPr/>
              <p:nvPr/>
            </p:nvSpPr>
            <p:spPr>
              <a:xfrm>
                <a:off x="5138872" y="1393139"/>
                <a:ext cx="216024" cy="21602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7" name="Straight Arrow Connector 26"/>
              <p:cNvCxnSpPr>
                <a:stCxn id="26" idx="7"/>
              </p:cNvCxnSpPr>
              <p:nvPr/>
            </p:nvCxnSpPr>
            <p:spPr>
              <a:xfrm flipV="1">
                <a:off x="5323260" y="1321130"/>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6804248" y="5085184"/>
              <a:ext cx="191568" cy="279560"/>
              <a:chOff x="2411760" y="1484784"/>
              <a:chExt cx="216024" cy="432048"/>
            </a:xfrm>
          </p:grpSpPr>
          <p:sp>
            <p:nvSpPr>
              <p:cNvPr id="23" name="Oval 22"/>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4" name="Straight Connector 23"/>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99592" y="1196752"/>
            <a:ext cx="7488832" cy="4536503"/>
            <a:chOff x="1547663" y="1124745"/>
            <a:chExt cx="5256584" cy="3024335"/>
          </a:xfrm>
        </p:grpSpPr>
        <p:grpSp>
          <p:nvGrpSpPr>
            <p:cNvPr id="3" name="Group 2"/>
            <p:cNvGrpSpPr/>
            <p:nvPr/>
          </p:nvGrpSpPr>
          <p:grpSpPr>
            <a:xfrm>
              <a:off x="1547663" y="1124745"/>
              <a:ext cx="5256584" cy="2448274"/>
              <a:chOff x="1547663" y="1124745"/>
              <a:chExt cx="5256584" cy="2448274"/>
            </a:xfrm>
          </p:grpSpPr>
          <p:grpSp>
            <p:nvGrpSpPr>
              <p:cNvPr id="7" name="Group 6"/>
              <p:cNvGrpSpPr/>
              <p:nvPr/>
            </p:nvGrpSpPr>
            <p:grpSpPr>
              <a:xfrm>
                <a:off x="1547663" y="1124745"/>
                <a:ext cx="3312366" cy="648074"/>
                <a:chOff x="1547664" y="1124744"/>
                <a:chExt cx="3672408" cy="1152130"/>
              </a:xfrm>
            </p:grpSpPr>
            <p:sp>
              <p:nvSpPr>
                <p:cNvPr id="35" name="Oval 34"/>
                <p:cNvSpPr/>
                <p:nvPr/>
              </p:nvSpPr>
              <p:spPr>
                <a:xfrm>
                  <a:off x="1547664" y="1124744"/>
                  <a:ext cx="792088"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TI</a:t>
                  </a:r>
                  <a:endParaRPr lang="en-US" sz="1400" dirty="0"/>
                </a:p>
              </p:txBody>
            </p:sp>
            <p:sp>
              <p:nvSpPr>
                <p:cNvPr id="36" name="Multiply 35"/>
                <p:cNvSpPr/>
                <p:nvPr/>
              </p:nvSpPr>
              <p:spPr>
                <a:xfrm>
                  <a:off x="2843808" y="1268760"/>
                  <a:ext cx="504056" cy="28803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Oval 36"/>
                <p:cNvSpPr/>
                <p:nvPr/>
              </p:nvSpPr>
              <p:spPr>
                <a:xfrm>
                  <a:off x="3563888" y="1124744"/>
                  <a:ext cx="1080120"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a:t>
                  </a:r>
                  <a:endParaRPr lang="en-US" sz="1400" dirty="0"/>
                </a:p>
              </p:txBody>
            </p:sp>
            <p:grpSp>
              <p:nvGrpSpPr>
                <p:cNvPr id="38" name="Group 37"/>
                <p:cNvGrpSpPr/>
                <p:nvPr/>
              </p:nvGrpSpPr>
              <p:grpSpPr>
                <a:xfrm>
                  <a:off x="4932040" y="1340768"/>
                  <a:ext cx="288032" cy="288032"/>
                  <a:chOff x="4932040" y="1340768"/>
                  <a:chExt cx="288032" cy="288032"/>
                </a:xfrm>
              </p:grpSpPr>
              <p:sp>
                <p:nvSpPr>
                  <p:cNvPr id="44" name="Oval 43"/>
                  <p:cNvSpPr/>
                  <p:nvPr/>
                </p:nvSpPr>
                <p:spPr>
                  <a:xfrm>
                    <a:off x="4932040" y="1412776"/>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5" name="Straight Arrow Connector 44"/>
                  <p:cNvCxnSpPr>
                    <a:stCxn id="36" idx="7"/>
                  </p:cNvCxnSpPr>
                  <p:nvPr/>
                </p:nvCxnSpPr>
                <p:spPr>
                  <a:xfrm flipV="1">
                    <a:off x="5116428" y="1340768"/>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411760" y="1484784"/>
                  <a:ext cx="216024" cy="432048"/>
                  <a:chOff x="2411760" y="1484784"/>
                  <a:chExt cx="216024" cy="432048"/>
                </a:xfrm>
              </p:grpSpPr>
              <p:sp>
                <p:nvSpPr>
                  <p:cNvPr id="41" name="Oval 40"/>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2" name="Straight Connector 41"/>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Down Arrow 39"/>
                <p:cNvSpPr/>
                <p:nvPr/>
              </p:nvSpPr>
              <p:spPr>
                <a:xfrm>
                  <a:off x="3059832" y="1764815"/>
                  <a:ext cx="84531" cy="5120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8" name="Group 7"/>
              <p:cNvGrpSpPr/>
              <p:nvPr/>
            </p:nvGrpSpPr>
            <p:grpSpPr>
              <a:xfrm>
                <a:off x="1907704" y="1916834"/>
                <a:ext cx="3816423" cy="792089"/>
                <a:chOff x="1979712" y="1916834"/>
                <a:chExt cx="3816423" cy="792089"/>
              </a:xfrm>
            </p:grpSpPr>
            <p:grpSp>
              <p:nvGrpSpPr>
                <p:cNvPr id="22" name="Group 21"/>
                <p:cNvGrpSpPr/>
                <p:nvPr/>
              </p:nvGrpSpPr>
              <p:grpSpPr>
                <a:xfrm>
                  <a:off x="2411760" y="1916834"/>
                  <a:ext cx="3384375" cy="792089"/>
                  <a:chOff x="2411760" y="2996952"/>
                  <a:chExt cx="3816424" cy="1224136"/>
                </a:xfrm>
              </p:grpSpPr>
              <p:sp>
                <p:nvSpPr>
                  <p:cNvPr id="24" name="Oval 23"/>
                  <p:cNvSpPr/>
                  <p:nvPr/>
                </p:nvSpPr>
                <p:spPr>
                  <a:xfrm>
                    <a:off x="2411760" y="2996952"/>
                    <a:ext cx="151216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50/50</a:t>
                    </a:r>
                    <a:endParaRPr lang="en-US" sz="1000" dirty="0"/>
                  </a:p>
                </p:txBody>
              </p:sp>
              <p:sp>
                <p:nvSpPr>
                  <p:cNvPr id="25" name="Multiply 24"/>
                  <p:cNvSpPr/>
                  <p:nvPr/>
                </p:nvSpPr>
                <p:spPr>
                  <a:xfrm>
                    <a:off x="4139952" y="3212976"/>
                    <a:ext cx="504056" cy="28803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Oval 25"/>
                  <p:cNvSpPr/>
                  <p:nvPr/>
                </p:nvSpPr>
                <p:spPr>
                  <a:xfrm>
                    <a:off x="4788024" y="2996952"/>
                    <a:ext cx="108012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a:t>
                    </a:r>
                    <a:endParaRPr lang="en-US" sz="1400" dirty="0"/>
                  </a:p>
                </p:txBody>
              </p:sp>
              <p:grpSp>
                <p:nvGrpSpPr>
                  <p:cNvPr id="27" name="Group 26"/>
                  <p:cNvGrpSpPr/>
                  <p:nvPr/>
                </p:nvGrpSpPr>
                <p:grpSpPr>
                  <a:xfrm>
                    <a:off x="3923928" y="3501008"/>
                    <a:ext cx="216024" cy="432048"/>
                    <a:chOff x="2411760" y="1484784"/>
                    <a:chExt cx="216024" cy="432048"/>
                  </a:xfrm>
                </p:grpSpPr>
                <p:sp>
                  <p:nvSpPr>
                    <p:cNvPr id="32" name="Oval 31"/>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33" name="Straight Connector 32"/>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5940152" y="3501008"/>
                    <a:ext cx="288032" cy="288032"/>
                    <a:chOff x="4932040" y="1340768"/>
                    <a:chExt cx="288032" cy="288032"/>
                  </a:xfrm>
                </p:grpSpPr>
                <p:sp>
                  <p:nvSpPr>
                    <p:cNvPr id="30" name="Oval 29"/>
                    <p:cNvSpPr/>
                    <p:nvPr/>
                  </p:nvSpPr>
                  <p:spPr>
                    <a:xfrm>
                      <a:off x="4932040" y="1412776"/>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31" name="Straight Arrow Connector 30"/>
                    <p:cNvCxnSpPr>
                      <a:stCxn id="30" idx="7"/>
                    </p:cNvCxnSpPr>
                    <p:nvPr/>
                  </p:nvCxnSpPr>
                  <p:spPr>
                    <a:xfrm flipV="1">
                      <a:off x="5116428" y="1340768"/>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9" name="Down Arrow 28"/>
                  <p:cNvSpPr/>
                  <p:nvPr/>
                </p:nvSpPr>
                <p:spPr>
                  <a:xfrm>
                    <a:off x="4355976" y="3717032"/>
                    <a:ext cx="7200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3" name="Rectangle 22"/>
                <p:cNvSpPr/>
                <p:nvPr/>
              </p:nvSpPr>
              <p:spPr>
                <a:xfrm>
                  <a:off x="1979712" y="2060848"/>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F1</a:t>
                  </a:r>
                  <a:endParaRPr lang="en-US" sz="1200" dirty="0">
                    <a:solidFill>
                      <a:schemeClr val="tx1"/>
                    </a:solidFill>
                  </a:endParaRPr>
                </a:p>
              </p:txBody>
            </p:sp>
          </p:grpSp>
          <p:grpSp>
            <p:nvGrpSpPr>
              <p:cNvPr id="9" name="Group 8"/>
              <p:cNvGrpSpPr/>
              <p:nvPr/>
            </p:nvGrpSpPr>
            <p:grpSpPr>
              <a:xfrm>
                <a:off x="2987824" y="2780930"/>
                <a:ext cx="3816423" cy="792089"/>
                <a:chOff x="2987824" y="2780930"/>
                <a:chExt cx="3816423" cy="792089"/>
              </a:xfrm>
            </p:grpSpPr>
            <p:grpSp>
              <p:nvGrpSpPr>
                <p:cNvPr id="10" name="Group 9"/>
                <p:cNvGrpSpPr/>
                <p:nvPr/>
              </p:nvGrpSpPr>
              <p:grpSpPr>
                <a:xfrm>
                  <a:off x="3419872" y="2780930"/>
                  <a:ext cx="3384375" cy="792089"/>
                  <a:chOff x="2411760" y="2996952"/>
                  <a:chExt cx="3816424" cy="1224136"/>
                </a:xfrm>
              </p:grpSpPr>
              <p:sp>
                <p:nvSpPr>
                  <p:cNvPr id="12" name="Oval 11"/>
                  <p:cNvSpPr/>
                  <p:nvPr/>
                </p:nvSpPr>
                <p:spPr>
                  <a:xfrm>
                    <a:off x="2411760" y="2996952"/>
                    <a:ext cx="151216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75/25</a:t>
                    </a:r>
                    <a:endParaRPr lang="en-US" sz="1000" dirty="0"/>
                  </a:p>
                </p:txBody>
              </p:sp>
              <p:sp>
                <p:nvSpPr>
                  <p:cNvPr id="13" name="Multiply 12"/>
                  <p:cNvSpPr/>
                  <p:nvPr/>
                </p:nvSpPr>
                <p:spPr>
                  <a:xfrm>
                    <a:off x="4139952" y="3212976"/>
                    <a:ext cx="504056" cy="28803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4" name="Group 13"/>
                  <p:cNvGrpSpPr/>
                  <p:nvPr/>
                </p:nvGrpSpPr>
                <p:grpSpPr>
                  <a:xfrm>
                    <a:off x="3923928" y="3501008"/>
                    <a:ext cx="216024" cy="432048"/>
                    <a:chOff x="2411760" y="1484784"/>
                    <a:chExt cx="216024" cy="432048"/>
                  </a:xfrm>
                </p:grpSpPr>
                <p:sp>
                  <p:nvSpPr>
                    <p:cNvPr id="19" name="Oval 18"/>
                    <p:cNvSpPr/>
                    <p:nvPr/>
                  </p:nvSpPr>
                  <p:spPr>
                    <a:xfrm>
                      <a:off x="2411760" y="1484784"/>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0" name="Straight Connector 19"/>
                    <p:cNvCxnSpPr/>
                    <p:nvPr/>
                  </p:nvCxnSpPr>
                  <p:spPr>
                    <a:xfrm>
                      <a:off x="2555776" y="1700808"/>
                      <a:ext cx="0" cy="216024"/>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2483768" y="1844824"/>
                      <a:ext cx="14401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5940152" y="3501008"/>
                    <a:ext cx="288032" cy="288032"/>
                    <a:chOff x="4932040" y="1340768"/>
                    <a:chExt cx="288032" cy="288032"/>
                  </a:xfrm>
                </p:grpSpPr>
                <p:sp>
                  <p:nvSpPr>
                    <p:cNvPr id="17" name="Oval 16"/>
                    <p:cNvSpPr/>
                    <p:nvPr/>
                  </p:nvSpPr>
                  <p:spPr>
                    <a:xfrm>
                      <a:off x="4932040" y="1412776"/>
                      <a:ext cx="216024" cy="21602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8" name="Straight Arrow Connector 17"/>
                    <p:cNvCxnSpPr>
                      <a:stCxn id="17" idx="7"/>
                    </p:cNvCxnSpPr>
                    <p:nvPr/>
                  </p:nvCxnSpPr>
                  <p:spPr>
                    <a:xfrm flipV="1">
                      <a:off x="5116428" y="1340768"/>
                      <a:ext cx="103644" cy="1036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6" name="Down Arrow 15"/>
                  <p:cNvSpPr/>
                  <p:nvPr/>
                </p:nvSpPr>
                <p:spPr>
                  <a:xfrm>
                    <a:off x="4355976" y="3717032"/>
                    <a:ext cx="7200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1" name="Rectangle 10"/>
                <p:cNvSpPr/>
                <p:nvPr/>
              </p:nvSpPr>
              <p:spPr>
                <a:xfrm>
                  <a:off x="2987824" y="2924944"/>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R1</a:t>
                  </a:r>
                  <a:endParaRPr lang="en-US" sz="1200" dirty="0">
                    <a:solidFill>
                      <a:schemeClr val="tx1"/>
                    </a:solidFill>
                  </a:endParaRPr>
                </a:p>
              </p:txBody>
            </p:sp>
          </p:grpSp>
        </p:grpSp>
        <p:sp>
          <p:nvSpPr>
            <p:cNvPr id="4" name="Oval 3"/>
            <p:cNvSpPr/>
            <p:nvPr/>
          </p:nvSpPr>
          <p:spPr>
            <a:xfrm>
              <a:off x="5436097" y="2780928"/>
              <a:ext cx="1152128" cy="5125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t>BMCTI</a:t>
              </a:r>
            </a:p>
            <a:p>
              <a:pPr algn="ctr"/>
              <a:r>
                <a:rPr lang="ro-RO" sz="1000" dirty="0" smtClean="0"/>
                <a:t>75/25</a:t>
              </a:r>
              <a:endParaRPr lang="en-US" sz="1000" dirty="0"/>
            </a:p>
          </p:txBody>
        </p:sp>
        <p:sp>
          <p:nvSpPr>
            <p:cNvPr id="5" name="Oval 4"/>
            <p:cNvSpPr/>
            <p:nvPr/>
          </p:nvSpPr>
          <p:spPr>
            <a:xfrm>
              <a:off x="4283968" y="3717032"/>
              <a:ext cx="1800200"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dirty="0" smtClean="0"/>
                <a:t>Rasa nouă</a:t>
              </a:r>
              <a:endParaRPr lang="en-US" dirty="0"/>
            </a:p>
          </p:txBody>
        </p:sp>
        <p:sp>
          <p:nvSpPr>
            <p:cNvPr id="6" name="TextBox 59"/>
            <p:cNvSpPr txBox="1"/>
            <p:nvPr/>
          </p:nvSpPr>
          <p:spPr>
            <a:xfrm>
              <a:off x="2123728" y="2924944"/>
              <a:ext cx="72008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o-RO" sz="1200" dirty="0" smtClean="0"/>
                <a:t>Selectie </a:t>
              </a:r>
              <a:endParaRPr lang="en-US" sz="12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39552" y="1340768"/>
            <a:ext cx="8048592" cy="4856303"/>
            <a:chOff x="1547663" y="1124745"/>
            <a:chExt cx="7312210" cy="4239999"/>
          </a:xfrm>
          <a:solidFill>
            <a:srgbClr val="FFFF00"/>
          </a:solidFill>
        </p:grpSpPr>
        <p:grpSp>
          <p:nvGrpSpPr>
            <p:cNvPr id="3" name="Group 2"/>
            <p:cNvGrpSpPr/>
            <p:nvPr/>
          </p:nvGrpSpPr>
          <p:grpSpPr>
            <a:xfrm>
              <a:off x="1547663" y="1124745"/>
              <a:ext cx="3312366" cy="648074"/>
              <a:chOff x="1547664" y="1124744"/>
              <a:chExt cx="3672408" cy="1152130"/>
            </a:xfrm>
            <a:grpFill/>
          </p:grpSpPr>
          <p:sp>
            <p:nvSpPr>
              <p:cNvPr id="54" name="Oval 53"/>
              <p:cNvSpPr/>
              <p:nvPr/>
            </p:nvSpPr>
            <p:spPr>
              <a:xfrm>
                <a:off x="1547664" y="1124744"/>
                <a:ext cx="792088"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TI</a:t>
                </a:r>
                <a:endParaRPr lang="en-US" sz="1400" dirty="0">
                  <a:solidFill>
                    <a:schemeClr val="tx1"/>
                  </a:solidFill>
                </a:endParaRPr>
              </a:p>
            </p:txBody>
          </p:sp>
          <p:sp>
            <p:nvSpPr>
              <p:cNvPr id="55" name="Multiply 54"/>
              <p:cNvSpPr/>
              <p:nvPr/>
            </p:nvSpPr>
            <p:spPr>
              <a:xfrm>
                <a:off x="2843808" y="1268760"/>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56" name="Oval 55"/>
              <p:cNvSpPr/>
              <p:nvPr/>
            </p:nvSpPr>
            <p:spPr>
              <a:xfrm>
                <a:off x="3563888" y="1124744"/>
                <a:ext cx="1080120"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grpSp>
            <p:nvGrpSpPr>
              <p:cNvPr id="57" name="Group 56"/>
              <p:cNvGrpSpPr/>
              <p:nvPr/>
            </p:nvGrpSpPr>
            <p:grpSpPr>
              <a:xfrm>
                <a:off x="4932040" y="1340768"/>
                <a:ext cx="288032" cy="288032"/>
                <a:chOff x="4932040" y="1340768"/>
                <a:chExt cx="288032" cy="288032"/>
              </a:xfrm>
              <a:grpFill/>
            </p:grpSpPr>
            <p:sp>
              <p:nvSpPr>
                <p:cNvPr id="63" name="Oval 62"/>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64" name="Straight Arrow Connector 63"/>
                <p:cNvCxnSpPr>
                  <a:stCxn id="54"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2411760" y="1484784"/>
                <a:ext cx="216024" cy="432048"/>
                <a:chOff x="2411760" y="1484784"/>
                <a:chExt cx="216024" cy="432048"/>
              </a:xfrm>
              <a:grpFill/>
            </p:grpSpPr>
            <p:sp>
              <p:nvSpPr>
                <p:cNvPr id="60" name="Oval 59"/>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61" name="Straight Connector 60"/>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Down Arrow 58"/>
              <p:cNvSpPr/>
              <p:nvPr/>
            </p:nvSpPr>
            <p:spPr>
              <a:xfrm>
                <a:off x="3059832" y="1764815"/>
                <a:ext cx="84531" cy="512059"/>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grpSp>
          <p:nvGrpSpPr>
            <p:cNvPr id="4" name="Group 3"/>
            <p:cNvGrpSpPr/>
            <p:nvPr/>
          </p:nvGrpSpPr>
          <p:grpSpPr>
            <a:xfrm>
              <a:off x="1907704" y="1916834"/>
              <a:ext cx="3816423" cy="792089"/>
              <a:chOff x="1979712" y="1916834"/>
              <a:chExt cx="3816423" cy="792089"/>
            </a:xfrm>
            <a:grpFill/>
          </p:grpSpPr>
          <p:grpSp>
            <p:nvGrpSpPr>
              <p:cNvPr id="41" name="Group 40"/>
              <p:cNvGrpSpPr/>
              <p:nvPr/>
            </p:nvGrpSpPr>
            <p:grpSpPr>
              <a:xfrm>
                <a:off x="2411760" y="1916834"/>
                <a:ext cx="3384375" cy="792089"/>
                <a:chOff x="2411760" y="2996952"/>
                <a:chExt cx="3816424" cy="1224136"/>
              </a:xfrm>
              <a:grpFill/>
            </p:grpSpPr>
            <p:sp>
              <p:nvSpPr>
                <p:cNvPr id="43" name="Oval 42"/>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50/50</a:t>
                  </a:r>
                  <a:endParaRPr lang="en-US" sz="1000" dirty="0">
                    <a:solidFill>
                      <a:schemeClr val="tx1"/>
                    </a:solidFill>
                  </a:endParaRPr>
                </a:p>
              </p:txBody>
            </p:sp>
            <p:sp>
              <p:nvSpPr>
                <p:cNvPr id="44" name="Multiply 43"/>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45" name="Oval 44"/>
                <p:cNvSpPr/>
                <p:nvPr/>
              </p:nvSpPr>
              <p:spPr>
                <a:xfrm>
                  <a:off x="4788024" y="2996952"/>
                  <a:ext cx="1080120"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grpSp>
              <p:nvGrpSpPr>
                <p:cNvPr id="46" name="Group 45"/>
                <p:cNvGrpSpPr/>
                <p:nvPr/>
              </p:nvGrpSpPr>
              <p:grpSpPr>
                <a:xfrm>
                  <a:off x="3923928" y="3501008"/>
                  <a:ext cx="216024" cy="432048"/>
                  <a:chOff x="2411760" y="1484784"/>
                  <a:chExt cx="216024" cy="432048"/>
                </a:xfrm>
                <a:grpFill/>
              </p:grpSpPr>
              <p:sp>
                <p:nvSpPr>
                  <p:cNvPr id="51" name="Oval 50"/>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52" name="Straight Connector 51"/>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5940152" y="3501008"/>
                  <a:ext cx="288032" cy="288032"/>
                  <a:chOff x="4932040" y="1340768"/>
                  <a:chExt cx="288032" cy="288032"/>
                </a:xfrm>
                <a:grpFill/>
              </p:grpSpPr>
              <p:sp>
                <p:nvSpPr>
                  <p:cNvPr id="49" name="Oval 48"/>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50" name="Straight Arrow Connector 49"/>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8" name="Down Arrow 47"/>
                <p:cNvSpPr/>
                <p:nvPr/>
              </p:nvSpPr>
              <p:spPr>
                <a:xfrm>
                  <a:off x="4355976" y="3717032"/>
                  <a:ext cx="72008" cy="504056"/>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42" name="Rectangle 41"/>
              <p:cNvSpPr/>
              <p:nvPr/>
            </p:nvSpPr>
            <p:spPr>
              <a:xfrm>
                <a:off x="1979712" y="2060848"/>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F1</a:t>
                </a:r>
                <a:endParaRPr lang="en-US" sz="1200" dirty="0">
                  <a:solidFill>
                    <a:schemeClr val="tx1"/>
                  </a:solidFill>
                </a:endParaRPr>
              </a:p>
            </p:txBody>
          </p:sp>
        </p:grpSp>
        <p:grpSp>
          <p:nvGrpSpPr>
            <p:cNvPr id="5" name="Group 4"/>
            <p:cNvGrpSpPr/>
            <p:nvPr/>
          </p:nvGrpSpPr>
          <p:grpSpPr>
            <a:xfrm>
              <a:off x="2987824" y="2780930"/>
              <a:ext cx="3816423" cy="792089"/>
              <a:chOff x="2987824" y="2780930"/>
              <a:chExt cx="3816423" cy="792089"/>
            </a:xfrm>
            <a:grpFill/>
          </p:grpSpPr>
          <p:grpSp>
            <p:nvGrpSpPr>
              <p:cNvPr id="28" name="Group 27"/>
              <p:cNvGrpSpPr/>
              <p:nvPr/>
            </p:nvGrpSpPr>
            <p:grpSpPr>
              <a:xfrm>
                <a:off x="3419872" y="2780930"/>
                <a:ext cx="3384375" cy="792089"/>
                <a:chOff x="2411760" y="2996952"/>
                <a:chExt cx="3816424" cy="1224136"/>
              </a:xfrm>
              <a:grpFill/>
            </p:grpSpPr>
            <p:sp>
              <p:nvSpPr>
                <p:cNvPr id="30" name="Oval 29"/>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75/25</a:t>
                  </a:r>
                  <a:endParaRPr lang="en-US" sz="1000" dirty="0">
                    <a:solidFill>
                      <a:schemeClr val="tx1"/>
                    </a:solidFill>
                  </a:endParaRPr>
                </a:p>
              </p:txBody>
            </p:sp>
            <p:sp>
              <p:nvSpPr>
                <p:cNvPr id="31" name="Multiply 30"/>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32" name="Oval 31"/>
                <p:cNvSpPr/>
                <p:nvPr/>
              </p:nvSpPr>
              <p:spPr>
                <a:xfrm>
                  <a:off x="4788024" y="2996952"/>
                  <a:ext cx="1080120"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grpSp>
              <p:nvGrpSpPr>
                <p:cNvPr id="33" name="Group 32"/>
                <p:cNvGrpSpPr/>
                <p:nvPr/>
              </p:nvGrpSpPr>
              <p:grpSpPr>
                <a:xfrm>
                  <a:off x="3923928" y="3501008"/>
                  <a:ext cx="216024" cy="432048"/>
                  <a:chOff x="2411760" y="1484784"/>
                  <a:chExt cx="216024" cy="432048"/>
                </a:xfrm>
                <a:grpFill/>
              </p:grpSpPr>
              <p:sp>
                <p:nvSpPr>
                  <p:cNvPr id="38" name="Oval 37"/>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39" name="Straight Connector 38"/>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5940152" y="3501008"/>
                  <a:ext cx="288032" cy="288032"/>
                  <a:chOff x="4932040" y="1340768"/>
                  <a:chExt cx="288032" cy="288032"/>
                </a:xfrm>
                <a:grpFill/>
              </p:grpSpPr>
              <p:sp>
                <p:nvSpPr>
                  <p:cNvPr id="36" name="Oval 35"/>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37" name="Straight Arrow Connector 36"/>
                  <p:cNvCxnSpPr>
                    <a:stCxn id="36"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5" name="Down Arrow 34"/>
                <p:cNvSpPr/>
                <p:nvPr/>
              </p:nvSpPr>
              <p:spPr>
                <a:xfrm>
                  <a:off x="4355976" y="3717032"/>
                  <a:ext cx="72008" cy="504056"/>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29" name="Rectangle 28"/>
              <p:cNvSpPr/>
              <p:nvPr/>
            </p:nvSpPr>
            <p:spPr>
              <a:xfrm>
                <a:off x="2987824" y="2924944"/>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R1</a:t>
                </a:r>
                <a:endParaRPr lang="en-US" sz="1200" dirty="0">
                  <a:solidFill>
                    <a:schemeClr val="tx1"/>
                  </a:solidFill>
                </a:endParaRPr>
              </a:p>
            </p:txBody>
          </p:sp>
        </p:grpSp>
        <p:sp>
          <p:nvSpPr>
            <p:cNvPr id="6" name="Oval 5"/>
            <p:cNvSpPr/>
            <p:nvPr/>
          </p:nvSpPr>
          <p:spPr>
            <a:xfrm>
              <a:off x="4499992" y="3789040"/>
              <a:ext cx="1340979" cy="51252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87,5/12,5</a:t>
              </a:r>
              <a:endParaRPr lang="en-US" sz="1000" dirty="0">
                <a:solidFill>
                  <a:schemeClr val="tx1"/>
                </a:solidFill>
              </a:endParaRPr>
            </a:p>
          </p:txBody>
        </p:sp>
        <p:sp>
          <p:nvSpPr>
            <p:cNvPr id="7" name="Multiply 6"/>
            <p:cNvSpPr/>
            <p:nvPr/>
          </p:nvSpPr>
          <p:spPr>
            <a:xfrm>
              <a:off x="6032540" y="3928820"/>
              <a:ext cx="446993" cy="186374"/>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nvGrpSpPr>
            <p:cNvPr id="8" name="Group 7"/>
            <p:cNvGrpSpPr/>
            <p:nvPr/>
          </p:nvGrpSpPr>
          <p:grpSpPr>
            <a:xfrm>
              <a:off x="5840971" y="4115194"/>
              <a:ext cx="191568" cy="279560"/>
              <a:chOff x="2411760" y="1484784"/>
              <a:chExt cx="216024" cy="432048"/>
            </a:xfrm>
            <a:grpFill/>
          </p:grpSpPr>
          <p:sp>
            <p:nvSpPr>
              <p:cNvPr id="25" name="Oval 24"/>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26" name="Straight Connector 25"/>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7596336" y="4077072"/>
              <a:ext cx="255425" cy="186375"/>
              <a:chOff x="5138872" y="1321130"/>
              <a:chExt cx="288032" cy="288034"/>
            </a:xfrm>
            <a:grpFill/>
          </p:grpSpPr>
          <p:sp>
            <p:nvSpPr>
              <p:cNvPr id="23" name="Oval 22"/>
              <p:cNvSpPr/>
              <p:nvPr/>
            </p:nvSpPr>
            <p:spPr>
              <a:xfrm>
                <a:off x="5138872" y="1393139"/>
                <a:ext cx="216024" cy="216025"/>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24" name="Straight Arrow Connector 23"/>
              <p:cNvCxnSpPr>
                <a:stCxn id="23" idx="7"/>
              </p:cNvCxnSpPr>
              <p:nvPr/>
            </p:nvCxnSpPr>
            <p:spPr>
              <a:xfrm flipV="1">
                <a:off x="5323260" y="1321130"/>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4067944" y="3933057"/>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R2</a:t>
              </a:r>
              <a:endParaRPr lang="en-US" sz="1200" dirty="0">
                <a:solidFill>
                  <a:schemeClr val="tx1"/>
                </a:solidFill>
              </a:endParaRPr>
            </a:p>
          </p:txBody>
        </p:sp>
        <p:sp>
          <p:nvSpPr>
            <p:cNvPr id="11" name="Oval 10"/>
            <p:cNvSpPr/>
            <p:nvPr/>
          </p:nvSpPr>
          <p:spPr>
            <a:xfrm>
              <a:off x="6588224" y="3789040"/>
              <a:ext cx="957842" cy="51252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sp>
          <p:nvSpPr>
            <p:cNvPr id="12" name="Down Arrow 11"/>
            <p:cNvSpPr/>
            <p:nvPr/>
          </p:nvSpPr>
          <p:spPr>
            <a:xfrm>
              <a:off x="6228184" y="4221088"/>
              <a:ext cx="63856" cy="326154"/>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3" name="Oval 12"/>
            <p:cNvSpPr/>
            <p:nvPr/>
          </p:nvSpPr>
          <p:spPr>
            <a:xfrm>
              <a:off x="5580112" y="4653136"/>
              <a:ext cx="1340979" cy="51252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93,75/6,25</a:t>
              </a:r>
              <a:endParaRPr lang="en-US" sz="1000" dirty="0">
                <a:solidFill>
                  <a:schemeClr val="tx1"/>
                </a:solidFill>
              </a:endParaRPr>
            </a:p>
          </p:txBody>
        </p:sp>
        <p:sp>
          <p:nvSpPr>
            <p:cNvPr id="14" name="Multiply 13"/>
            <p:cNvSpPr/>
            <p:nvPr/>
          </p:nvSpPr>
          <p:spPr>
            <a:xfrm>
              <a:off x="6948264" y="4797152"/>
              <a:ext cx="446993" cy="186374"/>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5" name="Oval 14"/>
            <p:cNvSpPr/>
            <p:nvPr/>
          </p:nvSpPr>
          <p:spPr>
            <a:xfrm>
              <a:off x="7380312" y="4653136"/>
              <a:ext cx="1340979" cy="51252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93,75/6,25</a:t>
              </a:r>
              <a:endParaRPr lang="en-US" sz="1000" dirty="0">
                <a:solidFill>
                  <a:schemeClr val="tx1"/>
                </a:solidFill>
              </a:endParaRPr>
            </a:p>
          </p:txBody>
        </p:sp>
        <p:grpSp>
          <p:nvGrpSpPr>
            <p:cNvPr id="16" name="Group 15"/>
            <p:cNvGrpSpPr/>
            <p:nvPr/>
          </p:nvGrpSpPr>
          <p:grpSpPr>
            <a:xfrm>
              <a:off x="8604448" y="5013176"/>
              <a:ext cx="255425" cy="186375"/>
              <a:chOff x="5138872" y="1321130"/>
              <a:chExt cx="288032" cy="288034"/>
            </a:xfrm>
            <a:grpFill/>
          </p:grpSpPr>
          <p:sp>
            <p:nvSpPr>
              <p:cNvPr id="21" name="Oval 20"/>
              <p:cNvSpPr/>
              <p:nvPr/>
            </p:nvSpPr>
            <p:spPr>
              <a:xfrm>
                <a:off x="5138872" y="1393139"/>
                <a:ext cx="216024" cy="216025"/>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22" name="Straight Arrow Connector 21"/>
              <p:cNvCxnSpPr>
                <a:stCxn id="21" idx="7"/>
              </p:cNvCxnSpPr>
              <p:nvPr/>
            </p:nvCxnSpPr>
            <p:spPr>
              <a:xfrm flipV="1">
                <a:off x="5323260" y="1321130"/>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804248" y="5085184"/>
              <a:ext cx="191568" cy="279560"/>
              <a:chOff x="2411760" y="1484784"/>
              <a:chExt cx="216024" cy="432048"/>
            </a:xfrm>
            <a:grpFill/>
          </p:grpSpPr>
          <p:sp>
            <p:nvSpPr>
              <p:cNvPr id="18" name="Oval 17"/>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9" name="Straight Connector 18"/>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95736" y="1988840"/>
            <a:ext cx="5184575" cy="2643116"/>
            <a:chOff x="1547663" y="1124745"/>
            <a:chExt cx="4176464" cy="1397800"/>
          </a:xfrm>
          <a:solidFill>
            <a:srgbClr val="FFFF00"/>
          </a:solidFill>
        </p:grpSpPr>
        <p:grpSp>
          <p:nvGrpSpPr>
            <p:cNvPr id="3" name="Group 2"/>
            <p:cNvGrpSpPr/>
            <p:nvPr/>
          </p:nvGrpSpPr>
          <p:grpSpPr>
            <a:xfrm>
              <a:off x="1547663" y="1124745"/>
              <a:ext cx="3312366" cy="648074"/>
              <a:chOff x="1547664" y="1124744"/>
              <a:chExt cx="3672408" cy="1152130"/>
            </a:xfrm>
            <a:grpFill/>
          </p:grpSpPr>
          <p:sp>
            <p:nvSpPr>
              <p:cNvPr id="17" name="Oval 16"/>
              <p:cNvSpPr/>
              <p:nvPr/>
            </p:nvSpPr>
            <p:spPr>
              <a:xfrm>
                <a:off x="1547664" y="1124744"/>
                <a:ext cx="792088"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TI</a:t>
                </a:r>
                <a:endParaRPr lang="en-US" sz="1400" dirty="0">
                  <a:solidFill>
                    <a:schemeClr val="tx1"/>
                  </a:solidFill>
                </a:endParaRPr>
              </a:p>
            </p:txBody>
          </p:sp>
          <p:sp>
            <p:nvSpPr>
              <p:cNvPr id="18" name="Multiply 17"/>
              <p:cNvSpPr/>
              <p:nvPr/>
            </p:nvSpPr>
            <p:spPr>
              <a:xfrm>
                <a:off x="2843808" y="1268760"/>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9" name="Oval 18"/>
              <p:cNvSpPr/>
              <p:nvPr/>
            </p:nvSpPr>
            <p:spPr>
              <a:xfrm>
                <a:off x="3563888" y="1124744"/>
                <a:ext cx="1080120"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grpSp>
            <p:nvGrpSpPr>
              <p:cNvPr id="20" name="Group 19"/>
              <p:cNvGrpSpPr/>
              <p:nvPr/>
            </p:nvGrpSpPr>
            <p:grpSpPr>
              <a:xfrm>
                <a:off x="4932040" y="1340768"/>
                <a:ext cx="288032" cy="288032"/>
                <a:chOff x="4932040" y="1340768"/>
                <a:chExt cx="288032" cy="288032"/>
              </a:xfrm>
              <a:grpFill/>
            </p:grpSpPr>
            <p:sp>
              <p:nvSpPr>
                <p:cNvPr id="26" name="Oval 25"/>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27" name="Straight Arrow Connector 26"/>
                <p:cNvCxnSpPr>
                  <a:stCxn id="18"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2411760" y="1484784"/>
                <a:ext cx="216024" cy="432048"/>
                <a:chOff x="2411760" y="1484784"/>
                <a:chExt cx="216024" cy="432048"/>
              </a:xfrm>
              <a:grpFill/>
            </p:grpSpPr>
            <p:sp>
              <p:nvSpPr>
                <p:cNvPr id="23" name="Oval 22"/>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24" name="Straight Connector 23"/>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Down Arrow 21"/>
              <p:cNvSpPr/>
              <p:nvPr/>
            </p:nvSpPr>
            <p:spPr>
              <a:xfrm>
                <a:off x="3059832" y="1764815"/>
                <a:ext cx="84531" cy="512059"/>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grpSp>
          <p:nvGrpSpPr>
            <p:cNvPr id="4" name="Group 3"/>
            <p:cNvGrpSpPr/>
            <p:nvPr/>
          </p:nvGrpSpPr>
          <p:grpSpPr>
            <a:xfrm>
              <a:off x="1907704" y="1916831"/>
              <a:ext cx="3816423" cy="605714"/>
              <a:chOff x="1979712" y="1916831"/>
              <a:chExt cx="3816423" cy="605714"/>
            </a:xfrm>
            <a:grpFill/>
          </p:grpSpPr>
          <p:grpSp>
            <p:nvGrpSpPr>
              <p:cNvPr id="5" name="Group 4"/>
              <p:cNvGrpSpPr/>
              <p:nvPr/>
            </p:nvGrpSpPr>
            <p:grpSpPr>
              <a:xfrm>
                <a:off x="2411760" y="1916831"/>
                <a:ext cx="3384375" cy="605714"/>
                <a:chOff x="2411760" y="2996952"/>
                <a:chExt cx="3816424" cy="936104"/>
              </a:xfrm>
              <a:grpFill/>
            </p:grpSpPr>
            <p:sp>
              <p:nvSpPr>
                <p:cNvPr id="7" name="Oval 6"/>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50/50</a:t>
                  </a:r>
                  <a:endParaRPr lang="en-US" sz="1000" dirty="0">
                    <a:solidFill>
                      <a:schemeClr val="tx1"/>
                    </a:solidFill>
                  </a:endParaRPr>
                </a:p>
              </p:txBody>
            </p:sp>
            <p:sp>
              <p:nvSpPr>
                <p:cNvPr id="8" name="Multiply 7"/>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Oval 8"/>
                <p:cNvSpPr/>
                <p:nvPr/>
              </p:nvSpPr>
              <p:spPr>
                <a:xfrm>
                  <a:off x="4788024" y="2996952"/>
                  <a:ext cx="1080120"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TI</a:t>
                  </a:r>
                  <a:endParaRPr lang="en-US" sz="1400" dirty="0">
                    <a:solidFill>
                      <a:schemeClr val="tx1"/>
                    </a:solidFill>
                  </a:endParaRPr>
                </a:p>
              </p:txBody>
            </p:sp>
            <p:grpSp>
              <p:nvGrpSpPr>
                <p:cNvPr id="10" name="Group 9"/>
                <p:cNvGrpSpPr/>
                <p:nvPr/>
              </p:nvGrpSpPr>
              <p:grpSpPr>
                <a:xfrm>
                  <a:off x="3923928" y="3501008"/>
                  <a:ext cx="216024" cy="432048"/>
                  <a:chOff x="2411760" y="1484784"/>
                  <a:chExt cx="216024" cy="432048"/>
                </a:xfrm>
                <a:grpFill/>
              </p:grpSpPr>
              <p:sp>
                <p:nvSpPr>
                  <p:cNvPr id="14" name="Oval 13"/>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5" name="Straight Connector 14"/>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5940152" y="3501008"/>
                  <a:ext cx="288032" cy="288032"/>
                  <a:chOff x="4932040" y="1340768"/>
                  <a:chExt cx="288032" cy="288032"/>
                </a:xfrm>
                <a:grpFill/>
              </p:grpSpPr>
              <p:sp>
                <p:nvSpPr>
                  <p:cNvPr id="12" name="Oval 11"/>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3" name="Straight Arrow Connector 12"/>
                  <p:cNvCxnSpPr>
                    <a:stCxn id="12"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6" name="Rectangle 5"/>
              <p:cNvSpPr/>
              <p:nvPr/>
            </p:nvSpPr>
            <p:spPr>
              <a:xfrm>
                <a:off x="1979712" y="2060848"/>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F1</a:t>
                </a:r>
                <a:endParaRPr lang="en-US" sz="1200" dirty="0">
                  <a:solidFill>
                    <a:schemeClr val="tx1"/>
                  </a:solidFil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87624" y="1340768"/>
            <a:ext cx="6912768" cy="4536504"/>
            <a:chOff x="1547663" y="1124745"/>
            <a:chExt cx="5256584" cy="3024335"/>
          </a:xfrm>
          <a:solidFill>
            <a:srgbClr val="FFFF00"/>
          </a:solidFill>
        </p:grpSpPr>
        <p:grpSp>
          <p:nvGrpSpPr>
            <p:cNvPr id="3" name="Group 2"/>
            <p:cNvGrpSpPr/>
            <p:nvPr/>
          </p:nvGrpSpPr>
          <p:grpSpPr>
            <a:xfrm>
              <a:off x="1547663" y="1124745"/>
              <a:ext cx="5256584" cy="2448274"/>
              <a:chOff x="1547663" y="1124745"/>
              <a:chExt cx="5256584" cy="2448274"/>
            </a:xfrm>
            <a:grpFill/>
          </p:grpSpPr>
          <p:grpSp>
            <p:nvGrpSpPr>
              <p:cNvPr id="6" name="Group 5"/>
              <p:cNvGrpSpPr/>
              <p:nvPr/>
            </p:nvGrpSpPr>
            <p:grpSpPr>
              <a:xfrm>
                <a:off x="1547663" y="1124745"/>
                <a:ext cx="3312366" cy="648074"/>
                <a:chOff x="1547664" y="1124744"/>
                <a:chExt cx="3672408" cy="1152130"/>
              </a:xfrm>
              <a:grpFill/>
            </p:grpSpPr>
            <p:sp>
              <p:nvSpPr>
                <p:cNvPr id="34" name="Oval 33"/>
                <p:cNvSpPr/>
                <p:nvPr/>
              </p:nvSpPr>
              <p:spPr>
                <a:xfrm>
                  <a:off x="1547664" y="1124744"/>
                  <a:ext cx="792088"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TI</a:t>
                  </a:r>
                  <a:endParaRPr lang="en-US" sz="1400" dirty="0">
                    <a:solidFill>
                      <a:schemeClr val="tx1"/>
                    </a:solidFill>
                  </a:endParaRPr>
                </a:p>
              </p:txBody>
            </p:sp>
            <p:sp>
              <p:nvSpPr>
                <p:cNvPr id="35" name="Multiply 34"/>
                <p:cNvSpPr/>
                <p:nvPr/>
              </p:nvSpPr>
              <p:spPr>
                <a:xfrm>
                  <a:off x="2843808" y="1268760"/>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36" name="Oval 35"/>
                <p:cNvSpPr/>
                <p:nvPr/>
              </p:nvSpPr>
              <p:spPr>
                <a:xfrm>
                  <a:off x="3563888" y="1124744"/>
                  <a:ext cx="1080120"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grpSp>
              <p:nvGrpSpPr>
                <p:cNvPr id="37" name="Group 36"/>
                <p:cNvGrpSpPr/>
                <p:nvPr/>
              </p:nvGrpSpPr>
              <p:grpSpPr>
                <a:xfrm>
                  <a:off x="4932040" y="1340768"/>
                  <a:ext cx="288032" cy="288032"/>
                  <a:chOff x="4932040" y="1340768"/>
                  <a:chExt cx="288032" cy="288032"/>
                </a:xfrm>
                <a:grpFill/>
              </p:grpSpPr>
              <p:sp>
                <p:nvSpPr>
                  <p:cNvPr id="43" name="Oval 42"/>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44" name="Straight Arrow Connector 43"/>
                  <p:cNvCxnSpPr>
                    <a:stCxn id="35"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2411760" y="1484784"/>
                  <a:ext cx="216024" cy="432048"/>
                  <a:chOff x="2411760" y="1484784"/>
                  <a:chExt cx="216024" cy="432048"/>
                </a:xfrm>
                <a:grpFill/>
              </p:grpSpPr>
              <p:sp>
                <p:nvSpPr>
                  <p:cNvPr id="40" name="Oval 39"/>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41" name="Straight Connector 40"/>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Down Arrow 38"/>
                <p:cNvSpPr/>
                <p:nvPr/>
              </p:nvSpPr>
              <p:spPr>
                <a:xfrm>
                  <a:off x="3059832" y="1764815"/>
                  <a:ext cx="84531" cy="512059"/>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grpSp>
            <p:nvGrpSpPr>
              <p:cNvPr id="7" name="Group 6"/>
              <p:cNvGrpSpPr/>
              <p:nvPr/>
            </p:nvGrpSpPr>
            <p:grpSpPr>
              <a:xfrm>
                <a:off x="1907704" y="1916834"/>
                <a:ext cx="3816423" cy="792089"/>
                <a:chOff x="1979712" y="1916834"/>
                <a:chExt cx="3816423" cy="792089"/>
              </a:xfrm>
              <a:grpFill/>
            </p:grpSpPr>
            <p:grpSp>
              <p:nvGrpSpPr>
                <p:cNvPr id="21" name="Group 20"/>
                <p:cNvGrpSpPr/>
                <p:nvPr/>
              </p:nvGrpSpPr>
              <p:grpSpPr>
                <a:xfrm>
                  <a:off x="2411760" y="1916834"/>
                  <a:ext cx="3384375" cy="792089"/>
                  <a:chOff x="2411760" y="2996952"/>
                  <a:chExt cx="3816424" cy="1224136"/>
                </a:xfrm>
                <a:grpFill/>
              </p:grpSpPr>
              <p:sp>
                <p:nvSpPr>
                  <p:cNvPr id="23" name="Oval 22"/>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50/50</a:t>
                    </a:r>
                    <a:endParaRPr lang="en-US" sz="1000" dirty="0">
                      <a:solidFill>
                        <a:schemeClr val="tx1"/>
                      </a:solidFill>
                    </a:endParaRPr>
                  </a:p>
                </p:txBody>
              </p:sp>
              <p:sp>
                <p:nvSpPr>
                  <p:cNvPr id="24" name="Multiply 23"/>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25" name="Oval 24"/>
                  <p:cNvSpPr/>
                  <p:nvPr/>
                </p:nvSpPr>
                <p:spPr>
                  <a:xfrm>
                    <a:off x="4788024" y="2996952"/>
                    <a:ext cx="1080120"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a:t>
                    </a:r>
                    <a:endParaRPr lang="en-US" sz="1400" dirty="0">
                      <a:solidFill>
                        <a:schemeClr val="tx1"/>
                      </a:solidFill>
                    </a:endParaRPr>
                  </a:p>
                </p:txBody>
              </p:sp>
              <p:grpSp>
                <p:nvGrpSpPr>
                  <p:cNvPr id="26" name="Group 25"/>
                  <p:cNvGrpSpPr/>
                  <p:nvPr/>
                </p:nvGrpSpPr>
                <p:grpSpPr>
                  <a:xfrm>
                    <a:off x="3923928" y="3501008"/>
                    <a:ext cx="216024" cy="432048"/>
                    <a:chOff x="2411760" y="1484784"/>
                    <a:chExt cx="216024" cy="432048"/>
                  </a:xfrm>
                  <a:grpFill/>
                </p:grpSpPr>
                <p:sp>
                  <p:nvSpPr>
                    <p:cNvPr id="31" name="Oval 30"/>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32" name="Straight Connector 31"/>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940152" y="3501008"/>
                    <a:ext cx="288032" cy="288032"/>
                    <a:chOff x="4932040" y="1340768"/>
                    <a:chExt cx="288032" cy="288032"/>
                  </a:xfrm>
                  <a:grpFill/>
                </p:grpSpPr>
                <p:sp>
                  <p:nvSpPr>
                    <p:cNvPr id="29" name="Oval 28"/>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30" name="Straight Arrow Connector 29"/>
                    <p:cNvCxnSpPr>
                      <a:stCxn id="29"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8" name="Down Arrow 27"/>
                  <p:cNvSpPr/>
                  <p:nvPr/>
                </p:nvSpPr>
                <p:spPr>
                  <a:xfrm>
                    <a:off x="4355976" y="3717032"/>
                    <a:ext cx="72008" cy="504056"/>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22" name="Rectangle 21"/>
                <p:cNvSpPr/>
                <p:nvPr/>
              </p:nvSpPr>
              <p:spPr>
                <a:xfrm>
                  <a:off x="1979712" y="2060848"/>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F1</a:t>
                  </a:r>
                  <a:endParaRPr lang="en-US" sz="1200" dirty="0">
                    <a:solidFill>
                      <a:schemeClr val="tx1"/>
                    </a:solidFill>
                  </a:endParaRPr>
                </a:p>
              </p:txBody>
            </p:sp>
          </p:grpSp>
          <p:grpSp>
            <p:nvGrpSpPr>
              <p:cNvPr id="8" name="Group 7"/>
              <p:cNvGrpSpPr/>
              <p:nvPr/>
            </p:nvGrpSpPr>
            <p:grpSpPr>
              <a:xfrm>
                <a:off x="2987824" y="2780930"/>
                <a:ext cx="3816423" cy="792089"/>
                <a:chOff x="2987824" y="2780930"/>
                <a:chExt cx="3816423" cy="792089"/>
              </a:xfrm>
              <a:grpFill/>
            </p:grpSpPr>
            <p:grpSp>
              <p:nvGrpSpPr>
                <p:cNvPr id="9" name="Group 8"/>
                <p:cNvGrpSpPr/>
                <p:nvPr/>
              </p:nvGrpSpPr>
              <p:grpSpPr>
                <a:xfrm>
                  <a:off x="3419872" y="2780930"/>
                  <a:ext cx="3384375" cy="792089"/>
                  <a:chOff x="2411760" y="2996952"/>
                  <a:chExt cx="3816424" cy="1224136"/>
                </a:xfrm>
                <a:grpFill/>
              </p:grpSpPr>
              <p:sp>
                <p:nvSpPr>
                  <p:cNvPr id="11" name="Oval 10"/>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75/25</a:t>
                    </a:r>
                    <a:endParaRPr lang="en-US" sz="1000" dirty="0">
                      <a:solidFill>
                        <a:schemeClr val="tx1"/>
                      </a:solidFill>
                    </a:endParaRPr>
                  </a:p>
                </p:txBody>
              </p:sp>
              <p:sp>
                <p:nvSpPr>
                  <p:cNvPr id="12" name="Multiply 11"/>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nvGrpSpPr>
                  <p:cNvPr id="13" name="Group 12"/>
                  <p:cNvGrpSpPr/>
                  <p:nvPr/>
                </p:nvGrpSpPr>
                <p:grpSpPr>
                  <a:xfrm>
                    <a:off x="3923928" y="3501008"/>
                    <a:ext cx="216024" cy="432048"/>
                    <a:chOff x="2411760" y="1484784"/>
                    <a:chExt cx="216024" cy="432048"/>
                  </a:xfrm>
                  <a:grpFill/>
                </p:grpSpPr>
                <p:sp>
                  <p:nvSpPr>
                    <p:cNvPr id="18" name="Oval 17"/>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9" name="Straight Connector 18"/>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5940152" y="3501008"/>
                    <a:ext cx="288032" cy="288032"/>
                    <a:chOff x="4932040" y="1340768"/>
                    <a:chExt cx="288032" cy="288032"/>
                  </a:xfrm>
                  <a:grpFill/>
                </p:grpSpPr>
                <p:sp>
                  <p:nvSpPr>
                    <p:cNvPr id="16" name="Oval 15"/>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7" name="Straight Arrow Connector 16"/>
                    <p:cNvCxnSpPr>
                      <a:stCxn id="16"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 name="Down Arrow 14"/>
                  <p:cNvSpPr/>
                  <p:nvPr/>
                </p:nvSpPr>
                <p:spPr>
                  <a:xfrm>
                    <a:off x="4355976" y="3717032"/>
                    <a:ext cx="72008" cy="504056"/>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10" name="Rectangle 9"/>
                <p:cNvSpPr/>
                <p:nvPr/>
              </p:nvSpPr>
              <p:spPr>
                <a:xfrm>
                  <a:off x="2987824" y="2924944"/>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R1</a:t>
                  </a:r>
                  <a:endParaRPr lang="en-US" sz="1200" dirty="0">
                    <a:solidFill>
                      <a:schemeClr val="tx1"/>
                    </a:solidFill>
                  </a:endParaRPr>
                </a:p>
              </p:txBody>
            </p:sp>
          </p:grpSp>
        </p:grpSp>
        <p:sp>
          <p:nvSpPr>
            <p:cNvPr id="4" name="Oval 3"/>
            <p:cNvSpPr/>
            <p:nvPr/>
          </p:nvSpPr>
          <p:spPr>
            <a:xfrm>
              <a:off x="5436097" y="2780928"/>
              <a:ext cx="1152128" cy="51252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VTI</a:t>
              </a:r>
            </a:p>
            <a:p>
              <a:pPr algn="ctr"/>
              <a:r>
                <a:rPr lang="ro-RO" sz="1000" dirty="0" smtClean="0">
                  <a:solidFill>
                    <a:schemeClr val="tx1"/>
                  </a:solidFill>
                </a:rPr>
                <a:t>75/25</a:t>
              </a:r>
              <a:endParaRPr lang="en-US" sz="1000" dirty="0">
                <a:solidFill>
                  <a:schemeClr val="tx1"/>
                </a:solidFill>
              </a:endParaRPr>
            </a:p>
          </p:txBody>
        </p:sp>
        <p:sp>
          <p:nvSpPr>
            <p:cNvPr id="5" name="Oval 4"/>
            <p:cNvSpPr/>
            <p:nvPr/>
          </p:nvSpPr>
          <p:spPr>
            <a:xfrm>
              <a:off x="4283968" y="3717032"/>
              <a:ext cx="1800200" cy="43204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dirty="0" smtClean="0">
                  <a:solidFill>
                    <a:schemeClr val="tx1"/>
                  </a:solidFill>
                </a:rPr>
                <a:t>Rasa nouă</a:t>
              </a:r>
              <a:endParaRPr lang="en-US" dirty="0">
                <a:solidFill>
                  <a:schemeClr val="tx1"/>
                </a:solidFil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43608" y="1556793"/>
            <a:ext cx="6768752" cy="4104456"/>
            <a:chOff x="1547663" y="1124745"/>
            <a:chExt cx="5256584" cy="3024335"/>
          </a:xfrm>
          <a:solidFill>
            <a:srgbClr val="92D050"/>
          </a:solidFill>
        </p:grpSpPr>
        <p:grpSp>
          <p:nvGrpSpPr>
            <p:cNvPr id="3" name="Group 2"/>
            <p:cNvGrpSpPr/>
            <p:nvPr/>
          </p:nvGrpSpPr>
          <p:grpSpPr>
            <a:xfrm>
              <a:off x="1547663" y="1124745"/>
              <a:ext cx="5256584" cy="2448274"/>
              <a:chOff x="1547663" y="1124745"/>
              <a:chExt cx="5256584" cy="2448274"/>
            </a:xfrm>
            <a:grpFill/>
          </p:grpSpPr>
          <p:grpSp>
            <p:nvGrpSpPr>
              <p:cNvPr id="6" name="Group 5"/>
              <p:cNvGrpSpPr/>
              <p:nvPr/>
            </p:nvGrpSpPr>
            <p:grpSpPr>
              <a:xfrm>
                <a:off x="1547663" y="1124745"/>
                <a:ext cx="3312366" cy="648074"/>
                <a:chOff x="1547664" y="1124744"/>
                <a:chExt cx="3672408" cy="1152130"/>
              </a:xfrm>
              <a:grpFill/>
            </p:grpSpPr>
            <p:sp>
              <p:nvSpPr>
                <p:cNvPr id="34" name="Oval 33"/>
                <p:cNvSpPr/>
                <p:nvPr/>
              </p:nvSpPr>
              <p:spPr>
                <a:xfrm>
                  <a:off x="1547664" y="1124744"/>
                  <a:ext cx="792088"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TI</a:t>
                  </a:r>
                  <a:endParaRPr lang="en-US" sz="1400" dirty="0">
                    <a:solidFill>
                      <a:schemeClr val="tx1"/>
                    </a:solidFill>
                  </a:endParaRPr>
                </a:p>
              </p:txBody>
            </p:sp>
            <p:sp>
              <p:nvSpPr>
                <p:cNvPr id="35" name="Multiply 34"/>
                <p:cNvSpPr/>
                <p:nvPr/>
              </p:nvSpPr>
              <p:spPr>
                <a:xfrm>
                  <a:off x="2843808" y="1268760"/>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36" name="Oval 35"/>
                <p:cNvSpPr/>
                <p:nvPr/>
              </p:nvSpPr>
              <p:spPr>
                <a:xfrm>
                  <a:off x="3563888" y="1124744"/>
                  <a:ext cx="1080120" cy="576064"/>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BC</a:t>
                  </a:r>
                  <a:endParaRPr lang="en-US" sz="1400" dirty="0">
                    <a:solidFill>
                      <a:schemeClr val="tx1"/>
                    </a:solidFill>
                  </a:endParaRPr>
                </a:p>
              </p:txBody>
            </p:sp>
            <p:grpSp>
              <p:nvGrpSpPr>
                <p:cNvPr id="37" name="Group 36"/>
                <p:cNvGrpSpPr/>
                <p:nvPr/>
              </p:nvGrpSpPr>
              <p:grpSpPr>
                <a:xfrm>
                  <a:off x="4932040" y="1340768"/>
                  <a:ext cx="288032" cy="288032"/>
                  <a:chOff x="4932040" y="1340768"/>
                  <a:chExt cx="288032" cy="288032"/>
                </a:xfrm>
                <a:grpFill/>
              </p:grpSpPr>
              <p:sp>
                <p:nvSpPr>
                  <p:cNvPr id="43" name="Oval 42"/>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44" name="Straight Arrow Connector 43"/>
                  <p:cNvCxnSpPr>
                    <a:stCxn id="35"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2411760" y="1484784"/>
                  <a:ext cx="216024" cy="432048"/>
                  <a:chOff x="2411760" y="1484784"/>
                  <a:chExt cx="216024" cy="432048"/>
                </a:xfrm>
                <a:grpFill/>
              </p:grpSpPr>
              <p:sp>
                <p:nvSpPr>
                  <p:cNvPr id="40" name="Oval 39"/>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41" name="Straight Connector 40"/>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Down Arrow 38"/>
                <p:cNvSpPr/>
                <p:nvPr/>
              </p:nvSpPr>
              <p:spPr>
                <a:xfrm>
                  <a:off x="3059832" y="1764815"/>
                  <a:ext cx="84531" cy="512059"/>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grpSp>
            <p:nvGrpSpPr>
              <p:cNvPr id="7" name="Group 6"/>
              <p:cNvGrpSpPr/>
              <p:nvPr/>
            </p:nvGrpSpPr>
            <p:grpSpPr>
              <a:xfrm>
                <a:off x="1907704" y="1916834"/>
                <a:ext cx="3816423" cy="792089"/>
                <a:chOff x="1979712" y="1916834"/>
                <a:chExt cx="3816423" cy="792089"/>
              </a:xfrm>
              <a:grpFill/>
            </p:grpSpPr>
            <p:grpSp>
              <p:nvGrpSpPr>
                <p:cNvPr id="21" name="Group 20"/>
                <p:cNvGrpSpPr/>
                <p:nvPr/>
              </p:nvGrpSpPr>
              <p:grpSpPr>
                <a:xfrm>
                  <a:off x="2411760" y="1916834"/>
                  <a:ext cx="3384375" cy="792089"/>
                  <a:chOff x="2411760" y="2996952"/>
                  <a:chExt cx="3816424" cy="1224136"/>
                </a:xfrm>
                <a:grpFill/>
              </p:grpSpPr>
              <p:sp>
                <p:nvSpPr>
                  <p:cNvPr id="23" name="Oval 22"/>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BCTI</a:t>
                    </a:r>
                  </a:p>
                  <a:p>
                    <a:pPr algn="ctr"/>
                    <a:r>
                      <a:rPr lang="ro-RO" sz="1000" dirty="0" smtClean="0">
                        <a:solidFill>
                          <a:schemeClr val="tx1"/>
                        </a:solidFill>
                      </a:rPr>
                      <a:t>50/50</a:t>
                    </a:r>
                    <a:endParaRPr lang="en-US" sz="1000" dirty="0">
                      <a:solidFill>
                        <a:schemeClr val="tx1"/>
                      </a:solidFill>
                    </a:endParaRPr>
                  </a:p>
                </p:txBody>
              </p:sp>
              <p:sp>
                <p:nvSpPr>
                  <p:cNvPr id="24" name="Multiply 23"/>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25" name="Oval 24"/>
                  <p:cNvSpPr/>
                  <p:nvPr/>
                </p:nvSpPr>
                <p:spPr>
                  <a:xfrm>
                    <a:off x="4788024" y="2996952"/>
                    <a:ext cx="1080120"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BC</a:t>
                    </a:r>
                    <a:endParaRPr lang="en-US" sz="1400" dirty="0">
                      <a:solidFill>
                        <a:schemeClr val="tx1"/>
                      </a:solidFill>
                    </a:endParaRPr>
                  </a:p>
                </p:txBody>
              </p:sp>
              <p:grpSp>
                <p:nvGrpSpPr>
                  <p:cNvPr id="26" name="Group 25"/>
                  <p:cNvGrpSpPr/>
                  <p:nvPr/>
                </p:nvGrpSpPr>
                <p:grpSpPr>
                  <a:xfrm>
                    <a:off x="3923928" y="3501008"/>
                    <a:ext cx="216024" cy="432048"/>
                    <a:chOff x="2411760" y="1484784"/>
                    <a:chExt cx="216024" cy="432048"/>
                  </a:xfrm>
                  <a:grpFill/>
                </p:grpSpPr>
                <p:sp>
                  <p:nvSpPr>
                    <p:cNvPr id="31" name="Oval 30"/>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32" name="Straight Connector 31"/>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940152" y="3501008"/>
                    <a:ext cx="288032" cy="288032"/>
                    <a:chOff x="4932040" y="1340768"/>
                    <a:chExt cx="288032" cy="288032"/>
                  </a:xfrm>
                  <a:grpFill/>
                </p:grpSpPr>
                <p:sp>
                  <p:nvSpPr>
                    <p:cNvPr id="29" name="Oval 28"/>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30" name="Straight Arrow Connector 29"/>
                    <p:cNvCxnSpPr>
                      <a:stCxn id="29"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8" name="Down Arrow 27"/>
                  <p:cNvSpPr/>
                  <p:nvPr/>
                </p:nvSpPr>
                <p:spPr>
                  <a:xfrm>
                    <a:off x="4355976" y="3717032"/>
                    <a:ext cx="72008" cy="504056"/>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22" name="Rectangle 21"/>
                <p:cNvSpPr/>
                <p:nvPr/>
              </p:nvSpPr>
              <p:spPr>
                <a:xfrm>
                  <a:off x="1979712" y="2060848"/>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F1</a:t>
                  </a:r>
                  <a:endParaRPr lang="en-US" sz="1200" dirty="0">
                    <a:solidFill>
                      <a:schemeClr val="tx1"/>
                    </a:solidFill>
                  </a:endParaRPr>
                </a:p>
              </p:txBody>
            </p:sp>
          </p:grpSp>
          <p:grpSp>
            <p:nvGrpSpPr>
              <p:cNvPr id="8" name="Group 7"/>
              <p:cNvGrpSpPr/>
              <p:nvPr/>
            </p:nvGrpSpPr>
            <p:grpSpPr>
              <a:xfrm>
                <a:off x="2987824" y="2780930"/>
                <a:ext cx="3816423" cy="792089"/>
                <a:chOff x="2987824" y="2780930"/>
                <a:chExt cx="3816423" cy="792089"/>
              </a:xfrm>
              <a:grpFill/>
            </p:grpSpPr>
            <p:grpSp>
              <p:nvGrpSpPr>
                <p:cNvPr id="9" name="Group 8"/>
                <p:cNvGrpSpPr/>
                <p:nvPr/>
              </p:nvGrpSpPr>
              <p:grpSpPr>
                <a:xfrm>
                  <a:off x="3419872" y="2780930"/>
                  <a:ext cx="3384375" cy="792089"/>
                  <a:chOff x="2411760" y="2996952"/>
                  <a:chExt cx="3816424" cy="1224136"/>
                </a:xfrm>
                <a:grpFill/>
              </p:grpSpPr>
              <p:sp>
                <p:nvSpPr>
                  <p:cNvPr id="11" name="Oval 10"/>
                  <p:cNvSpPr/>
                  <p:nvPr/>
                </p:nvSpPr>
                <p:spPr>
                  <a:xfrm>
                    <a:off x="2411760" y="2996952"/>
                    <a:ext cx="1512168" cy="7920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BCTI</a:t>
                    </a:r>
                  </a:p>
                  <a:p>
                    <a:pPr algn="ctr"/>
                    <a:r>
                      <a:rPr lang="ro-RO" sz="1000" dirty="0" smtClean="0">
                        <a:solidFill>
                          <a:schemeClr val="tx1"/>
                        </a:solidFill>
                      </a:rPr>
                      <a:t>75/25</a:t>
                    </a:r>
                    <a:endParaRPr lang="en-US" sz="1000" dirty="0">
                      <a:solidFill>
                        <a:schemeClr val="tx1"/>
                      </a:solidFill>
                    </a:endParaRPr>
                  </a:p>
                </p:txBody>
              </p:sp>
              <p:sp>
                <p:nvSpPr>
                  <p:cNvPr id="12" name="Multiply 11"/>
                  <p:cNvSpPr/>
                  <p:nvPr/>
                </p:nvSpPr>
                <p:spPr>
                  <a:xfrm>
                    <a:off x="4139952" y="3212976"/>
                    <a:ext cx="504056" cy="288032"/>
                  </a:xfrm>
                  <a:prstGeom prst="mathMultiply">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nvGrpSpPr>
                  <p:cNvPr id="13" name="Group 12"/>
                  <p:cNvGrpSpPr/>
                  <p:nvPr/>
                </p:nvGrpSpPr>
                <p:grpSpPr>
                  <a:xfrm>
                    <a:off x="3923928" y="3501008"/>
                    <a:ext cx="216024" cy="432048"/>
                    <a:chOff x="2411760" y="1484784"/>
                    <a:chExt cx="216024" cy="432048"/>
                  </a:xfrm>
                  <a:grpFill/>
                </p:grpSpPr>
                <p:sp>
                  <p:nvSpPr>
                    <p:cNvPr id="18" name="Oval 17"/>
                    <p:cNvSpPr/>
                    <p:nvPr/>
                  </p:nvSpPr>
                  <p:spPr>
                    <a:xfrm>
                      <a:off x="2411760" y="1484784"/>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9" name="Straight Connector 18"/>
                    <p:cNvCxnSpPr/>
                    <p:nvPr/>
                  </p:nvCxnSpPr>
                  <p:spPr>
                    <a:xfrm>
                      <a:off x="2555776" y="1700808"/>
                      <a:ext cx="0" cy="216024"/>
                    </a:xfrm>
                    <a:prstGeom prst="line">
                      <a:avLst/>
                    </a:prstGeom>
                    <a:grpFill/>
                    <a:ln w="15875">
                      <a:solidFill>
                        <a:schemeClr val="tx1"/>
                      </a:solidFil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2483768" y="1844824"/>
                      <a:ext cx="144016" cy="0"/>
                    </a:xfrm>
                    <a:prstGeom prst="line">
                      <a:avLst/>
                    </a:prstGeom>
                    <a:grpFill/>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5940152" y="3501008"/>
                    <a:ext cx="288032" cy="288032"/>
                    <a:chOff x="4932040" y="1340768"/>
                    <a:chExt cx="288032" cy="288032"/>
                  </a:xfrm>
                  <a:grpFill/>
                </p:grpSpPr>
                <p:sp>
                  <p:nvSpPr>
                    <p:cNvPr id="16" name="Oval 15"/>
                    <p:cNvSpPr/>
                    <p:nvPr/>
                  </p:nvSpPr>
                  <p:spPr>
                    <a:xfrm>
                      <a:off x="4932040" y="1412776"/>
                      <a:ext cx="216024" cy="21602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cxnSp>
                  <p:nvCxnSpPr>
                    <p:cNvPr id="17" name="Straight Arrow Connector 16"/>
                    <p:cNvCxnSpPr>
                      <a:stCxn id="16" idx="7"/>
                    </p:cNvCxnSpPr>
                    <p:nvPr/>
                  </p:nvCxnSpPr>
                  <p:spPr>
                    <a:xfrm flipV="1">
                      <a:off x="5116428" y="1340768"/>
                      <a:ext cx="103644" cy="103644"/>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 name="Down Arrow 14"/>
                  <p:cNvSpPr/>
                  <p:nvPr/>
                </p:nvSpPr>
                <p:spPr>
                  <a:xfrm>
                    <a:off x="4355976" y="3717032"/>
                    <a:ext cx="72008" cy="504056"/>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10" name="Rectangle 9"/>
                <p:cNvSpPr/>
                <p:nvPr/>
              </p:nvSpPr>
              <p:spPr>
                <a:xfrm>
                  <a:off x="2987824" y="2924944"/>
                  <a:ext cx="360040" cy="2880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200" dirty="0" smtClean="0">
                      <a:solidFill>
                        <a:schemeClr val="tx1"/>
                      </a:solidFill>
                    </a:rPr>
                    <a:t>R1</a:t>
                  </a:r>
                  <a:endParaRPr lang="en-US" sz="1200" dirty="0">
                    <a:solidFill>
                      <a:schemeClr val="tx1"/>
                    </a:solidFill>
                  </a:endParaRPr>
                </a:p>
              </p:txBody>
            </p:sp>
          </p:grpSp>
        </p:grpSp>
        <p:sp>
          <p:nvSpPr>
            <p:cNvPr id="4" name="Oval 3"/>
            <p:cNvSpPr/>
            <p:nvPr/>
          </p:nvSpPr>
          <p:spPr>
            <a:xfrm>
              <a:off x="5436097" y="2780928"/>
              <a:ext cx="1152128" cy="51252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sz="1400" dirty="0" smtClean="0">
                  <a:solidFill>
                    <a:schemeClr val="tx1"/>
                  </a:solidFill>
                </a:rPr>
                <a:t>BCTI</a:t>
              </a:r>
            </a:p>
            <a:p>
              <a:pPr algn="ctr"/>
              <a:r>
                <a:rPr lang="ro-RO" sz="1000" dirty="0" smtClean="0">
                  <a:solidFill>
                    <a:schemeClr val="tx1"/>
                  </a:solidFill>
                </a:rPr>
                <a:t>75/25</a:t>
              </a:r>
              <a:endParaRPr lang="en-US" sz="1000" dirty="0">
                <a:solidFill>
                  <a:schemeClr val="tx1"/>
                </a:solidFill>
              </a:endParaRPr>
            </a:p>
          </p:txBody>
        </p:sp>
        <p:sp>
          <p:nvSpPr>
            <p:cNvPr id="5" name="Oval 4"/>
            <p:cNvSpPr/>
            <p:nvPr/>
          </p:nvSpPr>
          <p:spPr>
            <a:xfrm>
              <a:off x="4283968" y="3717032"/>
              <a:ext cx="1800200" cy="43204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o-RO" dirty="0" smtClean="0">
                  <a:solidFill>
                    <a:schemeClr val="tx1"/>
                  </a:solidFill>
                </a:rPr>
                <a:t>Rasa nouă</a:t>
              </a:r>
              <a:endParaRPr lang="en-US" dirty="0">
                <a:solidFill>
                  <a:schemeClr val="tx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VI 2022\faza 6\poze noi\20220203_154055.jpg"/>
          <p:cNvPicPr/>
          <p:nvPr/>
        </p:nvPicPr>
        <p:blipFill>
          <a:blip r:embed="rId2" cstate="print"/>
          <a:srcRect/>
          <a:stretch>
            <a:fillRect/>
          </a:stretch>
        </p:blipFill>
        <p:spPr bwMode="auto">
          <a:xfrm>
            <a:off x="755576" y="1340768"/>
            <a:ext cx="7560840" cy="5184576"/>
          </a:xfrm>
          <a:prstGeom prst="rect">
            <a:avLst/>
          </a:prstGeom>
          <a:noFill/>
          <a:ln w="9525">
            <a:noFill/>
            <a:miter lim="800000"/>
            <a:headEnd/>
            <a:tailEnd/>
          </a:ln>
        </p:spPr>
      </p:pic>
      <p:sp>
        <p:nvSpPr>
          <p:cNvPr id="3" name="Rectangle 2"/>
          <p:cNvSpPr/>
          <p:nvPr/>
        </p:nvSpPr>
        <p:spPr>
          <a:xfrm>
            <a:off x="1979712" y="836712"/>
            <a:ext cx="5760640" cy="400110"/>
          </a:xfrm>
          <a:prstGeom prst="rect">
            <a:avLst/>
          </a:prstGeom>
        </p:spPr>
        <p:txBody>
          <a:bodyPr wrap="square">
            <a:spAutoFit/>
          </a:bodyPr>
          <a:lstStyle/>
          <a:p>
            <a:r>
              <a:rPr lang="ro-RO" sz="2000" dirty="0" smtClean="0"/>
              <a:t>Aspecte din primele zile de viață a metișilor R1</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VI 2022\faza 6\poze noi\20211221_144250.jpg"/>
          <p:cNvPicPr/>
          <p:nvPr/>
        </p:nvPicPr>
        <p:blipFill>
          <a:blip r:embed="rId2" cstate="print"/>
          <a:srcRect t="37821" r="21037"/>
          <a:stretch>
            <a:fillRect/>
          </a:stretch>
        </p:blipFill>
        <p:spPr bwMode="auto">
          <a:xfrm>
            <a:off x="323528" y="1724890"/>
            <a:ext cx="8424936" cy="4872462"/>
          </a:xfrm>
          <a:prstGeom prst="rect">
            <a:avLst/>
          </a:prstGeom>
          <a:noFill/>
          <a:ln w="9525">
            <a:noFill/>
            <a:miter lim="800000"/>
            <a:headEnd/>
            <a:tailEnd/>
          </a:ln>
        </p:spPr>
      </p:pic>
      <p:sp>
        <p:nvSpPr>
          <p:cNvPr id="3" name="Rectangle 2"/>
          <p:cNvSpPr/>
          <p:nvPr/>
        </p:nvSpPr>
        <p:spPr>
          <a:xfrm>
            <a:off x="2339752" y="1052736"/>
            <a:ext cx="5328592" cy="400110"/>
          </a:xfrm>
          <a:prstGeom prst="rect">
            <a:avLst/>
          </a:prstGeom>
        </p:spPr>
        <p:txBody>
          <a:bodyPr wrap="square">
            <a:spAutoFit/>
          </a:bodyPr>
          <a:lstStyle/>
          <a:p>
            <a:r>
              <a:rPr lang="ro-RO" sz="2000" dirty="0" smtClean="0"/>
              <a:t>Aspecte din „școala mieilor” a produșilor R1 </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2587752"/>
          <a:ext cx="8964489" cy="2453640"/>
        </p:xfrm>
        <a:graphic>
          <a:graphicData uri="http://schemas.openxmlformats.org/drawingml/2006/table">
            <a:tbl>
              <a:tblPr/>
              <a:tblGrid>
                <a:gridCol w="562693"/>
                <a:gridCol w="2958243"/>
                <a:gridCol w="527947"/>
                <a:gridCol w="729668"/>
                <a:gridCol w="936214"/>
                <a:gridCol w="936214"/>
                <a:gridCol w="845488"/>
                <a:gridCol w="729668"/>
                <a:gridCol w="738354"/>
              </a:tblGrid>
              <a:tr h="0">
                <a:tc>
                  <a:txBody>
                    <a:bodyPr/>
                    <a:lstStyle/>
                    <a:p>
                      <a:pPr algn="ctr">
                        <a:lnSpc>
                          <a:spcPct val="115000"/>
                        </a:lnSpc>
                        <a:spcAft>
                          <a:spcPts val="0"/>
                        </a:spcAft>
                      </a:pPr>
                      <a:r>
                        <a:rPr lang="ro-RO" sz="2000" dirty="0">
                          <a:latin typeface="Times New Roman"/>
                          <a:ea typeface="Calibri"/>
                          <a:cs typeface="Times New Roman"/>
                        </a:rPr>
                        <a:t>Nr. Crt.</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Masa corporală pentru:</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s</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4,39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0,112</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0,624</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14,422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4,26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0,117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14,971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5,20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0,139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0,836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16,925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6,5</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96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311236" y="2780928"/>
            <a:ext cx="208823" cy="432048"/>
          </a:xfrm>
          <a:prstGeom prst="rect">
            <a:avLst/>
          </a:prstGeom>
          <a:noFill/>
        </p:spPr>
      </p:pic>
      <p:pic>
        <p:nvPicPr>
          <p:cNvPr id="29697"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76056" y="2852936"/>
            <a:ext cx="418654" cy="314595"/>
          </a:xfrm>
          <a:prstGeom prst="rect">
            <a:avLst/>
          </a:prstGeom>
          <a:noFill/>
        </p:spPr>
      </p:pic>
      <p:sp>
        <p:nvSpPr>
          <p:cNvPr id="29699" name="Rectangle 3"/>
          <p:cNvSpPr>
            <a:spLocks noChangeArrowheads="1"/>
          </p:cNvSpPr>
          <p:nvPr/>
        </p:nvSpPr>
        <p:spPr bwMode="auto">
          <a:xfrm>
            <a:off x="899592" y="1700808"/>
            <a:ext cx="7428637"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masei corporale (kg) la fătare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9511" y="2636912"/>
          <a:ext cx="8964489" cy="2453640"/>
        </p:xfrm>
        <a:graphic>
          <a:graphicData uri="http://schemas.openxmlformats.org/drawingml/2006/table">
            <a:tbl>
              <a:tblPr/>
              <a:tblGrid>
                <a:gridCol w="562693"/>
                <a:gridCol w="2958243"/>
                <a:gridCol w="527947"/>
                <a:gridCol w="729668"/>
                <a:gridCol w="936214"/>
                <a:gridCol w="936214"/>
                <a:gridCol w="845488"/>
                <a:gridCol w="729668"/>
                <a:gridCol w="738354"/>
              </a:tblGrid>
              <a:tr h="0">
                <a:tc>
                  <a:txBody>
                    <a:bodyPr/>
                    <a:lstStyle/>
                    <a:p>
                      <a:pPr algn="ctr">
                        <a:lnSpc>
                          <a:spcPct val="115000"/>
                        </a:lnSpc>
                        <a:spcAft>
                          <a:spcPts val="0"/>
                        </a:spcAft>
                      </a:pPr>
                      <a:r>
                        <a:rPr lang="ro-RO" sz="2000" dirty="0">
                          <a:latin typeface="Times New Roman"/>
                          <a:ea typeface="Calibri"/>
                          <a:cs typeface="Times New Roman"/>
                        </a:rPr>
                        <a:t>Nr. Crt.</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Masa corporală pentru:</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11,24</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0,242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1,572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13,263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8</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10,14</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0,211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1,653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14,277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7,5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11,52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0,211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1,625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14,162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16</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789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499992" y="2847970"/>
            <a:ext cx="164083" cy="339482"/>
          </a:xfrm>
          <a:prstGeom prst="rect">
            <a:avLst/>
          </a:prstGeom>
          <a:noFill/>
        </p:spPr>
      </p:pic>
      <p:pic>
        <p:nvPicPr>
          <p:cNvPr id="37889"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92080" y="2924944"/>
            <a:ext cx="346646" cy="260485"/>
          </a:xfrm>
          <a:prstGeom prst="rect">
            <a:avLst/>
          </a:prstGeom>
          <a:noFill/>
        </p:spPr>
      </p:pic>
      <p:sp>
        <p:nvSpPr>
          <p:cNvPr id="37891" name="Rectangle 3"/>
          <p:cNvSpPr>
            <a:spLocks noChangeArrowheads="1"/>
          </p:cNvSpPr>
          <p:nvPr/>
        </p:nvSpPr>
        <p:spPr bwMode="auto">
          <a:xfrm>
            <a:off x="461042" y="1657345"/>
            <a:ext cx="8580939"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masei corporale (kg) la varsta de (30 zile)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7892" name="Rectangle 4"/>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2564904"/>
          <a:ext cx="8820471" cy="2453640"/>
        </p:xfrm>
        <a:graphic>
          <a:graphicData uri="http://schemas.openxmlformats.org/drawingml/2006/table">
            <a:tbl>
              <a:tblPr/>
              <a:tblGrid>
                <a:gridCol w="553653"/>
                <a:gridCol w="2910718"/>
                <a:gridCol w="519466"/>
                <a:gridCol w="768692"/>
                <a:gridCol w="870426"/>
                <a:gridCol w="921173"/>
                <a:gridCol w="872697"/>
                <a:gridCol w="677154"/>
                <a:gridCol w="726492"/>
              </a:tblGrid>
              <a:tr h="0">
                <a:tc>
                  <a:txBody>
                    <a:bodyPr/>
                    <a:lstStyle/>
                    <a:p>
                      <a:pPr algn="ctr">
                        <a:lnSpc>
                          <a:spcPct val="115000"/>
                        </a:lnSpc>
                        <a:spcAft>
                          <a:spcPts val="0"/>
                        </a:spcAft>
                      </a:pPr>
                      <a:r>
                        <a:rPr lang="ro-RO" sz="2000" dirty="0">
                          <a:latin typeface="Times New Roman"/>
                          <a:ea typeface="Calibri"/>
                          <a:cs typeface="Times New Roman"/>
                        </a:rPr>
                        <a:t>Nr. Crt.</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Masa corporală pentru:</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29,45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0,737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3,883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14,239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27,23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0,640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3,850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14,672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36,5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ro-RO" sz="2000" dirty="0">
                          <a:latin typeface="Times New Roman"/>
                          <a:ea typeface="Calibri"/>
                          <a:cs typeface="Times New Roman"/>
                        </a:rPr>
                        <a:t>3.</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30,12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4,281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14,856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27,5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45</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891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283968" y="2780928"/>
            <a:ext cx="170433" cy="357360"/>
          </a:xfrm>
          <a:prstGeom prst="rect">
            <a:avLst/>
          </a:prstGeom>
          <a:noFill/>
        </p:spPr>
      </p:pic>
      <p:pic>
        <p:nvPicPr>
          <p:cNvPr id="3891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04048" y="2780928"/>
            <a:ext cx="442472" cy="332493"/>
          </a:xfrm>
          <a:prstGeom prst="rect">
            <a:avLst/>
          </a:prstGeom>
          <a:noFill/>
        </p:spPr>
      </p:pic>
      <p:sp>
        <p:nvSpPr>
          <p:cNvPr id="38915" name="Rectangle 3"/>
          <p:cNvSpPr>
            <a:spLocks noChangeArrowheads="1"/>
          </p:cNvSpPr>
          <p:nvPr/>
        </p:nvSpPr>
        <p:spPr bwMode="auto">
          <a:xfrm>
            <a:off x="216608" y="1369313"/>
            <a:ext cx="871078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masei corporale (kg) la vârsta de (100 zile)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51523" y="2640330"/>
          <a:ext cx="8640956" cy="2804160"/>
        </p:xfrm>
        <a:graphic>
          <a:graphicData uri="http://schemas.openxmlformats.org/drawingml/2006/table">
            <a:tbl>
              <a:tblPr/>
              <a:tblGrid>
                <a:gridCol w="2065004"/>
                <a:gridCol w="1095992"/>
                <a:gridCol w="1095992"/>
                <a:gridCol w="1095992"/>
                <a:gridCol w="1095992"/>
                <a:gridCol w="1095992"/>
                <a:gridCol w="1095992"/>
              </a:tblGrid>
              <a:tr h="0">
                <a:tc rowSpan="2">
                  <a:txBody>
                    <a:bodyPr/>
                    <a:lstStyle/>
                    <a:p>
                      <a:pPr algn="just">
                        <a:lnSpc>
                          <a:spcPct val="115000"/>
                        </a:lnSpc>
                        <a:spcAft>
                          <a:spcPts val="0"/>
                        </a:spcAft>
                      </a:pPr>
                      <a:r>
                        <a:rPr lang="ro-RO" sz="2000" dirty="0">
                          <a:latin typeface="Times New Roman"/>
                          <a:ea typeface="Calibri"/>
                          <a:cs typeface="Times New Roman"/>
                        </a:rPr>
                        <a:t>Clasa de calitate</a:t>
                      </a:r>
                      <a:endParaRPr lang="en-US" sz="2000" dirty="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0">
                <a:tc vMerge="1">
                  <a:txBody>
                    <a:bodyPr/>
                    <a:lstStyle/>
                    <a:p>
                      <a:endParaRPr lang="en-US"/>
                    </a:p>
                  </a:txBody>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Calitatea I</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8</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80</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7</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70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8</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80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Calitatea a II-a</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dirty="0">
                          <a:latin typeface="Times New Roman"/>
                          <a:ea typeface="Calibri"/>
                          <a:cs typeface="Times New Roman"/>
                        </a:rPr>
                        <a:t>Calitatea a III-a</a:t>
                      </a:r>
                      <a:endParaRPr lang="en-US" sz="2000" dirty="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Total</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100</a:t>
                      </a:r>
                      <a:endParaRPr lang="en-US" sz="2000">
                        <a:latin typeface="Calibri"/>
                        <a:ea typeface="Calibri"/>
                        <a:cs typeface="Times New Roman"/>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a:t>
                      </a:r>
                      <a:endParaRPr lang="en-US" sz="200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100</a:t>
                      </a:r>
                      <a:endParaRPr lang="en-US" sz="2000" dirty="0">
                        <a:latin typeface="Calibri"/>
                        <a:ea typeface="Calibri"/>
                        <a:cs typeface="Times New Roman"/>
                      </a:endParaRPr>
                    </a:p>
                  </a:txBody>
                  <a:tcPr marL="67945" marR="679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9937" name="Rectangle 1"/>
          <p:cNvSpPr>
            <a:spLocks noChangeArrowheads="1"/>
          </p:cNvSpPr>
          <p:nvPr/>
        </p:nvSpPr>
        <p:spPr bwMode="auto">
          <a:xfrm>
            <a:off x="251520" y="1490882"/>
            <a:ext cx="846043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Încadrarea tineretului metis R1, îngrășat pe clase de calitate în urma aprecierilor efectuate pe animalul viu</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VI 2022\faza 6\poze noi\20220516_104701.jpg"/>
          <p:cNvPicPr/>
          <p:nvPr/>
        </p:nvPicPr>
        <p:blipFill>
          <a:blip r:embed="rId2" cstate="print"/>
          <a:srcRect/>
          <a:stretch>
            <a:fillRect/>
          </a:stretch>
        </p:blipFill>
        <p:spPr bwMode="auto">
          <a:xfrm>
            <a:off x="0" y="692696"/>
            <a:ext cx="4536544" cy="3240390"/>
          </a:xfrm>
          <a:prstGeom prst="rect">
            <a:avLst/>
          </a:prstGeom>
          <a:noFill/>
          <a:ln w="9525">
            <a:noFill/>
            <a:miter lim="800000"/>
            <a:headEnd/>
            <a:tailEnd/>
          </a:ln>
        </p:spPr>
      </p:pic>
      <p:pic>
        <p:nvPicPr>
          <p:cNvPr id="40962" name="Picture 2" descr="D:\Documente\2019\PROIECTE ADER\ADER 812\Faza VI 2022\poze noi\IMG-20220516-WA0003.jpg"/>
          <p:cNvPicPr>
            <a:picLocks noChangeAspect="1" noChangeArrowheads="1"/>
          </p:cNvPicPr>
          <p:nvPr/>
        </p:nvPicPr>
        <p:blipFill>
          <a:blip r:embed="rId3" cstate="print"/>
          <a:srcRect l="8748" t="19873"/>
          <a:stretch>
            <a:fillRect/>
          </a:stretch>
        </p:blipFill>
        <p:spPr bwMode="auto">
          <a:xfrm>
            <a:off x="4483920" y="3789040"/>
            <a:ext cx="4660079" cy="3068960"/>
          </a:xfrm>
          <a:prstGeom prst="rect">
            <a:avLst/>
          </a:prstGeom>
          <a:noFill/>
        </p:spPr>
      </p:pic>
      <p:pic>
        <p:nvPicPr>
          <p:cNvPr id="40963" name="Picture 3" descr="D:\Documente\2019\PROIECTE ADER\ADER 812\Faza VI 2022\poze noi\IMG-20220516-WA0027.jpg"/>
          <p:cNvPicPr>
            <a:picLocks noChangeAspect="1" noChangeArrowheads="1"/>
          </p:cNvPicPr>
          <p:nvPr/>
        </p:nvPicPr>
        <p:blipFill>
          <a:blip r:embed="rId4" cstate="print"/>
          <a:srcRect l="1417" t="11890"/>
          <a:stretch>
            <a:fillRect/>
          </a:stretch>
        </p:blipFill>
        <p:spPr bwMode="auto">
          <a:xfrm>
            <a:off x="0" y="3815096"/>
            <a:ext cx="4539431" cy="3042903"/>
          </a:xfrm>
          <a:prstGeom prst="rect">
            <a:avLst/>
          </a:prstGeom>
          <a:noFill/>
        </p:spPr>
      </p:pic>
      <p:pic>
        <p:nvPicPr>
          <p:cNvPr id="40964" name="Picture 4"/>
          <p:cNvPicPr>
            <a:picLocks noChangeAspect="1" noChangeArrowheads="1"/>
          </p:cNvPicPr>
          <p:nvPr/>
        </p:nvPicPr>
        <p:blipFill>
          <a:blip r:embed="rId5" cstate="print"/>
          <a:srcRect l="31665" t="24704" r="36538" b="8631"/>
          <a:stretch>
            <a:fillRect/>
          </a:stretch>
        </p:blipFill>
        <p:spPr bwMode="auto">
          <a:xfrm rot="5400000">
            <a:off x="5353854" y="-6716"/>
            <a:ext cx="2946718" cy="4633574"/>
          </a:xfrm>
          <a:prstGeom prst="rect">
            <a:avLst/>
          </a:prstGeom>
          <a:noFill/>
          <a:ln w="9525">
            <a:noFill/>
            <a:miter lim="800000"/>
            <a:headEnd/>
            <a:tailEnd/>
          </a:ln>
          <a:effectLst/>
        </p:spPr>
      </p:pic>
      <p:sp>
        <p:nvSpPr>
          <p:cNvPr id="6" name="TextBox 5"/>
          <p:cNvSpPr txBox="1"/>
          <p:nvPr/>
        </p:nvSpPr>
        <p:spPr>
          <a:xfrm>
            <a:off x="827584" y="260648"/>
            <a:ext cx="8064896" cy="400110"/>
          </a:xfrm>
          <a:prstGeom prst="rect">
            <a:avLst/>
          </a:prstGeom>
          <a:noFill/>
        </p:spPr>
        <p:txBody>
          <a:bodyPr wrap="square" rtlCol="0">
            <a:spAutoFit/>
          </a:bodyPr>
          <a:lstStyle/>
          <a:p>
            <a:r>
              <a:rPr lang="ro-RO" sz="2000" dirty="0" smtClean="0">
                <a:latin typeface="Times New Roman" pitchFamily="18" charset="0"/>
                <a:cs typeface="Times New Roman" pitchFamily="18" charset="0"/>
              </a:rPr>
              <a:t>Precursori utilizabili în activitatea ameliorării producției de carne</a:t>
            </a:r>
            <a:endParaRPr lang="en-US" sz="20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VI 2022\faza 6\poze noi\IMG-20210921-WA0000.jpeg"/>
          <p:cNvPicPr/>
          <p:nvPr/>
        </p:nvPicPr>
        <p:blipFill>
          <a:blip r:embed="rId2" cstate="print"/>
          <a:srcRect t="24144" b="18672"/>
          <a:stretch>
            <a:fillRect/>
          </a:stretch>
        </p:blipFill>
        <p:spPr bwMode="auto">
          <a:xfrm rot="5400000">
            <a:off x="436988" y="2595460"/>
            <a:ext cx="5401500" cy="1739988"/>
          </a:xfrm>
          <a:prstGeom prst="rect">
            <a:avLst/>
          </a:prstGeom>
          <a:noFill/>
          <a:ln w="9525">
            <a:noFill/>
            <a:miter lim="800000"/>
            <a:headEnd/>
            <a:tailEnd/>
          </a:ln>
        </p:spPr>
      </p:pic>
      <p:pic>
        <p:nvPicPr>
          <p:cNvPr id="3" name="Picture 2" descr="D:\Documente\2019\PROIECTE ADER\ADER 812\Faza III 2020\poze\20200924_130050.jpg"/>
          <p:cNvPicPr/>
          <p:nvPr/>
        </p:nvPicPr>
        <p:blipFill>
          <a:blip r:embed="rId3" cstate="print"/>
          <a:srcRect l="4027" t="12855" r="11340" b="49474"/>
          <a:stretch>
            <a:fillRect/>
          </a:stretch>
        </p:blipFill>
        <p:spPr bwMode="auto">
          <a:xfrm rot="5400000">
            <a:off x="2699791" y="2348881"/>
            <a:ext cx="5400599" cy="2232249"/>
          </a:xfrm>
          <a:prstGeom prst="rect">
            <a:avLst/>
          </a:prstGeom>
          <a:noFill/>
          <a:ln w="9525">
            <a:noFill/>
            <a:miter lim="800000"/>
            <a:headEnd/>
            <a:tailEnd/>
          </a:ln>
        </p:spPr>
      </p:pic>
      <p:sp>
        <p:nvSpPr>
          <p:cNvPr id="4" name="Rectangle 3"/>
          <p:cNvSpPr/>
          <p:nvPr/>
        </p:nvSpPr>
        <p:spPr>
          <a:xfrm>
            <a:off x="3275856" y="6165304"/>
            <a:ext cx="1953355" cy="369332"/>
          </a:xfrm>
          <a:prstGeom prst="rect">
            <a:avLst/>
          </a:prstGeom>
        </p:spPr>
        <p:txBody>
          <a:bodyPr wrap="none">
            <a:spAutoFit/>
          </a:bodyPr>
          <a:lstStyle/>
          <a:p>
            <a:r>
              <a:rPr lang="ro-RO" dirty="0" smtClean="0"/>
              <a:t>Carcasa </a:t>
            </a:r>
            <a:r>
              <a:rPr lang="ro-RO" dirty="0" smtClean="0"/>
              <a:t>metisi R1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985324"/>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kumimoji="0" lang="ro-RO"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CONCLUZII</a:t>
            </a:r>
          </a:p>
          <a:p>
            <a:pPr lvl="0"/>
            <a:r>
              <a:rPr lang="en-US" sz="2000" dirty="0" smtClean="0">
                <a:latin typeface="Times New Roman" pitchFamily="18" charset="0"/>
                <a:cs typeface="Times New Roman" pitchFamily="18" charset="0"/>
              </a:rPr>
              <a:t> </a:t>
            </a:r>
            <a:r>
              <a:rPr lang="ro-RO" sz="2000" dirty="0" smtClean="0">
                <a:latin typeface="Times New Roman" pitchFamily="18" charset="0"/>
                <a:cs typeface="Times New Roman" pitchFamily="18" charset="0"/>
              </a:rPr>
              <a:t>1. </a:t>
            </a:r>
            <a:r>
              <a:rPr lang="en-US" sz="2000" dirty="0" err="1" smtClean="0">
                <a:latin typeface="Times New Roman" pitchFamily="18" charset="0"/>
                <a:cs typeface="Times New Roman" pitchFamily="18" charset="0"/>
              </a:rPr>
              <a:t>Pentru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amelioarrea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producției</a:t>
            </a:r>
            <a:r>
              <a:rPr lang="en-US" sz="2000" dirty="0" smtClean="0">
                <a:latin typeface="Times New Roman" pitchFamily="18" charset="0"/>
                <a:cs typeface="Times New Roman" pitchFamily="18" charset="0"/>
              </a:rPr>
              <a:t> de carne se pot </a:t>
            </a:r>
            <a:r>
              <a:rPr lang="en-US" sz="2000" dirty="0" err="1" smtClean="0">
                <a:latin typeface="Times New Roman" pitchFamily="18" charset="0"/>
                <a:cs typeface="Times New Roman" pitchFamily="18" charset="0"/>
              </a:rPr>
              <a:t>aplica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încrucișările</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substituire</a:t>
            </a:r>
            <a:r>
              <a:rPr lang="en-US" sz="2000" dirty="0" smtClean="0">
                <a:latin typeface="Times New Roman" pitchFamily="18" charset="0"/>
                <a:cs typeface="Times New Roman" pitchFamily="18" charset="0"/>
              </a:rPr>
              <a:t> a </a:t>
            </a:r>
            <a:r>
              <a:rPr lang="en-US" sz="2000" dirty="0" err="1" smtClean="0">
                <a:latin typeface="Times New Roman" pitchFamily="18" charset="0"/>
                <a:cs typeface="Times New Roman" pitchFamily="18" charset="0"/>
              </a:rPr>
              <a:t>rasei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Tigaie</a:t>
            </a:r>
            <a:r>
              <a:rPr lang="en-US" sz="2000" dirty="0" smtClean="0">
                <a:latin typeface="Times New Roman" pitchFamily="18" charset="0"/>
                <a:cs typeface="Times New Roman" pitchFamily="18" charset="0"/>
              </a:rPr>
              <a:t> cu </a:t>
            </a:r>
            <a:r>
              <a:rPr lang="en-US" sz="2000" dirty="0" err="1" smtClean="0">
                <a:latin typeface="Times New Roman" pitchFamily="18" charset="0"/>
                <a:cs typeface="Times New Roman" pitchFamily="18" charset="0"/>
              </a:rPr>
              <a:t>rasele</a:t>
            </a:r>
            <a:r>
              <a:rPr lang="en-US" sz="2000" dirty="0" smtClean="0">
                <a:latin typeface="Times New Roman" pitchFamily="18" charset="0"/>
                <a:cs typeface="Times New Roman" pitchFamily="18" charset="0"/>
              </a:rPr>
              <a:t> Blanche du Massif Central </a:t>
            </a:r>
            <a:r>
              <a:rPr lang="en-US" sz="2000" dirty="0" err="1" smtClean="0">
                <a:latin typeface="Times New Roman" pitchFamily="18" charset="0"/>
                <a:cs typeface="Times New Roman" pitchFamily="18" charset="0"/>
              </a:rPr>
              <a:t>și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Venden</a:t>
            </a:r>
            <a:r>
              <a:rPr lang="en-US" sz="2000" dirty="0" smtClean="0">
                <a:latin typeface="Times New Roman" pitchFamily="18" charset="0"/>
                <a:cs typeface="Times New Roman" pitchFamily="18" charset="0"/>
              </a:rPr>
              <a:t> cu o </a:t>
            </a:r>
            <a:r>
              <a:rPr lang="en-US" sz="2000" dirty="0" err="1" smtClean="0">
                <a:latin typeface="Times New Roman" pitchFamily="18" charset="0"/>
                <a:cs typeface="Times New Roman" pitchFamily="18" charset="0"/>
              </a:rPr>
              <a:t>atenție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deosebită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asupra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tehnologiei</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întreținere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pentru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generațiile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obținute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acest</a:t>
            </a:r>
            <a:r>
              <a:rPr lang="en-US" sz="2000" dirty="0" smtClean="0">
                <a:latin typeface="Times New Roman" pitchFamily="18" charset="0"/>
                <a:cs typeface="Times New Roman" pitchFamily="18" charset="0"/>
              </a:rPr>
              <a:t> tip de </a:t>
            </a:r>
            <a:r>
              <a:rPr lang="en-US" sz="2000" dirty="0" err="1" smtClean="0">
                <a:latin typeface="Times New Roman" pitchFamily="18" charset="0"/>
                <a:cs typeface="Times New Roman" pitchFamily="18" charset="0"/>
              </a:rPr>
              <a:t>încrucișare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oferind</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timp</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fermierilor</a:t>
            </a:r>
            <a:r>
              <a:rPr lang="en-US" sz="2000" dirty="0" smtClean="0">
                <a:latin typeface="Times New Roman" pitchFamily="18" charset="0"/>
                <a:cs typeface="Times New Roman" pitchFamily="18" charset="0"/>
              </a:rPr>
              <a:t> de a </a:t>
            </a:r>
            <a:r>
              <a:rPr lang="en-US" sz="2000" dirty="0" err="1" smtClean="0">
                <a:latin typeface="Times New Roman" pitchFamily="18" charset="0"/>
                <a:cs typeface="Times New Roman" pitchFamily="18" charset="0"/>
              </a:rPr>
              <a:t>pune</a:t>
            </a:r>
            <a:r>
              <a:rPr lang="en-US" sz="2000" dirty="0" smtClean="0">
                <a:latin typeface="Times New Roman" pitchFamily="18" charset="0"/>
                <a:cs typeface="Times New Roman" pitchFamily="18" charset="0"/>
              </a:rPr>
              <a:t> la </a:t>
            </a:r>
            <a:r>
              <a:rPr lang="en-US" sz="2000" dirty="0" err="1" smtClean="0">
                <a:latin typeface="Times New Roman" pitchFamily="18" charset="0"/>
                <a:cs typeface="Times New Roman" pitchFamily="18" charset="0"/>
              </a:rPr>
              <a:t>punct</a:t>
            </a:r>
            <a:r>
              <a:rPr lang="en-US" sz="2000" dirty="0" smtClean="0">
                <a:latin typeface="Times New Roman" pitchFamily="18" charset="0"/>
                <a:cs typeface="Times New Roman" pitchFamily="18" charset="0"/>
              </a:rPr>
              <a:t> o </a:t>
            </a:r>
            <a:r>
              <a:rPr lang="en-US" sz="2000" dirty="0" err="1" smtClean="0">
                <a:latin typeface="Times New Roman" pitchFamily="18" charset="0"/>
                <a:cs typeface="Times New Roman" pitchFamily="18" charset="0"/>
              </a:rPr>
              <a:t>tehnologie</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întreținere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și</a:t>
            </a:r>
            <a:r>
              <a:rPr lang="en-US" sz="2000" dirty="0" smtClean="0">
                <a:latin typeface="Times New Roman" pitchFamily="18" charset="0"/>
                <a:cs typeface="Times New Roman" pitchFamily="18" charset="0"/>
              </a:rPr>
              <a:t> un flux </a:t>
            </a:r>
            <a:r>
              <a:rPr lang="en-US" sz="2000" dirty="0" err="1" smtClean="0">
                <a:latin typeface="Times New Roman" pitchFamily="18" charset="0"/>
                <a:cs typeface="Times New Roman" pitchFamily="18" charset="0"/>
              </a:rPr>
              <a:t>tehnologic</a:t>
            </a:r>
            <a:r>
              <a:rPr lang="en-US" sz="2000" dirty="0" smtClean="0">
                <a:latin typeface="Times New Roman" pitchFamily="18" charset="0"/>
                <a:cs typeface="Times New Roman" pitchFamily="18" charset="0"/>
              </a:rPr>
              <a:t> specific </a:t>
            </a:r>
            <a:r>
              <a:rPr lang="en-US" sz="2000" dirty="0" err="1" smtClean="0">
                <a:latin typeface="Times New Roman" pitchFamily="18" charset="0"/>
                <a:cs typeface="Times New Roman" pitchFamily="18" charset="0"/>
              </a:rPr>
              <a:t>unor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rase</a:t>
            </a:r>
            <a:r>
              <a:rPr lang="en-US" sz="2000" dirty="0" smtClean="0">
                <a:latin typeface="Times New Roman" pitchFamily="18" charset="0"/>
                <a:cs typeface="Times New Roman" pitchFamily="18" charset="0"/>
              </a:rPr>
              <a:t> de carne </a:t>
            </a:r>
            <a:r>
              <a:rPr lang="en-US" sz="2000" dirty="0" err="1" smtClean="0">
                <a:latin typeface="Times New Roman" pitchFamily="18" charset="0"/>
                <a:cs typeface="Times New Roman" pitchFamily="18" charset="0"/>
              </a:rPr>
              <a:t>specializate</a:t>
            </a:r>
            <a:r>
              <a:rPr lang="en-US" sz="2000" dirty="0" smtClean="0">
                <a:latin typeface="Times New Roman" pitchFamily="18" charset="0"/>
                <a:cs typeface="Times New Roman" pitchFamily="18" charset="0"/>
              </a:rPr>
              <a:t>.</a:t>
            </a:r>
          </a:p>
          <a:p>
            <a:pPr lvl="0"/>
            <a:r>
              <a:rPr lang="ro-RO" sz="2000" dirty="0" smtClean="0">
                <a:latin typeface="Times New Roman" pitchFamily="18" charset="0"/>
                <a:cs typeface="Times New Roman" pitchFamily="18" charset="0"/>
              </a:rPr>
              <a:t>2. </a:t>
            </a:r>
            <a:r>
              <a:rPr lang="en-US" sz="2000" dirty="0" smtClean="0">
                <a:latin typeface="Times New Roman" pitchFamily="18" charset="0"/>
                <a:cs typeface="Times New Roman" pitchFamily="18" charset="0"/>
              </a:rPr>
              <a:t>O </a:t>
            </a:r>
            <a:r>
              <a:rPr lang="en-US" sz="2000" dirty="0" err="1" smtClean="0">
                <a:latin typeface="Times New Roman" pitchFamily="18" charset="0"/>
                <a:cs typeface="Times New Roman" pitchFamily="18" charset="0"/>
              </a:rPr>
              <a:t>altă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posibilitate</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încrucișare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pentru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ameliorarea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producției</a:t>
            </a:r>
            <a:r>
              <a:rPr lang="en-US" sz="2000" dirty="0" smtClean="0">
                <a:latin typeface="Times New Roman" pitchFamily="18" charset="0"/>
                <a:cs typeface="Times New Roman" pitchFamily="18" charset="0"/>
              </a:rPr>
              <a:t> de carne </a:t>
            </a:r>
            <a:r>
              <a:rPr lang="en-US" sz="2000" dirty="0" err="1" smtClean="0">
                <a:latin typeface="Times New Roman" pitchFamily="18" charset="0"/>
                <a:cs typeface="Times New Roman" pitchFamily="18" charset="0"/>
              </a:rPr>
              <a:t>este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cea</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creare</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rase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noi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prin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aplicarea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retroîncrucisărilor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până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R1 </a:t>
            </a:r>
            <a:r>
              <a:rPr lang="en-US" sz="2000" dirty="0" err="1" smtClean="0">
                <a:latin typeface="Times New Roman" pitchFamily="18" charset="0"/>
                <a:cs typeface="Times New Roman" pitchFamily="18" charset="0"/>
              </a:rPr>
              <a:t>sau</a:t>
            </a:r>
            <a:r>
              <a:rPr lang="en-US" sz="2000" dirty="0" smtClean="0">
                <a:latin typeface="Times New Roman" pitchFamily="18" charset="0"/>
                <a:cs typeface="Times New Roman" pitchFamily="18" charset="0"/>
              </a:rPr>
              <a:t> R2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cazul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folosirii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raseleor</a:t>
            </a:r>
            <a:r>
              <a:rPr lang="en-US" sz="2000" dirty="0" smtClean="0">
                <a:latin typeface="Times New Roman" pitchFamily="18" charset="0"/>
                <a:cs typeface="Times New Roman" pitchFamily="18" charset="0"/>
              </a:rPr>
              <a:t> Blanche du Massif Central </a:t>
            </a:r>
            <a:r>
              <a:rPr lang="en-US" sz="2000" dirty="0" err="1" smtClean="0">
                <a:latin typeface="Times New Roman" pitchFamily="18" charset="0"/>
                <a:cs typeface="Times New Roman" pitchFamily="18" charset="0"/>
              </a:rPr>
              <a:t>sau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Vendeen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după</a:t>
            </a:r>
            <a:r>
              <a:rPr lang="en-US" sz="2000" dirty="0" smtClean="0">
                <a:latin typeface="Times New Roman" pitchFamily="18" charset="0"/>
                <a:cs typeface="Times New Roman" pitchFamily="18" charset="0"/>
              </a:rPr>
              <a:t> care </a:t>
            </a:r>
            <a:r>
              <a:rPr lang="en-US" sz="2000" dirty="0" err="1" smtClean="0">
                <a:latin typeface="Times New Roman" pitchFamily="18" charset="0"/>
                <a:cs typeface="Times New Roman" pitchFamily="18" charset="0"/>
              </a:rPr>
              <a:t>să</a:t>
            </a:r>
            <a:r>
              <a:rPr lang="en-US" sz="2000" dirty="0" smtClean="0">
                <a:latin typeface="Times New Roman" pitchFamily="18" charset="0"/>
                <a:cs typeface="Times New Roman" pitchFamily="18" charset="0"/>
              </a:rPr>
              <a:t> se </a:t>
            </a:r>
            <a:r>
              <a:rPr lang="en-US" sz="2000" dirty="0" err="1" smtClean="0">
                <a:latin typeface="Times New Roman" pitchFamily="18" charset="0"/>
                <a:cs typeface="Times New Roman" pitchFamily="18" charset="0"/>
              </a:rPr>
              <a:t>treacă</a:t>
            </a:r>
            <a:r>
              <a:rPr lang="en-US" sz="2000" dirty="0" smtClean="0">
                <a:latin typeface="Times New Roman" pitchFamily="18" charset="0"/>
                <a:cs typeface="Times New Roman" pitchFamily="18" charset="0"/>
              </a:rPr>
              <a:t> la </a:t>
            </a:r>
            <a:r>
              <a:rPr lang="en-US" sz="2000" dirty="0" err="1" smtClean="0">
                <a:latin typeface="Times New Roman" pitchFamily="18" charset="0"/>
                <a:cs typeface="Times New Roman" pitchFamily="18" charset="0"/>
              </a:rPr>
              <a:t>încrucișări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sine </a:t>
            </a:r>
            <a:r>
              <a:rPr lang="en-US" sz="2000" dirty="0" err="1" smtClean="0">
                <a:latin typeface="Times New Roman" pitchFamily="18" charset="0"/>
                <a:cs typeface="Times New Roman" pitchFamily="18" charset="0"/>
              </a:rPr>
              <a:t>sau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prin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folosirea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rasei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Berrichon</a:t>
            </a:r>
            <a:r>
              <a:rPr lang="en-US" sz="2000" dirty="0" smtClean="0">
                <a:latin typeface="Times New Roman" pitchFamily="18" charset="0"/>
                <a:cs typeface="Times New Roman" pitchFamily="18" charset="0"/>
              </a:rPr>
              <a:t> du </a:t>
            </a:r>
            <a:r>
              <a:rPr lang="en-US" sz="2000" dirty="0" err="1" smtClean="0">
                <a:latin typeface="Times New Roman" pitchFamily="18" charset="0"/>
                <a:cs typeface="Times New Roman" pitchFamily="18" charset="0"/>
              </a:rPr>
              <a:t>cher</a:t>
            </a:r>
            <a:r>
              <a:rPr lang="en-US" sz="2000" dirty="0" smtClean="0">
                <a:latin typeface="Times New Roman" pitchFamily="18" charset="0"/>
                <a:cs typeface="Times New Roman" pitchFamily="18" charset="0"/>
              </a:rPr>
              <a:t> ca </a:t>
            </a:r>
            <a:r>
              <a:rPr lang="en-US" sz="2000" dirty="0" err="1" smtClean="0">
                <a:latin typeface="Times New Roman" pitchFamily="18" charset="0"/>
                <a:cs typeface="Times New Roman" pitchFamily="18" charset="0"/>
              </a:rPr>
              <a:t>cea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treia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rasă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și</a:t>
            </a:r>
            <a:r>
              <a:rPr lang="en-US" sz="2000" dirty="0" smtClean="0">
                <a:latin typeface="Times New Roman" pitchFamily="18" charset="0"/>
                <a:cs typeface="Times New Roman" pitchFamily="18" charset="0"/>
              </a:rPr>
              <a:t> rasa </a:t>
            </a:r>
            <a:r>
              <a:rPr lang="en-US" sz="2000" dirty="0" err="1" smtClean="0">
                <a:latin typeface="Times New Roman" pitchFamily="18" charset="0"/>
                <a:cs typeface="Times New Roman" pitchFamily="18" charset="0"/>
              </a:rPr>
              <a:t>terminală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și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apoi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aplicarea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încrucișărilor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sine cu </a:t>
            </a:r>
            <a:r>
              <a:rPr lang="en-US" sz="2000" dirty="0" err="1" smtClean="0">
                <a:latin typeface="Times New Roman" pitchFamily="18" charset="0"/>
                <a:cs typeface="Times New Roman" pitchFamily="18" charset="0"/>
              </a:rPr>
              <a:t>continuarea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selecției</a:t>
            </a:r>
            <a:r>
              <a:rPr lang="en-US" sz="2000" dirty="0" smtClean="0">
                <a:latin typeface="Times New Roman" pitchFamily="18" charset="0"/>
                <a:cs typeface="Times New Roman" pitchFamily="18" charset="0"/>
              </a:rPr>
              <a:t>.</a:t>
            </a:r>
          </a:p>
          <a:p>
            <a:pPr lvl="0"/>
            <a:r>
              <a:rPr lang="ro-RO" sz="2000" dirty="0" smtClean="0">
                <a:latin typeface="Times New Roman" pitchFamily="18" charset="0"/>
                <a:cs typeface="Times New Roman" pitchFamily="18" charset="0"/>
              </a:rPr>
              <a:t>3. </a:t>
            </a:r>
            <a:r>
              <a:rPr lang="en-US" sz="2000" dirty="0" smtClean="0">
                <a:latin typeface="Times New Roman" pitchFamily="18" charset="0"/>
                <a:cs typeface="Times New Roman" pitchFamily="18" charset="0"/>
              </a:rPr>
              <a:t>Rasa </a:t>
            </a:r>
            <a:r>
              <a:rPr lang="en-US" sz="2000" dirty="0" err="1" smtClean="0">
                <a:latin typeface="Times New Roman" pitchFamily="18" charset="0"/>
                <a:cs typeface="Times New Roman" pitchFamily="18" charset="0"/>
              </a:rPr>
              <a:t>Vendeen</a:t>
            </a:r>
            <a:r>
              <a:rPr lang="en-US" sz="2000" dirty="0" smtClean="0">
                <a:latin typeface="Times New Roman" pitchFamily="18" charset="0"/>
                <a:cs typeface="Times New Roman" pitchFamily="18" charset="0"/>
              </a:rPr>
              <a:t> se </a:t>
            </a:r>
            <a:r>
              <a:rPr lang="en-US" sz="2000" dirty="0" err="1" smtClean="0">
                <a:latin typeface="Times New Roman" pitchFamily="18" charset="0"/>
                <a:cs typeface="Times New Roman" pitchFamily="18" charset="0"/>
              </a:rPr>
              <a:t>poate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folosi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și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încrucișări</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infuzie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pentru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amelioararea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producției</a:t>
            </a:r>
            <a:r>
              <a:rPr lang="en-US" sz="2000" dirty="0" smtClean="0">
                <a:latin typeface="Times New Roman" pitchFamily="18" charset="0"/>
                <a:cs typeface="Times New Roman" pitchFamily="18" charset="0"/>
              </a:rPr>
              <a:t> de carne a </a:t>
            </a:r>
            <a:r>
              <a:rPr lang="en-US" sz="2000" dirty="0" err="1" smtClean="0">
                <a:latin typeface="Times New Roman" pitchFamily="18" charset="0"/>
                <a:cs typeface="Times New Roman" pitchFamily="18" charset="0"/>
              </a:rPr>
              <a:t>Rasei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Țigaie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ruginie</a:t>
            </a:r>
            <a:r>
              <a:rPr lang="en-US" sz="2000" dirty="0" smtClean="0">
                <a:latin typeface="Times New Roman" pitchFamily="18" charset="0"/>
                <a:cs typeface="Times New Roman" pitchFamily="18" charset="0"/>
              </a:rPr>
              <a:t>.</a:t>
            </a:r>
          </a:p>
          <a:p>
            <a:pPr lvl="0"/>
            <a:r>
              <a:rPr lang="ro-RO" sz="2000" dirty="0" smtClean="0">
                <a:latin typeface="Times New Roman" pitchFamily="18" charset="0"/>
                <a:cs typeface="Times New Roman" pitchFamily="18" charset="0"/>
              </a:rPr>
              <a:t>4. </a:t>
            </a:r>
            <a:r>
              <a:rPr lang="en-US" sz="2000" dirty="0" err="1" smtClean="0">
                <a:latin typeface="Times New Roman" pitchFamily="18" charset="0"/>
                <a:cs typeface="Times New Roman" pitchFamily="18" charset="0"/>
              </a:rPr>
              <a:t>Materialul</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biologic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această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fază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este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reprezentat</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tineretul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ovin</a:t>
            </a:r>
            <a:r>
              <a:rPr lang="en-US" sz="2000" dirty="0" smtClean="0">
                <a:latin typeface="Times New Roman" pitchFamily="18" charset="0"/>
                <a:cs typeface="Times New Roman" pitchFamily="18" charset="0"/>
              </a:rPr>
              <a:t> R1 </a:t>
            </a:r>
            <a:r>
              <a:rPr lang="en-US" sz="2000" dirty="0" err="1" smtClean="0">
                <a:latin typeface="Times New Roman" pitchFamily="18" charset="0"/>
                <a:cs typeface="Times New Roman" pitchFamily="18" charset="0"/>
              </a:rPr>
              <a:t>obținut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în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urma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retroîncrucișărilor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mioarelor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metise</a:t>
            </a:r>
            <a:r>
              <a:rPr lang="en-US" sz="2000" dirty="0" smtClean="0">
                <a:latin typeface="Times New Roman" pitchFamily="18" charset="0"/>
                <a:cs typeface="Times New Roman" pitchFamily="18" charset="0"/>
              </a:rPr>
              <a:t> F1 </a:t>
            </a:r>
            <a:r>
              <a:rPr lang="en-US" sz="2000" dirty="0" err="1" smtClean="0">
                <a:latin typeface="Times New Roman" pitchFamily="18" charset="0"/>
                <a:cs typeface="Times New Roman" pitchFamily="18" charset="0"/>
              </a:rPr>
              <a:t>Veenden</a:t>
            </a:r>
            <a:r>
              <a:rPr lang="en-US" sz="2000" dirty="0" smtClean="0">
                <a:latin typeface="Times New Roman" pitchFamily="18" charset="0"/>
                <a:cs typeface="Times New Roman" pitchFamily="18" charset="0"/>
              </a:rPr>
              <a:t> x </a:t>
            </a:r>
            <a:r>
              <a:rPr lang="en-US" sz="2000" dirty="0" err="1" smtClean="0">
                <a:latin typeface="Times New Roman" pitchFamily="18" charset="0"/>
                <a:cs typeface="Times New Roman" pitchFamily="18" charset="0"/>
              </a:rPr>
              <a:t>Țigaie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ruginie</a:t>
            </a:r>
            <a:r>
              <a:rPr lang="en-US" sz="2000" dirty="0" smtClean="0">
                <a:latin typeface="Times New Roman" pitchFamily="18" charset="0"/>
                <a:cs typeface="Times New Roman" pitchFamily="18" charset="0"/>
              </a:rPr>
              <a:t>, Blanche du Massif Central x </a:t>
            </a:r>
            <a:r>
              <a:rPr lang="en-US" sz="2000" dirty="0" err="1" smtClean="0">
                <a:latin typeface="Times New Roman" pitchFamily="18" charset="0"/>
                <a:cs typeface="Times New Roman" pitchFamily="18" charset="0"/>
              </a:rPr>
              <a:t>Țigaie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ruginie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și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Berichon</a:t>
            </a:r>
            <a:r>
              <a:rPr lang="en-US" sz="2000" dirty="0" smtClean="0">
                <a:latin typeface="Times New Roman" pitchFamily="18" charset="0"/>
                <a:cs typeface="Times New Roman" pitchFamily="18" charset="0"/>
              </a:rPr>
              <a:t> du </a:t>
            </a:r>
            <a:r>
              <a:rPr lang="en-US" sz="2000" dirty="0" err="1" smtClean="0">
                <a:latin typeface="Times New Roman" pitchFamily="18" charset="0"/>
                <a:cs typeface="Times New Roman" pitchFamily="18" charset="0"/>
              </a:rPr>
              <a:t>cher</a:t>
            </a:r>
            <a:r>
              <a:rPr lang="en-US" sz="2000" dirty="0" smtClean="0">
                <a:latin typeface="Times New Roman" pitchFamily="18" charset="0"/>
                <a:cs typeface="Times New Roman" pitchFamily="18" charset="0"/>
              </a:rPr>
              <a:t> x </a:t>
            </a:r>
            <a:r>
              <a:rPr lang="en-US" sz="2000" dirty="0" err="1" smtClean="0">
                <a:latin typeface="Times New Roman" pitchFamily="18" charset="0"/>
                <a:cs typeface="Times New Roman" pitchFamily="18" charset="0"/>
              </a:rPr>
              <a:t>Țigaie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ruginie</a:t>
            </a:r>
            <a:r>
              <a:rPr lang="en-US" sz="2000" dirty="0" smtClean="0">
                <a:latin typeface="Times New Roman" pitchFamily="18" charset="0"/>
                <a:cs typeface="Times New Roman" pitchFamily="18" charset="0"/>
              </a:rPr>
              <a:t>.</a:t>
            </a:r>
          </a:p>
          <a:p>
            <a:pPr lvl="0"/>
            <a:r>
              <a:rPr lang="ro-RO" sz="2000" dirty="0" smtClean="0">
                <a:latin typeface="Times New Roman" pitchFamily="18" charset="0"/>
                <a:cs typeface="Times New Roman" pitchFamily="18" charset="0"/>
              </a:rPr>
              <a:t>5. Toate </a:t>
            </a:r>
            <a:r>
              <a:rPr lang="ro-RO" sz="2000" dirty="0" smtClean="0">
                <a:latin typeface="Times New Roman" pitchFamily="18" charset="0"/>
                <a:cs typeface="Times New Roman" pitchFamily="18" charset="0"/>
              </a:rPr>
              <a:t>loturile au primit același tatament, mieii pe perioada de alăptare fiind furajați suplimentar cu furaj starter pentru miei și fân de lucernă la discretie. </a:t>
            </a:r>
            <a:endParaRPr kumimoji="0" lang="ro-RO"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just"/>
            <a:endParaRPr lang="vi-VN" sz="2000" dirty="0" smtClean="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40768"/>
            <a:ext cx="8964488" cy="5324535"/>
          </a:xfrm>
          <a:prstGeom prst="rect">
            <a:avLst/>
          </a:prstGeom>
        </p:spPr>
        <p:txBody>
          <a:bodyPr wrap="square">
            <a:spAutoFit/>
          </a:bodyPr>
          <a:lstStyle/>
          <a:p>
            <a:pPr lvl="0"/>
            <a:r>
              <a:rPr lang="ro-RO" sz="2000" dirty="0" smtClean="0">
                <a:solidFill>
                  <a:prstClr val="black"/>
                </a:solidFill>
                <a:latin typeface="Times New Roman" pitchFamily="18" charset="0"/>
                <a:cs typeface="Times New Roman" pitchFamily="18" charset="0"/>
              </a:rPr>
              <a:t>6. Mieii  au fost întreținuți pe stabulație, la sol,  în boxe cu padoc.</a:t>
            </a:r>
            <a:endParaRPr lang="en-US" sz="2000" dirty="0" smtClean="0">
              <a:solidFill>
                <a:prstClr val="black"/>
              </a:solidFill>
              <a:latin typeface="Times New Roman" pitchFamily="18" charset="0"/>
              <a:cs typeface="Times New Roman" pitchFamily="18" charset="0"/>
            </a:endParaRPr>
          </a:p>
          <a:p>
            <a:pPr lvl="0"/>
            <a:r>
              <a:rPr lang="ro-RO" sz="2000" dirty="0" smtClean="0">
                <a:solidFill>
                  <a:prstClr val="black"/>
                </a:solidFill>
                <a:latin typeface="Times New Roman" pitchFamily="18" charset="0"/>
                <a:cs typeface="Times New Roman" pitchFamily="18" charset="0"/>
              </a:rPr>
              <a:t>7. </a:t>
            </a:r>
            <a:r>
              <a:rPr lang="en-US" sz="2000" dirty="0" smtClean="0">
                <a:solidFill>
                  <a:prstClr val="black"/>
                </a:solidFill>
                <a:latin typeface="Times New Roman" pitchFamily="18" charset="0"/>
                <a:cs typeface="Times New Roman" pitchFamily="18" charset="0"/>
              </a:rPr>
              <a:t>Din </a:t>
            </a:r>
            <a:r>
              <a:rPr lang="en-US" sz="2000" dirty="0" err="1" smtClean="0">
                <a:solidFill>
                  <a:prstClr val="black"/>
                </a:solidFill>
                <a:latin typeface="Times New Roman" pitchFamily="18" charset="0"/>
                <a:cs typeface="Times New Roman" pitchFamily="18" charset="0"/>
              </a:rPr>
              <a:t>analiza</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dezvoltării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corporale</a:t>
            </a:r>
            <a:r>
              <a:rPr lang="en-US" sz="2000" dirty="0" smtClean="0">
                <a:solidFill>
                  <a:prstClr val="black"/>
                </a:solidFill>
                <a:latin typeface="Times New Roman" pitchFamily="18" charset="0"/>
                <a:cs typeface="Times New Roman" pitchFamily="18" charset="0"/>
              </a:rPr>
              <a:t> a </a:t>
            </a:r>
            <a:r>
              <a:rPr lang="en-US" sz="2000" dirty="0" err="1" smtClean="0">
                <a:solidFill>
                  <a:prstClr val="black"/>
                </a:solidFill>
                <a:latin typeface="Times New Roman" pitchFamily="18" charset="0"/>
                <a:cs typeface="Times New Roman" pitchFamily="18" charset="0"/>
              </a:rPr>
              <a:t>mieilor</a:t>
            </a:r>
            <a:r>
              <a:rPr lang="en-US" sz="2000" dirty="0" smtClean="0">
                <a:solidFill>
                  <a:prstClr val="black"/>
                </a:solidFill>
                <a:latin typeface="Times New Roman" pitchFamily="18" charset="0"/>
                <a:cs typeface="Times New Roman" pitchFamily="18" charset="0"/>
              </a:rPr>
              <a:t> la </a:t>
            </a:r>
            <a:r>
              <a:rPr lang="en-US" sz="2000" dirty="0" err="1" smtClean="0">
                <a:solidFill>
                  <a:prstClr val="black"/>
                </a:solidFill>
                <a:latin typeface="Times New Roman" pitchFamily="18" charset="0"/>
                <a:cs typeface="Times New Roman" pitchFamily="18" charset="0"/>
              </a:rPr>
              <a:t>nastere</a:t>
            </a:r>
            <a:r>
              <a:rPr lang="en-US" sz="2000" dirty="0" smtClean="0">
                <a:solidFill>
                  <a:prstClr val="black"/>
                </a:solidFill>
                <a:latin typeface="Times New Roman" pitchFamily="18" charset="0"/>
                <a:cs typeface="Times New Roman" pitchFamily="18" charset="0"/>
              </a:rPr>
              <a:t> se </a:t>
            </a:r>
            <a:r>
              <a:rPr lang="en-US" sz="2000" dirty="0" err="1" smtClean="0">
                <a:solidFill>
                  <a:prstClr val="black"/>
                </a:solidFill>
                <a:latin typeface="Times New Roman" pitchFamily="18" charset="0"/>
                <a:cs typeface="Times New Roman" pitchFamily="18" charset="0"/>
              </a:rPr>
              <a:t>observă</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că</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miei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metiși</a:t>
            </a:r>
            <a:r>
              <a:rPr lang="en-US" sz="2000" dirty="0" smtClean="0">
                <a:solidFill>
                  <a:prstClr val="black"/>
                </a:solidFill>
                <a:latin typeface="Times New Roman" pitchFamily="18" charset="0"/>
                <a:cs typeface="Times New Roman" pitchFamily="18" charset="0"/>
              </a:rPr>
              <a:t> R1  </a:t>
            </a:r>
            <a:r>
              <a:rPr lang="en-US" sz="2000" dirty="0" err="1" smtClean="0">
                <a:solidFill>
                  <a:prstClr val="black"/>
                </a:solidFill>
                <a:latin typeface="Times New Roman" pitchFamily="18" charset="0"/>
                <a:cs typeface="Times New Roman" pitchFamily="18" charset="0"/>
              </a:rPr>
              <a:t>Berrichon</a:t>
            </a:r>
            <a:r>
              <a:rPr lang="en-US" sz="2000" dirty="0" smtClean="0">
                <a:solidFill>
                  <a:prstClr val="black"/>
                </a:solidFill>
                <a:latin typeface="Times New Roman" pitchFamily="18" charset="0"/>
                <a:cs typeface="Times New Roman" pitchFamily="18" charset="0"/>
              </a:rPr>
              <a:t> du Cher x </a:t>
            </a:r>
            <a:r>
              <a:rPr lang="en-US" sz="2000" dirty="0" err="1" smtClean="0">
                <a:solidFill>
                  <a:prstClr val="black"/>
                </a:solidFill>
                <a:latin typeface="Times New Roman" pitchFamily="18" charset="0"/>
                <a:cs typeface="Times New Roman" pitchFamily="18" charset="0"/>
              </a:rPr>
              <a:t>Țigaie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ruginie</a:t>
            </a:r>
            <a:r>
              <a:rPr lang="en-US" sz="2000" dirty="0" smtClean="0">
                <a:solidFill>
                  <a:prstClr val="black"/>
                </a:solidFill>
                <a:latin typeface="Times New Roman" pitchFamily="18" charset="0"/>
                <a:cs typeface="Times New Roman" pitchFamily="18" charset="0"/>
              </a:rPr>
              <a:t> au </a:t>
            </a:r>
            <a:r>
              <a:rPr lang="en-US" sz="2000" dirty="0" err="1" smtClean="0">
                <a:solidFill>
                  <a:prstClr val="black"/>
                </a:solidFill>
                <a:latin typeface="Times New Roman" pitchFamily="18" charset="0"/>
                <a:cs typeface="Times New Roman" pitchFamily="18" charset="0"/>
              </a:rPr>
              <a:t>fost</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cei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mai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grei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având</a:t>
            </a:r>
            <a:r>
              <a:rPr lang="en-US" sz="2000" dirty="0" smtClean="0">
                <a:solidFill>
                  <a:prstClr val="black"/>
                </a:solidFill>
                <a:latin typeface="Times New Roman" pitchFamily="18" charset="0"/>
                <a:cs typeface="Times New Roman" pitchFamily="18" charset="0"/>
              </a:rPr>
              <a:t> o </a:t>
            </a:r>
            <a:r>
              <a:rPr lang="en-US" sz="2000" dirty="0" err="1" smtClean="0">
                <a:solidFill>
                  <a:prstClr val="black"/>
                </a:solidFill>
                <a:latin typeface="Times New Roman" pitchFamily="18" charset="0"/>
                <a:cs typeface="Times New Roman" pitchFamily="18" charset="0"/>
              </a:rPr>
              <a:t>masă</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corporală</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medie</a:t>
            </a:r>
            <a:r>
              <a:rPr lang="en-US" sz="2000" dirty="0" smtClean="0">
                <a:solidFill>
                  <a:prstClr val="black"/>
                </a:solidFill>
                <a:latin typeface="Times New Roman" pitchFamily="18" charset="0"/>
                <a:cs typeface="Times New Roman" pitchFamily="18" charset="0"/>
              </a:rPr>
              <a:t> de 5,20 kg cu </a:t>
            </a:r>
            <a:r>
              <a:rPr lang="en-US" sz="2000" dirty="0" err="1" smtClean="0">
                <a:solidFill>
                  <a:prstClr val="black"/>
                </a:solidFill>
                <a:latin typeface="Times New Roman" pitchFamily="18" charset="0"/>
                <a:cs typeface="Times New Roman" pitchFamily="18" charset="0"/>
              </a:rPr>
              <a:t>limite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între</a:t>
            </a:r>
            <a:r>
              <a:rPr lang="en-US" sz="2000" dirty="0" smtClean="0">
                <a:solidFill>
                  <a:prstClr val="black"/>
                </a:solidFill>
                <a:latin typeface="Times New Roman" pitchFamily="18" charset="0"/>
                <a:cs typeface="Times New Roman" pitchFamily="18" charset="0"/>
              </a:rPr>
              <a:t> 2,9 (</a:t>
            </a:r>
            <a:r>
              <a:rPr lang="en-US" sz="2000" dirty="0" err="1" smtClean="0">
                <a:solidFill>
                  <a:prstClr val="black"/>
                </a:solidFill>
                <a:latin typeface="Times New Roman" pitchFamily="18" charset="0"/>
                <a:cs typeface="Times New Roman" pitchFamily="18" charset="0"/>
              </a:rPr>
              <a:t>miel</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provenit</a:t>
            </a:r>
            <a:r>
              <a:rPr lang="en-US" sz="2000" dirty="0" smtClean="0">
                <a:solidFill>
                  <a:prstClr val="black"/>
                </a:solidFill>
                <a:latin typeface="Times New Roman" pitchFamily="18" charset="0"/>
                <a:cs typeface="Times New Roman" pitchFamily="18" charset="0"/>
              </a:rPr>
              <a:t> din </a:t>
            </a:r>
            <a:r>
              <a:rPr lang="en-US" sz="2000" dirty="0" err="1" smtClean="0">
                <a:solidFill>
                  <a:prstClr val="black"/>
                </a:solidFill>
                <a:latin typeface="Times New Roman" pitchFamily="18" charset="0"/>
                <a:cs typeface="Times New Roman" pitchFamily="18" charset="0"/>
              </a:rPr>
              <a:t>fatări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gemelare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și</a:t>
            </a:r>
            <a:r>
              <a:rPr lang="en-US" sz="2000" dirty="0" smtClean="0">
                <a:solidFill>
                  <a:prstClr val="black"/>
                </a:solidFill>
                <a:latin typeface="Times New Roman" pitchFamily="18" charset="0"/>
                <a:cs typeface="Times New Roman" pitchFamily="18" charset="0"/>
              </a:rPr>
              <a:t> 6,5 kg, </a:t>
            </a:r>
            <a:r>
              <a:rPr lang="en-US" sz="2000" dirty="0" err="1" smtClean="0">
                <a:solidFill>
                  <a:prstClr val="black"/>
                </a:solidFill>
                <a:latin typeface="Times New Roman" pitchFamily="18" charset="0"/>
                <a:cs typeface="Times New Roman" pitchFamily="18" charset="0"/>
              </a:rPr>
              <a:t>urmați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apoi</a:t>
            </a:r>
            <a:r>
              <a:rPr lang="en-US" sz="2000" dirty="0" smtClean="0">
                <a:solidFill>
                  <a:prstClr val="black"/>
                </a:solidFill>
                <a:latin typeface="Times New Roman" pitchFamily="18" charset="0"/>
                <a:cs typeface="Times New Roman" pitchFamily="18" charset="0"/>
              </a:rPr>
              <a:t> de </a:t>
            </a:r>
            <a:r>
              <a:rPr lang="en-US" sz="2000" dirty="0" err="1" smtClean="0">
                <a:solidFill>
                  <a:prstClr val="black"/>
                </a:solidFill>
                <a:latin typeface="Times New Roman" pitchFamily="18" charset="0"/>
                <a:cs typeface="Times New Roman" pitchFamily="18" charset="0"/>
              </a:rPr>
              <a:t>metișii</a:t>
            </a:r>
            <a:r>
              <a:rPr lang="en-US" sz="2000" dirty="0" smtClean="0">
                <a:solidFill>
                  <a:prstClr val="black"/>
                </a:solidFill>
                <a:latin typeface="Times New Roman" pitchFamily="18" charset="0"/>
                <a:cs typeface="Times New Roman" pitchFamily="18" charset="0"/>
              </a:rPr>
              <a:t> R1 </a:t>
            </a:r>
            <a:r>
              <a:rPr lang="en-US" sz="2000" dirty="0" err="1" smtClean="0">
                <a:solidFill>
                  <a:prstClr val="black"/>
                </a:solidFill>
                <a:latin typeface="Times New Roman" pitchFamily="18" charset="0"/>
                <a:cs typeface="Times New Roman" pitchFamily="18" charset="0"/>
              </a:rPr>
              <a:t>Vendeen</a:t>
            </a:r>
            <a:r>
              <a:rPr lang="en-US" sz="2000" dirty="0" smtClean="0">
                <a:solidFill>
                  <a:prstClr val="black"/>
                </a:solidFill>
                <a:latin typeface="Times New Roman" pitchFamily="18" charset="0"/>
                <a:cs typeface="Times New Roman" pitchFamily="18" charset="0"/>
              </a:rPr>
              <a:t> x </a:t>
            </a:r>
            <a:r>
              <a:rPr lang="en-US" sz="2000" dirty="0" err="1" smtClean="0">
                <a:solidFill>
                  <a:prstClr val="black"/>
                </a:solidFill>
                <a:latin typeface="Times New Roman" pitchFamily="18" charset="0"/>
                <a:cs typeface="Times New Roman" pitchFamily="18" charset="0"/>
              </a:rPr>
              <a:t>Țigaie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ruginie</a:t>
            </a:r>
            <a:r>
              <a:rPr lang="en-US" sz="2000" dirty="0" smtClean="0">
                <a:solidFill>
                  <a:prstClr val="black"/>
                </a:solidFill>
                <a:latin typeface="Times New Roman" pitchFamily="18" charset="0"/>
                <a:cs typeface="Times New Roman" pitchFamily="18" charset="0"/>
              </a:rPr>
              <a:t> cu o </a:t>
            </a:r>
            <a:r>
              <a:rPr lang="en-US" sz="2000" dirty="0" err="1" smtClean="0">
                <a:solidFill>
                  <a:prstClr val="black"/>
                </a:solidFill>
                <a:latin typeface="Times New Roman" pitchFamily="18" charset="0"/>
                <a:cs typeface="Times New Roman" pitchFamily="18" charset="0"/>
              </a:rPr>
              <a:t>medie</a:t>
            </a:r>
            <a:r>
              <a:rPr lang="en-US" sz="2000" dirty="0" smtClean="0">
                <a:solidFill>
                  <a:prstClr val="black"/>
                </a:solidFill>
                <a:latin typeface="Times New Roman" pitchFamily="18" charset="0"/>
                <a:cs typeface="Times New Roman" pitchFamily="18" charset="0"/>
              </a:rPr>
              <a:t> de 4,39 kg </a:t>
            </a:r>
            <a:r>
              <a:rPr lang="en-US" sz="2000" dirty="0" err="1" smtClean="0">
                <a:solidFill>
                  <a:prstClr val="black"/>
                </a:solidFill>
                <a:latin typeface="Times New Roman" pitchFamily="18" charset="0"/>
                <a:cs typeface="Times New Roman" pitchFamily="18" charset="0"/>
              </a:rPr>
              <a:t>și</a:t>
            </a:r>
            <a:r>
              <a:rPr lang="en-US" sz="2000" dirty="0" smtClean="0">
                <a:solidFill>
                  <a:prstClr val="black"/>
                </a:solidFill>
                <a:latin typeface="Times New Roman" pitchFamily="18" charset="0"/>
                <a:cs typeface="Times New Roman" pitchFamily="18" charset="0"/>
              </a:rPr>
              <a:t> Blanche du Massif Central x </a:t>
            </a:r>
            <a:r>
              <a:rPr lang="en-US" sz="2000" dirty="0" err="1" smtClean="0">
                <a:solidFill>
                  <a:prstClr val="black"/>
                </a:solidFill>
                <a:latin typeface="Times New Roman" pitchFamily="18" charset="0"/>
                <a:cs typeface="Times New Roman" pitchFamily="18" charset="0"/>
              </a:rPr>
              <a:t>Țigaie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ruginie</a:t>
            </a:r>
            <a:r>
              <a:rPr lang="en-US" sz="2000" dirty="0" smtClean="0">
                <a:solidFill>
                  <a:prstClr val="black"/>
                </a:solidFill>
                <a:latin typeface="Times New Roman" pitchFamily="18" charset="0"/>
                <a:cs typeface="Times New Roman" pitchFamily="18" charset="0"/>
              </a:rPr>
              <a:t> cu 4,26 kg</a:t>
            </a:r>
            <a:r>
              <a:rPr lang="ro-RO" sz="2000" dirty="0" smtClean="0">
                <a:solidFill>
                  <a:prstClr val="black"/>
                </a:solidFill>
                <a:latin typeface="Times New Roman" pitchFamily="18" charset="0"/>
                <a:cs typeface="Times New Roman" pitchFamily="18" charset="0"/>
              </a:rPr>
              <a:t>.</a:t>
            </a:r>
            <a:endParaRPr lang="en-US" sz="2000" dirty="0" smtClean="0">
              <a:solidFill>
                <a:prstClr val="black"/>
              </a:solidFill>
              <a:latin typeface="Times New Roman" pitchFamily="18" charset="0"/>
              <a:cs typeface="Times New Roman" pitchFamily="18" charset="0"/>
            </a:endParaRPr>
          </a:p>
          <a:p>
            <a:pPr lvl="0"/>
            <a:r>
              <a:rPr lang="ro-RO" sz="2000" dirty="0" smtClean="0">
                <a:solidFill>
                  <a:prstClr val="black"/>
                </a:solidFill>
                <a:latin typeface="Times New Roman" pitchFamily="18" charset="0"/>
                <a:cs typeface="Times New Roman" pitchFamily="18" charset="0"/>
              </a:rPr>
              <a:t>8. </a:t>
            </a:r>
            <a:r>
              <a:rPr lang="en-US" sz="2000" dirty="0" err="1" smtClean="0">
                <a:solidFill>
                  <a:prstClr val="black"/>
                </a:solidFill>
                <a:latin typeface="Times New Roman" pitchFamily="18" charset="0"/>
                <a:cs typeface="Times New Roman" pitchFamily="18" charset="0"/>
              </a:rPr>
              <a:t>Pentru</a:t>
            </a:r>
            <a:r>
              <a:rPr lang="en-US" sz="2000" dirty="0" smtClean="0">
                <a:solidFill>
                  <a:prstClr val="black"/>
                </a:solidFill>
                <a:latin typeface="Times New Roman" pitchFamily="18" charset="0"/>
                <a:cs typeface="Times New Roman" pitchFamily="18" charset="0"/>
              </a:rPr>
              <a:t> </a:t>
            </a:r>
            <a:r>
              <a:rPr lang="en-US" sz="2000" dirty="0" smtClean="0">
                <a:solidFill>
                  <a:prstClr val="black"/>
                </a:solidFill>
                <a:latin typeface="Times New Roman" pitchFamily="18" charset="0"/>
                <a:cs typeface="Times New Roman" pitchFamily="18" charset="0"/>
              </a:rPr>
              <a:t>a </a:t>
            </a:r>
            <a:r>
              <a:rPr lang="en-US" sz="2000" dirty="0" err="1" smtClean="0">
                <a:solidFill>
                  <a:prstClr val="black"/>
                </a:solidFill>
                <a:latin typeface="Times New Roman" pitchFamily="18" charset="0"/>
                <a:cs typeface="Times New Roman" pitchFamily="18" charset="0"/>
              </a:rPr>
              <a:t>vedea</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calitățile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materne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și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viteza</a:t>
            </a:r>
            <a:r>
              <a:rPr lang="en-US" sz="2000" dirty="0" smtClean="0">
                <a:solidFill>
                  <a:prstClr val="black"/>
                </a:solidFill>
                <a:latin typeface="Times New Roman" pitchFamily="18" charset="0"/>
                <a:cs typeface="Times New Roman" pitchFamily="18" charset="0"/>
              </a:rPr>
              <a:t> de </a:t>
            </a:r>
            <a:r>
              <a:rPr lang="en-US" sz="2000" dirty="0" err="1" smtClean="0">
                <a:solidFill>
                  <a:prstClr val="black"/>
                </a:solidFill>
                <a:latin typeface="Times New Roman" pitchFamily="18" charset="0"/>
                <a:cs typeface="Times New Roman" pitchFamily="18" charset="0"/>
              </a:rPr>
              <a:t>creștere</a:t>
            </a:r>
            <a:r>
              <a:rPr lang="en-US" sz="2000" dirty="0" smtClean="0">
                <a:solidFill>
                  <a:prstClr val="black"/>
                </a:solidFill>
                <a:latin typeface="Times New Roman" pitchFamily="18" charset="0"/>
                <a:cs typeface="Times New Roman" pitchFamily="18" charset="0"/>
              </a:rPr>
              <a:t> a </a:t>
            </a:r>
            <a:r>
              <a:rPr lang="en-US" sz="2000" dirty="0" err="1" smtClean="0">
                <a:solidFill>
                  <a:prstClr val="black"/>
                </a:solidFill>
                <a:latin typeface="Times New Roman" pitchFamily="18" charset="0"/>
                <a:cs typeface="Times New Roman" pitchFamily="18" charset="0"/>
              </a:rPr>
              <a:t>mieilor</a:t>
            </a:r>
            <a:r>
              <a:rPr lang="en-US" sz="2000" dirty="0" smtClean="0">
                <a:solidFill>
                  <a:prstClr val="black"/>
                </a:solidFill>
                <a:latin typeface="Times New Roman" pitchFamily="18" charset="0"/>
                <a:cs typeface="Times New Roman" pitchFamily="18" charset="0"/>
              </a:rPr>
              <a:t> R1 </a:t>
            </a:r>
            <a:r>
              <a:rPr lang="en-US" sz="2000" dirty="0" err="1" smtClean="0">
                <a:solidFill>
                  <a:prstClr val="black"/>
                </a:solidFill>
                <a:latin typeface="Times New Roman" pitchFamily="18" charset="0"/>
                <a:cs typeface="Times New Roman" pitchFamily="18" charset="0"/>
              </a:rPr>
              <a:t>aceștia</a:t>
            </a:r>
            <a:r>
              <a:rPr lang="en-US" sz="2000" dirty="0" smtClean="0">
                <a:solidFill>
                  <a:prstClr val="black"/>
                </a:solidFill>
                <a:latin typeface="Times New Roman" pitchFamily="18" charset="0"/>
                <a:cs typeface="Times New Roman" pitchFamily="18" charset="0"/>
              </a:rPr>
              <a:t> s-au </a:t>
            </a:r>
            <a:r>
              <a:rPr lang="en-US" sz="2000" dirty="0" err="1" smtClean="0">
                <a:solidFill>
                  <a:prstClr val="black"/>
                </a:solidFill>
                <a:latin typeface="Times New Roman" pitchFamily="18" charset="0"/>
                <a:cs typeface="Times New Roman" pitchFamily="18" charset="0"/>
              </a:rPr>
              <a:t>cântărit</a:t>
            </a:r>
            <a:r>
              <a:rPr lang="en-US" sz="2000" dirty="0" smtClean="0">
                <a:solidFill>
                  <a:prstClr val="black"/>
                </a:solidFill>
                <a:latin typeface="Times New Roman" pitchFamily="18" charset="0"/>
                <a:cs typeface="Times New Roman" pitchFamily="18" charset="0"/>
              </a:rPr>
              <a:t> la </a:t>
            </a:r>
            <a:r>
              <a:rPr lang="en-US" sz="2000" dirty="0" err="1" smtClean="0">
                <a:solidFill>
                  <a:prstClr val="black"/>
                </a:solidFill>
                <a:latin typeface="Times New Roman" pitchFamily="18" charset="0"/>
                <a:cs typeface="Times New Roman" pitchFamily="18" charset="0"/>
              </a:rPr>
              <a:t>vârsta</a:t>
            </a:r>
            <a:r>
              <a:rPr lang="en-US" sz="2000" dirty="0" smtClean="0">
                <a:solidFill>
                  <a:prstClr val="black"/>
                </a:solidFill>
                <a:latin typeface="Times New Roman" pitchFamily="18" charset="0"/>
                <a:cs typeface="Times New Roman" pitchFamily="18" charset="0"/>
              </a:rPr>
              <a:t> de 30 de </a:t>
            </a:r>
            <a:r>
              <a:rPr lang="en-US" sz="2000" dirty="0" err="1" smtClean="0">
                <a:solidFill>
                  <a:prstClr val="black"/>
                </a:solidFill>
                <a:latin typeface="Times New Roman" pitchFamily="18" charset="0"/>
                <a:cs typeface="Times New Roman" pitchFamily="18" charset="0"/>
              </a:rPr>
              <a:t>zile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observându</a:t>
            </a:r>
            <a:r>
              <a:rPr lang="en-US" sz="2000" dirty="0" smtClean="0">
                <a:solidFill>
                  <a:prstClr val="black"/>
                </a:solidFill>
                <a:latin typeface="Times New Roman" pitchFamily="18" charset="0"/>
                <a:cs typeface="Times New Roman" pitchFamily="18" charset="0"/>
              </a:rPr>
              <a:t>-se </a:t>
            </a:r>
            <a:r>
              <a:rPr lang="en-US" sz="2000" dirty="0" err="1" smtClean="0">
                <a:solidFill>
                  <a:prstClr val="black"/>
                </a:solidFill>
                <a:latin typeface="Times New Roman" pitchFamily="18" charset="0"/>
                <a:cs typeface="Times New Roman" pitchFamily="18" charset="0"/>
              </a:rPr>
              <a:t>că</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toate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cele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trei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tipuri</a:t>
            </a:r>
            <a:r>
              <a:rPr lang="en-US" sz="2000" dirty="0" smtClean="0">
                <a:solidFill>
                  <a:prstClr val="black"/>
                </a:solidFill>
                <a:latin typeface="Times New Roman" pitchFamily="18" charset="0"/>
                <a:cs typeface="Times New Roman" pitchFamily="18" charset="0"/>
              </a:rPr>
              <a:t> de </a:t>
            </a:r>
            <a:r>
              <a:rPr lang="en-US" sz="2000" dirty="0" err="1" smtClean="0">
                <a:solidFill>
                  <a:prstClr val="black"/>
                </a:solidFill>
                <a:latin typeface="Times New Roman" pitchFamily="18" charset="0"/>
                <a:cs typeface="Times New Roman" pitchFamily="18" charset="0"/>
              </a:rPr>
              <a:t>metiși</a:t>
            </a:r>
            <a:r>
              <a:rPr lang="en-US" sz="2000" dirty="0" smtClean="0">
                <a:solidFill>
                  <a:prstClr val="black"/>
                </a:solidFill>
                <a:latin typeface="Times New Roman" pitchFamily="18" charset="0"/>
                <a:cs typeface="Times New Roman" pitchFamily="18" charset="0"/>
              </a:rPr>
              <a:t> au </a:t>
            </a:r>
            <a:r>
              <a:rPr lang="en-US" sz="2000" dirty="0" err="1" smtClean="0">
                <a:solidFill>
                  <a:prstClr val="black"/>
                </a:solidFill>
                <a:latin typeface="Times New Roman" pitchFamily="18" charset="0"/>
                <a:cs typeface="Times New Roman" pitchFamily="18" charset="0"/>
              </a:rPr>
              <a:t>avut</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greutăți</a:t>
            </a:r>
            <a:r>
              <a:rPr lang="en-US" sz="2000" dirty="0" smtClean="0">
                <a:solidFill>
                  <a:prstClr val="black"/>
                </a:solidFill>
                <a:latin typeface="Times New Roman" pitchFamily="18" charset="0"/>
                <a:cs typeface="Times New Roman" pitchFamily="18" charset="0"/>
              </a:rPr>
              <a:t> de </a:t>
            </a:r>
            <a:r>
              <a:rPr lang="en-US" sz="2000" dirty="0" err="1" smtClean="0">
                <a:solidFill>
                  <a:prstClr val="black"/>
                </a:solidFill>
                <a:latin typeface="Times New Roman" pitchFamily="18" charset="0"/>
                <a:cs typeface="Times New Roman" pitchFamily="18" charset="0"/>
              </a:rPr>
              <a:t>peste</a:t>
            </a:r>
            <a:r>
              <a:rPr lang="en-US" sz="2000" dirty="0" smtClean="0">
                <a:solidFill>
                  <a:prstClr val="black"/>
                </a:solidFill>
                <a:latin typeface="Times New Roman" pitchFamily="18" charset="0"/>
                <a:cs typeface="Times New Roman" pitchFamily="18" charset="0"/>
              </a:rPr>
              <a:t> 10kg,  </a:t>
            </a:r>
            <a:r>
              <a:rPr lang="en-US" sz="2000" dirty="0" err="1" smtClean="0">
                <a:solidFill>
                  <a:prstClr val="black"/>
                </a:solidFill>
                <a:latin typeface="Times New Roman" pitchFamily="18" charset="0"/>
                <a:cs typeface="Times New Roman" pitchFamily="18" charset="0"/>
              </a:rPr>
              <a:t>metișii</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Berrichon</a:t>
            </a:r>
            <a:r>
              <a:rPr lang="en-US" sz="2000" dirty="0" smtClean="0">
                <a:solidFill>
                  <a:prstClr val="black"/>
                </a:solidFill>
                <a:latin typeface="Times New Roman" pitchFamily="18" charset="0"/>
                <a:cs typeface="Times New Roman" pitchFamily="18" charset="0"/>
              </a:rPr>
              <a:t> du Cher x </a:t>
            </a:r>
            <a:r>
              <a:rPr lang="en-US" sz="2000" dirty="0" err="1" smtClean="0">
                <a:solidFill>
                  <a:prstClr val="black"/>
                </a:solidFill>
                <a:latin typeface="Times New Roman" pitchFamily="18" charset="0"/>
                <a:cs typeface="Times New Roman" pitchFamily="18" charset="0"/>
              </a:rPr>
              <a:t>Țigaie</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ruginie</a:t>
            </a:r>
            <a:r>
              <a:rPr lang="en-US" sz="2000" dirty="0" smtClean="0">
                <a:solidFill>
                  <a:prstClr val="black"/>
                </a:solidFill>
                <a:latin typeface="Times New Roman" pitchFamily="18" charset="0"/>
                <a:cs typeface="Times New Roman" pitchFamily="18" charset="0"/>
              </a:rPr>
              <a:t> cu </a:t>
            </a:r>
            <a:r>
              <a:rPr lang="en-US" sz="2000" dirty="0" err="1" smtClean="0">
                <a:solidFill>
                  <a:prstClr val="black"/>
                </a:solidFill>
                <a:latin typeface="Times New Roman" pitchFamily="18" charset="0"/>
                <a:cs typeface="Times New Roman" pitchFamily="18" charset="0"/>
              </a:rPr>
              <a:t>greutatea</a:t>
            </a:r>
            <a:r>
              <a:rPr lang="en-US" sz="2000" dirty="0" smtClean="0">
                <a:solidFill>
                  <a:prstClr val="black"/>
                </a:solidFill>
                <a:latin typeface="Times New Roman" pitchFamily="18" charset="0"/>
                <a:cs typeface="Times New Roman" pitchFamily="18" charset="0"/>
              </a:rPr>
              <a:t> </a:t>
            </a:r>
            <a:r>
              <a:rPr lang="en-US" sz="2000" dirty="0" err="1" smtClean="0">
                <a:solidFill>
                  <a:prstClr val="black"/>
                </a:solidFill>
                <a:latin typeface="Times New Roman" pitchFamily="18" charset="0"/>
                <a:cs typeface="Times New Roman" pitchFamily="18" charset="0"/>
              </a:rPr>
              <a:t>medie</a:t>
            </a:r>
            <a:r>
              <a:rPr lang="en-US" sz="2000" dirty="0" smtClean="0">
                <a:solidFill>
                  <a:prstClr val="black"/>
                </a:solidFill>
                <a:latin typeface="Times New Roman" pitchFamily="18" charset="0"/>
                <a:cs typeface="Times New Roman" pitchFamily="18" charset="0"/>
              </a:rPr>
              <a:t> de 11,52 kg </a:t>
            </a:r>
            <a:r>
              <a:rPr lang="en-US" sz="2000" dirty="0" err="1" smtClean="0">
                <a:solidFill>
                  <a:prstClr val="black"/>
                </a:solidFill>
                <a:latin typeface="Times New Roman" pitchFamily="18" charset="0"/>
                <a:cs typeface="Times New Roman" pitchFamily="18" charset="0"/>
              </a:rPr>
              <a:t>și</a:t>
            </a:r>
            <a:r>
              <a:rPr lang="en-US" sz="2000" dirty="0" smtClean="0">
                <a:solidFill>
                  <a:prstClr val="black"/>
                </a:solidFill>
                <a:latin typeface="Times New Roman" pitchFamily="18" charset="0"/>
                <a:cs typeface="Times New Roman" pitchFamily="18" charset="0"/>
              </a:rPr>
              <a:t> un maxim de 16 kg.</a:t>
            </a:r>
          </a:p>
          <a:p>
            <a:pPr lvl="0"/>
            <a:r>
              <a:rPr lang="ro-RO" sz="2000" dirty="0" smtClean="0">
                <a:solidFill>
                  <a:prstClr val="black"/>
                </a:solidFill>
                <a:latin typeface="Times New Roman" pitchFamily="18" charset="0"/>
                <a:cs typeface="Times New Roman" pitchFamily="18" charset="0"/>
              </a:rPr>
              <a:t>9. Din </a:t>
            </a:r>
            <a:r>
              <a:rPr lang="ro-RO" sz="2000" dirty="0" smtClean="0">
                <a:solidFill>
                  <a:prstClr val="black"/>
                </a:solidFill>
                <a:latin typeface="Times New Roman" pitchFamily="18" charset="0"/>
                <a:cs typeface="Times New Roman" pitchFamily="18" charset="0"/>
              </a:rPr>
              <a:t>evaluarea dezvoltării corporale a tineretului metis R1 se observă că unele plus variante ating performantele medii ale rasei genitoare, la vârsta de 100 de zile tineretul mascul din fătări simple înregistrând greutăți de 40 kg și peste.</a:t>
            </a:r>
            <a:endParaRPr lang="en-US" sz="2000" dirty="0" smtClean="0">
              <a:solidFill>
                <a:prstClr val="black"/>
              </a:solidFill>
              <a:latin typeface="Times New Roman" pitchFamily="18" charset="0"/>
              <a:cs typeface="Times New Roman" pitchFamily="18" charset="0"/>
            </a:endParaRPr>
          </a:p>
          <a:p>
            <a:pPr lvl="0"/>
            <a:r>
              <a:rPr lang="ro-RO" sz="2000" dirty="0" smtClean="0">
                <a:solidFill>
                  <a:prstClr val="black"/>
                </a:solidFill>
                <a:latin typeface="Times New Roman" pitchFamily="18" charset="0"/>
                <a:cs typeface="Times New Roman" pitchFamily="18" charset="0"/>
              </a:rPr>
              <a:t>10. Carcasele </a:t>
            </a:r>
            <a:r>
              <a:rPr lang="ro-RO" sz="2000" dirty="0" smtClean="0">
                <a:solidFill>
                  <a:prstClr val="black"/>
                </a:solidFill>
                <a:latin typeface="Times New Roman" pitchFamily="18" charset="0"/>
                <a:cs typeface="Times New Roman" pitchFamily="18" charset="0"/>
              </a:rPr>
              <a:t>obținute au preluat cu succes aptitudinile raselor de carne genitoare fiind fără grăsime în exces și bogate în mase musculare toate aceste calități alături de oa selecție riguroasă îi fac pe acești produși precursori utilizabili în ameliorarea producției de carne.</a:t>
            </a:r>
            <a:endParaRPr lang="en-US" sz="2000" dirty="0" smtClean="0">
              <a:solidFill>
                <a:prstClr val="black"/>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525</TotalTime>
  <Words>1111</Words>
  <Application>Microsoft Office PowerPoint</Application>
  <PresentationFormat>On-screen Show (4:3)</PresentationFormat>
  <Paragraphs>280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Cristi</cp:lastModifiedBy>
  <cp:revision>70</cp:revision>
  <dcterms:created xsi:type="dcterms:W3CDTF">2019-11-05T21:23:16Z</dcterms:created>
  <dcterms:modified xsi:type="dcterms:W3CDTF">2022-07-29T07:47:18Z</dcterms:modified>
</cp:coreProperties>
</file>