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4" r:id="rId20"/>
    <p:sldId id="276" r:id="rId21"/>
    <p:sldId id="277" r:id="rId22"/>
    <p:sldId id="278"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1232" y="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72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87DE6118-2437-4B30-8E3C-4D2BE6020583}" type="datetimeFigureOut">
              <a:rPr lang="en-US" dirty="0"/>
              <a:pPr/>
              <a:t>10/19/2020</a:t>
            </a:fld>
            <a:endParaRPr lang="en-US" dirty="0"/>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564644" y="744470"/>
            <a:ext cx="8005588"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10/19/2020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7200" cap="all"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87DE6118-2437-4B30-8E3C-4D2BE6020583}" type="datetimeFigureOut">
              <a:rPr lang="en-US" dirty="0"/>
              <a:pPr/>
              <a:t>10/19/2020</a:t>
            </a:fld>
            <a:endParaRPr lang="en-US" dirty="0"/>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10/19/2020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28700" y="2340864"/>
            <a:ext cx="3332988"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28700" y="3305208"/>
            <a:ext cx="3332988"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93761" y="2340864"/>
            <a:ext cx="3332988"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893761" y="3305208"/>
            <a:ext cx="3332988"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10/19/2020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10/19/2020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10/19/2020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8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42925" y="2856344"/>
            <a:ext cx="289179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87DE6118-2437-4B30-8E3C-4D2BE6020583}" type="datetimeFigureOut">
              <a:rPr lang="en-US" dirty="0"/>
              <a:pPr/>
              <a:t>10/19/2020</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8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42925" y="2855968"/>
            <a:ext cx="289179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87DE6118-2437-4B30-8E3C-4D2BE6020583}" type="datetimeFigureOut">
              <a:rPr lang="en-US" dirty="0"/>
              <a:pPr/>
              <a:t>10/19/2020</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10/19/2020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7421" y="624156"/>
            <a:ext cx="1174325" cy="52432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8700" y="624156"/>
            <a:ext cx="6134731" cy="524324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10/19/2020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10/19/2020</a:t>
            </a:fld>
            <a:endParaRPr lang="en-US" dirty="0"/>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userDrawn="1">
          <p15:clr>
            <a:srgbClr val="F26B43"/>
          </p15:clr>
        </p15:guide>
        <p15:guide id="4" orient="horz" pos="1440" userDrawn="1">
          <p15:clr>
            <a:srgbClr val="F26B43"/>
          </p15:clr>
        </p15:guide>
        <p15:guide id="6" orient="horz" pos="3696" userDrawn="1">
          <p15:clr>
            <a:srgbClr val="F26B43"/>
          </p15:clr>
        </p15:guide>
        <p15:guide id="7" orient="horz" pos="432" userDrawn="1">
          <p15:clr>
            <a:srgbClr val="F26B43"/>
          </p15:clr>
        </p15:guide>
        <p15:guide id="8" orient="horz" pos="1512" userDrawn="1">
          <p15:clr>
            <a:srgbClr val="F26B43"/>
          </p15:clr>
        </p15:guide>
        <p15:guide id="9" pos="5184" userDrawn="1">
          <p15:clr>
            <a:srgbClr val="F26B43"/>
          </p15:clr>
        </p15:guide>
        <p15:guide id="10" pos="702" userDrawn="1">
          <p15:clr>
            <a:srgbClr val="F26B43"/>
          </p15:clr>
        </p15:guide>
        <p15:guide id="11" pos="6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1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13.emf"/></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933651" y="1180762"/>
            <a:ext cx="7372951" cy="4835170"/>
          </a:xfrm>
          <a:prstGeom prst="rect">
            <a:avLst/>
          </a:prstGeom>
        </p:spPr>
        <p:txBody>
          <a:bodyPr wrap="square">
            <a:spAutoFit/>
          </a:bodyPr>
          <a:lstStyle/>
          <a:p>
            <a:pPr indent="457200" algn="ctr">
              <a:lnSpc>
                <a:spcPct val="115000"/>
              </a:lnSpc>
              <a:spcAft>
                <a:spcPts val="0"/>
              </a:spcAft>
            </a:pPr>
            <a:r>
              <a:rPr lang="ro-RO" sz="1400" b="1">
                <a:latin typeface="Times New Roman" panose="02020603050405020304" pitchFamily="18" charset="0"/>
                <a:ea typeface="Calibri" panose="020F0502020204030204" pitchFamily="34" charset="0"/>
              </a:rPr>
              <a:t>PLANUL SECTORIAL PENTRU CERCETARE-DEZVOLTARE DIN DOMENIUL AGRICOL ȘI DE DEZVOLTARE RURALĂ AL MINISTERULUI AGRICULTURII ȘI DEZVOLTĂRII RURALE, PE ANII 2019-2022, "AGRICULTURĂ ȘI DEZVOLTARE RURALĂ - </a:t>
            </a:r>
            <a:r>
              <a:rPr lang="ro-RO" sz="1400" b="1">
                <a:latin typeface="Times New Roman" panose="02020603050405020304" pitchFamily="18" charset="0"/>
                <a:ea typeface="Calibri" panose="020F0502020204030204" pitchFamily="34" charset="0"/>
              </a:rPr>
              <a:t>ADER </a:t>
            </a:r>
            <a:r>
              <a:rPr lang="ro-RO" sz="1400" b="1" smtClean="0">
                <a:latin typeface="Times New Roman" panose="02020603050405020304" pitchFamily="18" charset="0"/>
                <a:ea typeface="Calibri" panose="020F0502020204030204" pitchFamily="34" charset="0"/>
              </a:rPr>
              <a:t>2022„</a:t>
            </a:r>
          </a:p>
          <a:p>
            <a:pPr indent="457200" algn="ctr">
              <a:lnSpc>
                <a:spcPct val="115000"/>
              </a:lnSpc>
              <a:spcAft>
                <a:spcPts val="0"/>
              </a:spcAft>
            </a:pPr>
            <a:endParaRPr lang="en-GB" sz="1200">
              <a:latin typeface="Times New Roman" panose="02020603050405020304" pitchFamily="18" charset="0"/>
              <a:ea typeface="Calibri" panose="020F0502020204030204" pitchFamily="34" charset="0"/>
            </a:endParaRPr>
          </a:p>
          <a:p>
            <a:pPr indent="457200" algn="ctr">
              <a:lnSpc>
                <a:spcPct val="115000"/>
              </a:lnSpc>
              <a:spcAft>
                <a:spcPts val="0"/>
              </a:spcAft>
            </a:pPr>
            <a:r>
              <a:rPr lang="ro-RO" sz="1400" b="1">
                <a:latin typeface="Times New Roman" panose="02020603050405020304" pitchFamily="18" charset="0"/>
                <a:ea typeface="Calibri" panose="020F0502020204030204" pitchFamily="34" charset="0"/>
              </a:rPr>
              <a:t>COD PROIECT: ADER 8.1.7. </a:t>
            </a:r>
            <a:endParaRPr lang="en-GB" sz="1200">
              <a:latin typeface="Times New Roman" panose="02020603050405020304" pitchFamily="18" charset="0"/>
              <a:ea typeface="Calibri" panose="020F0502020204030204" pitchFamily="34" charset="0"/>
            </a:endParaRPr>
          </a:p>
          <a:p>
            <a:pPr indent="457200" algn="ctr">
              <a:lnSpc>
                <a:spcPct val="115000"/>
              </a:lnSpc>
              <a:spcAft>
                <a:spcPts val="0"/>
              </a:spcAft>
            </a:pPr>
            <a:endParaRPr lang="en-GB" sz="1200">
              <a:latin typeface="Times New Roman" panose="02020603050405020304" pitchFamily="18" charset="0"/>
              <a:ea typeface="Calibri" panose="020F0502020204030204" pitchFamily="34" charset="0"/>
            </a:endParaRPr>
          </a:p>
          <a:p>
            <a:pPr indent="457200" algn="ctr">
              <a:lnSpc>
                <a:spcPct val="115000"/>
              </a:lnSpc>
              <a:spcAft>
                <a:spcPts val="0"/>
              </a:spcAft>
            </a:pPr>
            <a:r>
              <a:rPr lang="ro-RO" sz="1400" b="1">
                <a:latin typeface="Times New Roman" panose="02020603050405020304" pitchFamily="18" charset="0"/>
                <a:ea typeface="Calibri" panose="020F0502020204030204" pitchFamily="34" charset="0"/>
              </a:rPr>
              <a:t>TEMA</a:t>
            </a:r>
            <a:endParaRPr lang="en-GB" sz="1200">
              <a:latin typeface="Times New Roman" panose="02020603050405020304" pitchFamily="18" charset="0"/>
              <a:ea typeface="Calibri" panose="020F0502020204030204" pitchFamily="34" charset="0"/>
            </a:endParaRPr>
          </a:p>
          <a:p>
            <a:pPr indent="457200" algn="ctr">
              <a:lnSpc>
                <a:spcPct val="115000"/>
              </a:lnSpc>
              <a:spcAft>
                <a:spcPts val="0"/>
              </a:spcAft>
            </a:pPr>
            <a:r>
              <a:rPr lang="ro-RO" sz="1400" b="1">
                <a:latin typeface="Times New Roman" panose="02020603050405020304" pitchFamily="18" charset="0"/>
                <a:ea typeface="Calibri" panose="020F0502020204030204" pitchFamily="34" charset="0"/>
              </a:rPr>
              <a:t> </a:t>
            </a:r>
            <a:r>
              <a:rPr lang="ro-RO" sz="1400" b="1" smtClean="0">
                <a:latin typeface="Times New Roman" panose="02020603050405020304" pitchFamily="18" charset="0"/>
                <a:ea typeface="Calibri" panose="020F0502020204030204" pitchFamily="34" charset="0"/>
              </a:rPr>
              <a:t>CERCETĂRI </a:t>
            </a:r>
            <a:r>
              <a:rPr lang="ro-RO" sz="1400" b="1">
                <a:latin typeface="Times New Roman" panose="02020603050405020304" pitchFamily="18" charset="0"/>
                <a:ea typeface="Calibri" panose="020F0502020204030204" pitchFamily="34" charset="0"/>
              </a:rPr>
              <a:t>PRIVIND ELABORAREA TEHNOLOGIEI DE AMELIORARE A OVINELOR DIN LINIA DE LAPTE BACĂU ÎN VEDEREA CREȘTERII PERFORMANȚELOR PRODUCTIVE</a:t>
            </a:r>
            <a:endParaRPr lang="en-GB" sz="1200">
              <a:latin typeface="Times New Roman" panose="02020603050405020304" pitchFamily="18" charset="0"/>
              <a:ea typeface="Calibri" panose="020F0502020204030204" pitchFamily="34" charset="0"/>
            </a:endParaRPr>
          </a:p>
          <a:p>
            <a:pPr indent="457200" algn="ctr">
              <a:lnSpc>
                <a:spcPct val="115000"/>
              </a:lnSpc>
              <a:spcAft>
                <a:spcPts val="0"/>
              </a:spcAft>
            </a:pPr>
            <a:endParaRPr lang="en-GB" sz="1200">
              <a:latin typeface="Times New Roman" panose="02020603050405020304" pitchFamily="18" charset="0"/>
              <a:ea typeface="Calibri" panose="020F0502020204030204" pitchFamily="34" charset="0"/>
            </a:endParaRPr>
          </a:p>
          <a:p>
            <a:pPr indent="457200" algn="ctr">
              <a:lnSpc>
                <a:spcPct val="115000"/>
              </a:lnSpc>
              <a:spcAft>
                <a:spcPts val="0"/>
              </a:spcAft>
            </a:pPr>
            <a:r>
              <a:rPr lang="ro-RO" sz="1400" b="1">
                <a:solidFill>
                  <a:srgbClr val="000000"/>
                </a:solidFill>
                <a:latin typeface="Times New Roman" panose="02020603050405020304" pitchFamily="18" charset="0"/>
                <a:ea typeface="Calibri" panose="020F0502020204030204" pitchFamily="34" charset="0"/>
              </a:rPr>
              <a:t>FAZA </a:t>
            </a:r>
            <a:r>
              <a:rPr lang="ro-RO" sz="1400" b="1">
                <a:solidFill>
                  <a:srgbClr val="000000"/>
                </a:solidFill>
                <a:latin typeface="Times New Roman" panose="02020603050405020304" pitchFamily="18" charset="0"/>
                <a:ea typeface="Calibri" panose="020F0502020204030204" pitchFamily="34" charset="0"/>
              </a:rPr>
              <a:t>a </a:t>
            </a:r>
            <a:r>
              <a:rPr lang="ro-RO" sz="1400" b="1" smtClean="0">
                <a:solidFill>
                  <a:srgbClr val="000000"/>
                </a:solidFill>
                <a:latin typeface="Times New Roman" panose="02020603050405020304" pitchFamily="18" charset="0"/>
                <a:ea typeface="Calibri" panose="020F0502020204030204" pitchFamily="34" charset="0"/>
              </a:rPr>
              <a:t>III</a:t>
            </a:r>
            <a:r>
              <a:rPr lang="ro-RO" sz="1400" b="1" baseline="30000" smtClean="0">
                <a:solidFill>
                  <a:srgbClr val="000000"/>
                </a:solidFill>
                <a:latin typeface="Times New Roman" panose="02020603050405020304" pitchFamily="18" charset="0"/>
                <a:ea typeface="Calibri" panose="020F0502020204030204" pitchFamily="34" charset="0"/>
              </a:rPr>
              <a:t>a - </a:t>
            </a:r>
            <a:r>
              <a:rPr lang="ro-RO" sz="1400" b="1" smtClean="0">
                <a:solidFill>
                  <a:srgbClr val="000000"/>
                </a:solidFill>
                <a:latin typeface="Times New Roman" panose="02020603050405020304" pitchFamily="18" charset="0"/>
                <a:ea typeface="Calibri" panose="020F0502020204030204" pitchFamily="34" charset="0"/>
              </a:rPr>
              <a:t>OBIECTIVUL </a:t>
            </a:r>
            <a:r>
              <a:rPr lang="ro-RO" sz="1400" b="1">
                <a:solidFill>
                  <a:srgbClr val="000000"/>
                </a:solidFill>
                <a:latin typeface="Times New Roman" panose="02020603050405020304" pitchFamily="18" charset="0"/>
                <a:ea typeface="Calibri" panose="020F0502020204030204" pitchFamily="34" charset="0"/>
              </a:rPr>
              <a:t>3 </a:t>
            </a:r>
            <a:endParaRPr lang="en-GB" sz="1200">
              <a:latin typeface="Times New Roman" panose="02020603050405020304" pitchFamily="18" charset="0"/>
              <a:ea typeface="Calibri" panose="020F0502020204030204" pitchFamily="34" charset="0"/>
            </a:endParaRPr>
          </a:p>
          <a:p>
            <a:pPr indent="457200" algn="ctr">
              <a:lnSpc>
                <a:spcPct val="115000"/>
              </a:lnSpc>
              <a:spcAft>
                <a:spcPts val="0"/>
              </a:spcAft>
            </a:pPr>
            <a:r>
              <a:rPr lang="ro-RO" b="1" smtClean="0">
                <a:latin typeface="Times New Roman" panose="02020603050405020304" pitchFamily="18" charset="0"/>
                <a:ea typeface="Calibri" panose="020F0502020204030204" pitchFamily="34" charset="0"/>
              </a:rPr>
              <a:t>EVALUAREA </a:t>
            </a:r>
            <a:r>
              <a:rPr lang="ro-RO" b="1">
                <a:latin typeface="Times New Roman" panose="02020603050405020304" pitchFamily="18" charset="0"/>
                <a:ea typeface="Calibri" panose="020F0502020204030204" pitchFamily="34" charset="0"/>
              </a:rPr>
              <a:t>POTENȚIALULUI GENETIC PENTRU PRODUCȚIA DE LAPTE CARACTERISTIC</a:t>
            </a:r>
            <a:endParaRPr lang="en-GB" sz="1200">
              <a:latin typeface="Times New Roman" panose="02020603050405020304" pitchFamily="18" charset="0"/>
              <a:ea typeface="Calibri" panose="020F0502020204030204" pitchFamily="34" charset="0"/>
            </a:endParaRPr>
          </a:p>
          <a:p>
            <a:pPr indent="457200" algn="ctr">
              <a:lnSpc>
                <a:spcPct val="115000"/>
              </a:lnSpc>
              <a:spcAft>
                <a:spcPts val="0"/>
              </a:spcAft>
            </a:pPr>
            <a:r>
              <a:rPr lang="ro-RO" sz="1400" b="1">
                <a:solidFill>
                  <a:srgbClr val="000000"/>
                </a:solidFill>
                <a:latin typeface="Times New Roman" panose="02020603050405020304" pitchFamily="18" charset="0"/>
                <a:ea typeface="Calibri" panose="020F0502020204030204" pitchFamily="34" charset="0"/>
              </a:rPr>
              <a:t> </a:t>
            </a:r>
            <a:endParaRPr lang="en-GB" sz="1200">
              <a:latin typeface="Times New Roman" panose="02020603050405020304" pitchFamily="18" charset="0"/>
              <a:ea typeface="Calibri" panose="020F0502020204030204" pitchFamily="34" charset="0"/>
            </a:endParaRPr>
          </a:p>
          <a:p>
            <a:pPr indent="457200">
              <a:lnSpc>
                <a:spcPct val="115000"/>
              </a:lnSpc>
              <a:spcAft>
                <a:spcPts val="0"/>
              </a:spcAft>
            </a:pPr>
            <a:r>
              <a:rPr lang="ro-RO" sz="1400" b="1" smtClean="0">
                <a:solidFill>
                  <a:srgbClr val="000000"/>
                </a:solidFill>
                <a:latin typeface="Times New Roman" panose="02020603050405020304" pitchFamily="18" charset="0"/>
                <a:ea typeface="Calibri" panose="020F0502020204030204" pitchFamily="34" charset="0"/>
              </a:rPr>
              <a:t>								   SCDCOC BACĂU</a:t>
            </a:r>
          </a:p>
          <a:p>
            <a:pPr indent="457200">
              <a:lnSpc>
                <a:spcPct val="115000"/>
              </a:lnSpc>
              <a:spcAft>
                <a:spcPts val="0"/>
              </a:spcAft>
            </a:pPr>
            <a:r>
              <a:rPr lang="ro-RO" sz="1400" b="1">
                <a:solidFill>
                  <a:srgbClr val="000000"/>
                </a:solidFill>
                <a:latin typeface="Times New Roman" panose="02020603050405020304" pitchFamily="18" charset="0"/>
                <a:ea typeface="Calibri" panose="020F0502020204030204" pitchFamily="34" charset="0"/>
              </a:rPr>
              <a:t>	</a:t>
            </a:r>
            <a:r>
              <a:rPr lang="ro-RO" sz="1400" b="1" smtClean="0">
                <a:solidFill>
                  <a:srgbClr val="000000"/>
                </a:solidFill>
                <a:latin typeface="Times New Roman" panose="02020603050405020304" pitchFamily="18" charset="0"/>
                <a:ea typeface="Calibri" panose="020F0502020204030204" pitchFamily="34" charset="0"/>
              </a:rPr>
              <a:t>						             Facultatea de Zootehnie-USAMV Iași</a:t>
            </a:r>
            <a:endParaRPr lang="en-GB" sz="1200">
              <a:latin typeface="Times New Roman" panose="02020603050405020304" pitchFamily="18" charset="0"/>
              <a:ea typeface="Calibri" panose="020F0502020204030204" pitchFamily="34" charset="0"/>
            </a:endParaRPr>
          </a:p>
          <a:p>
            <a:pPr indent="457200">
              <a:lnSpc>
                <a:spcPct val="115000"/>
              </a:lnSpc>
              <a:spcAft>
                <a:spcPts val="0"/>
              </a:spcAft>
            </a:pPr>
            <a:r>
              <a:rPr lang="ro-RO" sz="1400" b="1">
                <a:solidFill>
                  <a:srgbClr val="000000"/>
                </a:solidFill>
                <a:latin typeface="Times New Roman" panose="02020603050405020304" pitchFamily="18" charset="0"/>
                <a:ea typeface="Calibri" panose="020F0502020204030204" pitchFamily="34" charset="0"/>
              </a:rPr>
              <a:t> </a:t>
            </a:r>
            <a:r>
              <a:rPr lang="ro-RO" sz="1200" b="1">
                <a:solidFill>
                  <a:srgbClr val="000000"/>
                </a:solidFill>
                <a:latin typeface="Times New Roman" panose="02020603050405020304" pitchFamily="18" charset="0"/>
                <a:ea typeface="Calibri" panose="020F0502020204030204" pitchFamily="34" charset="0"/>
              </a:rPr>
              <a:t> OCTOMBRIE, 2020 </a:t>
            </a:r>
            <a:endParaRPr lang="en-GB" sz="120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187206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6274" y="1183703"/>
            <a:ext cx="8277726" cy="5141792"/>
          </a:xfrm>
          <a:prstGeom prst="rect">
            <a:avLst/>
          </a:prstGeom>
        </p:spPr>
        <p:txBody>
          <a:bodyPr wrap="square">
            <a:spAutoFit/>
          </a:bodyPr>
          <a:lstStyle/>
          <a:p>
            <a:pPr indent="457200" algn="ctr">
              <a:lnSpc>
                <a:spcPct val="115000"/>
              </a:lnSpc>
              <a:spcAft>
                <a:spcPts val="0"/>
              </a:spcAft>
            </a:pPr>
            <a:r>
              <a:rPr lang="ro-RO" sz="1600" b="1">
                <a:latin typeface="Times New Roman" panose="02020603050405020304" pitchFamily="18" charset="0"/>
                <a:ea typeface="Calibri" panose="020F0502020204030204" pitchFamily="34" charset="0"/>
              </a:rPr>
              <a:t>ACTIVITAȚI ASOCIATE OBIECTIVULUI FAZEI a III-a</a:t>
            </a:r>
            <a:endParaRPr lang="en-GB" sz="1600">
              <a:latin typeface="Times New Roman" panose="02020603050405020304" pitchFamily="18" charset="0"/>
              <a:ea typeface="Calibri" panose="020F0502020204030204" pitchFamily="34" charset="0"/>
            </a:endParaRPr>
          </a:p>
          <a:p>
            <a:pPr indent="457200">
              <a:lnSpc>
                <a:spcPct val="115000"/>
              </a:lnSpc>
              <a:spcAft>
                <a:spcPts val="0"/>
              </a:spcAft>
            </a:pPr>
            <a:r>
              <a:rPr lang="ro-RO" sz="1600" smtClean="0">
                <a:latin typeface="Times New Roman" panose="02020603050405020304" pitchFamily="18" charset="0"/>
                <a:ea typeface="Calibri" panose="020F0502020204030204" pitchFamily="34" charset="0"/>
              </a:rPr>
              <a:t>Activitate </a:t>
            </a:r>
            <a:r>
              <a:rPr lang="ro-RO" sz="1600">
                <a:latin typeface="Times New Roman" panose="02020603050405020304" pitchFamily="18" charset="0"/>
                <a:ea typeface="Calibri" panose="020F0502020204030204" pitchFamily="34" charset="0"/>
              </a:rPr>
              <a:t>3.1. Evaluarea dezvoltării corporale la mieii aflați în perioada de alăptare</a:t>
            </a:r>
            <a:endParaRPr lang="en-GB" sz="160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z="1600">
                <a:latin typeface="Times New Roman" panose="02020603050405020304" pitchFamily="18" charset="0"/>
                <a:ea typeface="Calibri" panose="020F0502020204030204" pitchFamily="34" charset="0"/>
              </a:rPr>
              <a:t>Activitate 3.2. Evaluarea producției cantitative de lapte în perioada de alăptare</a:t>
            </a:r>
            <a:endParaRPr lang="en-GB" sz="160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z="1600">
                <a:latin typeface="Times New Roman" panose="02020603050405020304" pitchFamily="18" charset="0"/>
                <a:ea typeface="Calibri" panose="020F0502020204030204" pitchFamily="34" charset="0"/>
              </a:rPr>
              <a:t>Activitate 3.3. Controlul producției cantitative de lapte muls</a:t>
            </a:r>
            <a:endParaRPr lang="en-GB" sz="160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z="1600">
                <a:latin typeface="Times New Roman" panose="02020603050405020304" pitchFamily="18" charset="0"/>
                <a:ea typeface="Calibri" panose="020F0502020204030204" pitchFamily="34" charset="0"/>
              </a:rPr>
              <a:t>Activitate 3.4 Evaluarea calitativă a producției de lapte</a:t>
            </a:r>
            <a:endParaRPr lang="en-GB" sz="1600">
              <a:latin typeface="Times New Roman" panose="02020603050405020304" pitchFamily="18" charset="0"/>
              <a:ea typeface="Calibri" panose="020F0502020204030204" pitchFamily="34" charset="0"/>
            </a:endParaRPr>
          </a:p>
          <a:p>
            <a:pPr indent="457200">
              <a:lnSpc>
                <a:spcPct val="115000"/>
              </a:lnSpc>
              <a:spcAft>
                <a:spcPts val="0"/>
              </a:spcAft>
            </a:pPr>
            <a:r>
              <a:rPr lang="ro-RO" sz="1600">
                <a:latin typeface="Times New Roman" panose="02020603050405020304" pitchFamily="18" charset="0"/>
                <a:ea typeface="Calibri" panose="020F0502020204030204" pitchFamily="34" charset="0"/>
              </a:rPr>
              <a:t>Activitatea 3.5. Efectuarea măsurătorilor de creștere</a:t>
            </a:r>
            <a:endParaRPr lang="en-GB" sz="160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z="1600">
                <a:latin typeface="Times New Roman" panose="02020603050405020304" pitchFamily="18" charset="0"/>
                <a:ea typeface="Calibri" panose="020F0502020204030204" pitchFamily="34" charset="0"/>
              </a:rPr>
              <a:t> </a:t>
            </a:r>
            <a:endParaRPr lang="en-GB" sz="160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z="1600" b="1">
                <a:latin typeface="Times New Roman" panose="02020603050405020304" pitchFamily="18" charset="0"/>
                <a:ea typeface="Calibri" panose="020F0502020204030204" pitchFamily="34" charset="0"/>
              </a:rPr>
              <a:t>CUPRINS</a:t>
            </a:r>
            <a:endParaRPr lang="en-GB" sz="160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z="1600">
                <a:latin typeface="Times New Roman" panose="02020603050405020304" pitchFamily="18" charset="0"/>
                <a:ea typeface="Calibri" panose="020F0502020204030204" pitchFamily="34" charset="0"/>
              </a:rPr>
              <a:t>1. Rolul și importanța cercetărilor planificate în această etapă</a:t>
            </a:r>
            <a:endParaRPr lang="en-GB" sz="160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z="1600">
                <a:latin typeface="Times New Roman" panose="02020603050405020304" pitchFamily="18" charset="0"/>
                <a:ea typeface="Calibri" panose="020F0502020204030204" pitchFamily="34" charset="0"/>
              </a:rPr>
              <a:t>2. Scopul cercetărilor</a:t>
            </a:r>
            <a:endParaRPr lang="en-GB" sz="160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z="1600">
                <a:latin typeface="Times New Roman" panose="02020603050405020304" pitchFamily="18" charset="0"/>
                <a:ea typeface="Calibri" panose="020F0502020204030204" pitchFamily="34" charset="0"/>
              </a:rPr>
              <a:t>3. Material biologic și metode de lucru</a:t>
            </a:r>
            <a:endParaRPr lang="en-GB" sz="160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z="1600">
                <a:latin typeface="Times New Roman" panose="02020603050405020304" pitchFamily="18" charset="0"/>
                <a:ea typeface="Calibri" panose="020F0502020204030204" pitchFamily="34" charset="0"/>
              </a:rPr>
              <a:t>4. Rezultate obținute și interpretarea acestora</a:t>
            </a:r>
            <a:endParaRPr lang="en-GB" sz="1600">
              <a:latin typeface="Times New Roman" panose="02020603050405020304" pitchFamily="18" charset="0"/>
              <a:ea typeface="Calibri" panose="020F0502020204030204" pitchFamily="34" charset="0"/>
            </a:endParaRPr>
          </a:p>
          <a:p>
            <a:pPr indent="457200">
              <a:lnSpc>
                <a:spcPct val="150000"/>
              </a:lnSpc>
              <a:spcAft>
                <a:spcPts val="0"/>
              </a:spcAft>
            </a:pPr>
            <a:r>
              <a:rPr lang="ro-RO" sz="1600">
                <a:latin typeface="Times New Roman" panose="02020603050405020304" pitchFamily="18" charset="0"/>
                <a:ea typeface="Calibri" panose="020F0502020204030204" pitchFamily="34" charset="0"/>
              </a:rPr>
              <a:t>4.1. Evaluarea dezvoltării corporale la mieii aflați în perioada de alăptare</a:t>
            </a:r>
            <a:endParaRPr lang="en-GB" sz="1600">
              <a:latin typeface="Times New Roman" panose="02020603050405020304" pitchFamily="18" charset="0"/>
              <a:ea typeface="Calibri" panose="020F0502020204030204" pitchFamily="34" charset="0"/>
            </a:endParaRPr>
          </a:p>
          <a:p>
            <a:pPr indent="457200">
              <a:spcAft>
                <a:spcPts val="0"/>
              </a:spcAft>
            </a:pPr>
            <a:r>
              <a:rPr lang="ro-RO" sz="1600">
                <a:latin typeface="Times New Roman" panose="02020603050405020304" pitchFamily="18" charset="0"/>
                <a:ea typeface="Times New Roman" panose="02020603050405020304" pitchFamily="18" charset="0"/>
              </a:rPr>
              <a:t>4.2. Efectuarea măsurătorilor de creștere</a:t>
            </a:r>
            <a:endParaRPr lang="en-GB" sz="1600">
              <a:latin typeface="Times New Roman" panose="02020603050405020304" pitchFamily="18" charset="0"/>
              <a:ea typeface="Times New Roman" panose="02020603050405020304" pitchFamily="18" charset="0"/>
            </a:endParaRPr>
          </a:p>
          <a:p>
            <a:pPr indent="457200">
              <a:spcAft>
                <a:spcPts val="0"/>
              </a:spcAft>
            </a:pPr>
            <a:r>
              <a:rPr lang="ro-RO" sz="1600">
                <a:latin typeface="Times New Roman" panose="02020603050405020304" pitchFamily="18" charset="0"/>
                <a:ea typeface="Times New Roman" panose="02020603050405020304" pitchFamily="18" charset="0"/>
              </a:rPr>
              <a:t>4.3. Evaluarea producției cantitative de lapte în perioada de alăptare</a:t>
            </a:r>
            <a:endParaRPr lang="en-GB" sz="1600">
              <a:latin typeface="Times New Roman" panose="02020603050405020304" pitchFamily="18" charset="0"/>
              <a:ea typeface="Times New Roman" panose="02020603050405020304" pitchFamily="18" charset="0"/>
            </a:endParaRPr>
          </a:p>
          <a:p>
            <a:pPr indent="457200">
              <a:spcAft>
                <a:spcPts val="0"/>
              </a:spcAft>
            </a:pPr>
            <a:r>
              <a:rPr lang="ro-RO" sz="1600">
                <a:latin typeface="Times New Roman" panose="02020603050405020304" pitchFamily="18" charset="0"/>
                <a:ea typeface="Times New Roman" panose="02020603050405020304" pitchFamily="18" charset="0"/>
              </a:rPr>
              <a:t>4.4. Evaluarea producție de lapte pe baza controalelor efectuate</a:t>
            </a:r>
            <a:endParaRPr lang="en-GB" sz="1600">
              <a:latin typeface="Times New Roman" panose="02020603050405020304" pitchFamily="18" charset="0"/>
              <a:ea typeface="Times New Roman" panose="02020603050405020304" pitchFamily="18" charset="0"/>
            </a:endParaRPr>
          </a:p>
          <a:p>
            <a:pPr indent="457200" algn="just">
              <a:lnSpc>
                <a:spcPct val="115000"/>
              </a:lnSpc>
              <a:spcAft>
                <a:spcPts val="0"/>
              </a:spcAft>
            </a:pPr>
            <a:r>
              <a:rPr lang="ro-RO" sz="1600" b="1">
                <a:latin typeface="Times New Roman" panose="02020603050405020304" pitchFamily="18" charset="0"/>
                <a:ea typeface="Calibri" panose="020F0502020204030204" pitchFamily="34" charset="0"/>
              </a:rPr>
              <a:t>Concluzii</a:t>
            </a:r>
            <a:endParaRPr lang="en-GB" sz="160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z="1600" b="1">
                <a:latin typeface="Times New Roman" panose="02020603050405020304" pitchFamily="18" charset="0"/>
                <a:ea typeface="Calibri" panose="020F0502020204030204" pitchFamily="34" charset="0"/>
              </a:rPr>
              <a:t>Bibliografie</a:t>
            </a:r>
            <a:endParaRPr lang="en-GB" sz="160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587955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8523" y="591627"/>
            <a:ext cx="8171848" cy="5578450"/>
          </a:xfrm>
          <a:prstGeom prst="rect">
            <a:avLst/>
          </a:prstGeom>
        </p:spPr>
        <p:txBody>
          <a:bodyPr wrap="square">
            <a:spAutoFit/>
          </a:bodyPr>
          <a:lstStyle/>
          <a:p>
            <a:pPr indent="457200" algn="ctr">
              <a:lnSpc>
                <a:spcPct val="115000"/>
              </a:lnSpc>
              <a:spcAft>
                <a:spcPts val="0"/>
              </a:spcAft>
            </a:pPr>
            <a:r>
              <a:rPr lang="ro-RO" sz="2000" b="1">
                <a:latin typeface="Times New Roman" panose="02020603050405020304" pitchFamily="18" charset="0"/>
                <a:ea typeface="Calibri" panose="020F0502020204030204" pitchFamily="34" charset="0"/>
              </a:rPr>
              <a:t>1. ROLUL ȘI IMPORTANȚA CERCETĂRILOR PLANIFICATE</a:t>
            </a:r>
            <a:endParaRPr lang="en-GB">
              <a:latin typeface="Times New Roman" panose="02020603050405020304" pitchFamily="18" charset="0"/>
              <a:ea typeface="Calibri" panose="020F0502020204030204" pitchFamily="34" charset="0"/>
            </a:endParaRPr>
          </a:p>
          <a:p>
            <a:pPr indent="457200" algn="ctr">
              <a:lnSpc>
                <a:spcPct val="115000"/>
              </a:lnSpc>
              <a:spcAft>
                <a:spcPts val="0"/>
              </a:spcAft>
            </a:pPr>
            <a:r>
              <a:rPr lang="ro-RO" sz="2000" b="1">
                <a:latin typeface="Times New Roman" panose="02020603050405020304" pitchFamily="18" charset="0"/>
                <a:ea typeface="Calibri" panose="020F0502020204030204" pitchFamily="34" charset="0"/>
              </a:rPr>
              <a:t>ÎN ACEASTĂ ETAPĂ</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a:latin typeface="Times New Roman" panose="02020603050405020304" pitchFamily="18" charset="0"/>
                <a:ea typeface="Calibri" panose="020F0502020204030204" pitchFamily="34" charset="0"/>
              </a:rPr>
              <a:t> </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a:latin typeface="Times New Roman" panose="02020603050405020304" pitchFamily="18" charset="0"/>
                <a:ea typeface="Calibri" panose="020F0502020204030204" pitchFamily="34" charset="0"/>
              </a:rPr>
              <a:t>În cadrul acestei etape cercetările desfășurate s-au axat pe două aspecte tehnice extrem de importante în vederea îndeplinirii obiectivului principal al prezentului proiect de cercetare.</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a:latin typeface="Times New Roman" panose="02020603050405020304" pitchFamily="18" charset="0"/>
                <a:ea typeface="Calibri" panose="020F0502020204030204" pitchFamily="34" charset="0"/>
              </a:rPr>
              <a:t>Un prim obiectiv s-a referit la evaluarea dezvoltării corporale la mieii aflați în perioada de alăptare. În acord cu tematica cercetării analiza dezvoltării corporale a mieilor este oportună și necesară deoarece scoate în evidență ritmul specific al dezvoltării corporale și pe baza datelor obținute se poate aprecia intensitatea de creștere specifică primei perioade neonatale la o grupă de mieii care aparțin unei populații de ovine mai puțin studiată și analizată până în acest moment. </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a:latin typeface="Times New Roman" panose="02020603050405020304" pitchFamily="18" charset="0"/>
                <a:ea typeface="Calibri" panose="020F0502020204030204" pitchFamily="34" charset="0"/>
              </a:rPr>
              <a:t>De asemenea, toate datele obținute în urma evaluării intensității de creștere permit și adunarea unor informații utile și în ceea ce privește precocitatea unei anumite populații de ovine, cu efect direct asupra managementului aplicat în creșterea tineretului destinat reproducției, dar și asupra stabilirii momentului optim de introducere a acestuia în circuitul reproductiv</a:t>
            </a:r>
            <a:r>
              <a:rPr lang="ro-RO">
                <a:latin typeface="Times New Roman" panose="02020603050405020304" pitchFamily="18" charset="0"/>
                <a:ea typeface="Calibri" panose="020F0502020204030204" pitchFamily="34" charset="0"/>
              </a:rPr>
              <a:t>. </a:t>
            </a:r>
            <a:endParaRPr lang="en-GB">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31531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6648" y="1365443"/>
            <a:ext cx="7979343" cy="4233467"/>
          </a:xfrm>
          <a:prstGeom prst="rect">
            <a:avLst/>
          </a:prstGeom>
        </p:spPr>
        <p:txBody>
          <a:bodyPr wrap="square">
            <a:spAutoFit/>
          </a:bodyPr>
          <a:lstStyle/>
          <a:p>
            <a:pPr indent="457200" algn="just">
              <a:lnSpc>
                <a:spcPct val="115000"/>
              </a:lnSpc>
              <a:spcAft>
                <a:spcPts val="0"/>
              </a:spcAft>
            </a:pPr>
            <a:r>
              <a:rPr lang="ro-RO">
                <a:latin typeface="Times New Roman" panose="02020603050405020304" pitchFamily="18" charset="0"/>
                <a:ea typeface="Calibri" panose="020F0502020204030204" pitchFamily="34" charset="0"/>
              </a:rPr>
              <a:t>Cel deal doilea obiectiv al cercetării științifice desfășurată în această etapă a fost reprezentat de efectuarea controlului producției cantitative în vederea determinării potențialului productiv în ceea ce privește capacitatea lactogenă a noii populații de ovine luată în studiu și cercetare științifică.</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a:latin typeface="Times New Roman" panose="02020603050405020304" pitchFamily="18" charset="0"/>
                <a:ea typeface="Calibri" panose="020F0502020204030204" pitchFamily="34" charset="0"/>
              </a:rPr>
              <a:t>Pentru a fi obiectivi în evaluarea acestui caracter am considerat oportun să analizăm capacitatea lactogenă și implicit cantitatea totală de lapte pe două perioade distincte respectiv: perioada de alăptare ți pentru perioada în care s-au aflat în perioada de muls exclusiv. </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a:latin typeface="Times New Roman" panose="02020603050405020304" pitchFamily="18" charset="0"/>
                <a:ea typeface="Calibri" panose="020F0502020204030204" pitchFamily="34" charset="0"/>
              </a:rPr>
              <a:t>Procedând în acest fel am avut convingerea că vom putea analiza </a:t>
            </a:r>
            <a:r>
              <a:rPr lang="ro-RO">
                <a:latin typeface="Times New Roman" panose="02020603050405020304" pitchFamily="18" charset="0"/>
                <a:ea typeface="Calibri" panose="020F0502020204030204" pitchFamily="34" charset="0"/>
              </a:rPr>
              <a:t>fiecare </a:t>
            </a:r>
            <a:r>
              <a:rPr lang="ro-RO" smtClean="0">
                <a:latin typeface="Times New Roman" panose="02020603050405020304" pitchFamily="18" charset="0"/>
                <a:ea typeface="Calibri" panose="020F0502020204030204" pitchFamily="34" charset="0"/>
              </a:rPr>
              <a:t>fază </a:t>
            </a:r>
            <a:r>
              <a:rPr lang="ro-RO">
                <a:latin typeface="Times New Roman" panose="02020603050405020304" pitchFamily="18" charset="0"/>
                <a:ea typeface="Calibri" panose="020F0502020204030204" pitchFamily="34" charset="0"/>
              </a:rPr>
              <a:t>a lactației prin metode specifice și care au un grad diminuat în ceea ce privește înregistrarea de abateri. Fiind două perioade diferite în care extragerea laptelui din glanda mamară se face diferit au fost utilizate în cercetarea aplicată metode distincte care vor fi prezentate în continuare. </a:t>
            </a:r>
            <a:endParaRPr lang="en-GB">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097067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5899" y="1262035"/>
            <a:ext cx="7921592" cy="4587410"/>
          </a:xfrm>
          <a:prstGeom prst="rect">
            <a:avLst/>
          </a:prstGeom>
        </p:spPr>
        <p:txBody>
          <a:bodyPr wrap="square">
            <a:spAutoFit/>
          </a:bodyPr>
          <a:lstStyle/>
          <a:p>
            <a:pPr indent="457200" algn="ctr">
              <a:lnSpc>
                <a:spcPct val="115000"/>
              </a:lnSpc>
              <a:spcAft>
                <a:spcPts val="0"/>
              </a:spcAft>
            </a:pPr>
            <a:r>
              <a:rPr lang="ro-RO" sz="2000" b="1">
                <a:latin typeface="Times New Roman" panose="02020603050405020304" pitchFamily="18" charset="0"/>
                <a:ea typeface="Calibri" panose="020F0502020204030204" pitchFamily="34" charset="0"/>
              </a:rPr>
              <a:t>2. SCOPUL CERCETĂRILOR</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a:latin typeface="Times New Roman" panose="02020603050405020304" pitchFamily="18" charset="0"/>
                <a:ea typeface="Calibri" panose="020F0502020204030204" pitchFamily="34" charset="0"/>
              </a:rPr>
              <a:t> </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mtClean="0">
                <a:latin typeface="Times New Roman" panose="02020603050405020304" pitchFamily="18" charset="0"/>
                <a:ea typeface="Calibri" panose="020F0502020204030204" pitchFamily="34" charset="0"/>
              </a:rPr>
              <a:t>Scopul </a:t>
            </a:r>
            <a:r>
              <a:rPr lang="ro-RO">
                <a:latin typeface="Times New Roman" panose="02020603050405020304" pitchFamily="18" charset="0"/>
                <a:ea typeface="Calibri" panose="020F0502020204030204" pitchFamily="34" charset="0"/>
              </a:rPr>
              <a:t>cercetării este în acord cu obiectivele etapei și au fost reprezentat de realizarea unei caracterizări reale a noii populații de ovine în raport cu perioada sau faza care are loc pe intervalul unei lactații normale. </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a:latin typeface="Times New Roman" panose="02020603050405020304" pitchFamily="18" charset="0"/>
                <a:ea typeface="Calibri" panose="020F0502020204030204" pitchFamily="34" charset="0"/>
              </a:rPr>
              <a:t>Rezultatele prelucrate statistic vor putea fi utilizate la definitivarea unui program de ameliorare armonizat și coroborat cu nivelul genetiv specific noii populații de ovine</a:t>
            </a:r>
            <a:r>
              <a:rPr lang="ro-RO">
                <a:latin typeface="Times New Roman" panose="02020603050405020304" pitchFamily="18" charset="0"/>
                <a:ea typeface="Calibri" panose="020F0502020204030204" pitchFamily="34" charset="0"/>
              </a:rPr>
              <a:t>. </a:t>
            </a:r>
            <a:endParaRPr lang="ro-RO" smtClean="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mtClean="0">
                <a:latin typeface="Times New Roman" panose="02020603050405020304" pitchFamily="18" charset="0"/>
                <a:ea typeface="Calibri" panose="020F0502020204030204" pitchFamily="34" charset="0"/>
              </a:rPr>
              <a:t>Apoi</a:t>
            </a:r>
            <a:r>
              <a:rPr lang="ro-RO">
                <a:latin typeface="Times New Roman" panose="02020603050405020304" pitchFamily="18" charset="0"/>
                <a:ea typeface="Calibri" panose="020F0502020204030204" pitchFamily="34" charset="0"/>
              </a:rPr>
              <a:t>, prin a</a:t>
            </a:r>
            <a:r>
              <a:rPr lang="ro-RO" spc="-10">
                <a:latin typeface="Times New Roman" panose="02020603050405020304" pitchFamily="18" charset="0"/>
                <a:ea typeface="Calibri" panose="020F0502020204030204" pitchFamily="34" charset="0"/>
              </a:rPr>
              <a:t>plicarea constantă a procesului de ameliorare se va urmări modificarea potențialului genetic al populației respective pentru caracterele care fac obiectul acestei acțiuni</a:t>
            </a:r>
            <a:r>
              <a:rPr lang="ro-RO" spc="-10">
                <a:latin typeface="Times New Roman" panose="02020603050405020304" pitchFamily="18" charset="0"/>
                <a:ea typeface="Calibri" panose="020F0502020204030204" pitchFamily="34" charset="0"/>
              </a:rPr>
              <a:t>. </a:t>
            </a:r>
            <a:endParaRPr lang="ro-RO" spc="-10" smtClean="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pc="-10" smtClean="0">
                <a:latin typeface="Times New Roman" panose="02020603050405020304" pitchFamily="18" charset="0"/>
                <a:ea typeface="Calibri" panose="020F0502020204030204" pitchFamily="34" charset="0"/>
              </a:rPr>
              <a:t>Intervenind </a:t>
            </a:r>
            <a:r>
              <a:rPr lang="ro-RO" spc="-10">
                <a:latin typeface="Times New Roman" panose="02020603050405020304" pitchFamily="18" charset="0"/>
                <a:ea typeface="Calibri" panose="020F0502020204030204" pitchFamily="34" charset="0"/>
              </a:rPr>
              <a:t>prin diverse scheme tehnice în procesul de reproducție al populațiilor, se poate obține nu doar o schimbare a generațiilor viitoare cât și o modificare, în sensul dorit, a structurii genetice a acestora. </a:t>
            </a:r>
            <a:endParaRPr lang="en-GB">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857349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6648" y="281590"/>
            <a:ext cx="8104472" cy="6180153"/>
          </a:xfrm>
          <a:prstGeom prst="rect">
            <a:avLst/>
          </a:prstGeom>
        </p:spPr>
        <p:txBody>
          <a:bodyPr wrap="square">
            <a:spAutoFit/>
          </a:bodyPr>
          <a:lstStyle/>
          <a:p>
            <a:pPr indent="457200" algn="ctr">
              <a:lnSpc>
                <a:spcPct val="115000"/>
              </a:lnSpc>
              <a:spcAft>
                <a:spcPts val="0"/>
              </a:spcAft>
            </a:pPr>
            <a:r>
              <a:rPr lang="ro-RO" sz="2000" b="1">
                <a:latin typeface="Times New Roman" panose="02020603050405020304" pitchFamily="18" charset="0"/>
                <a:ea typeface="Calibri" panose="020F0502020204030204" pitchFamily="34" charset="0"/>
              </a:rPr>
              <a:t>3. MATERIAL BIOLOGIC ȘI METODE DE LUCRU</a:t>
            </a:r>
            <a:endParaRPr lang="en-GB">
              <a:latin typeface="Times New Roman" panose="02020603050405020304" pitchFamily="18" charset="0"/>
              <a:ea typeface="Calibri" panose="020F0502020204030204" pitchFamily="34" charset="0"/>
            </a:endParaRPr>
          </a:p>
          <a:p>
            <a:pPr indent="431800" algn="just">
              <a:lnSpc>
                <a:spcPct val="115000"/>
              </a:lnSpc>
              <a:spcAft>
                <a:spcPts val="0"/>
              </a:spcAft>
            </a:pPr>
            <a:r>
              <a:rPr lang="ro-RO">
                <a:latin typeface="Bookman Old Style" panose="02050604050505020204" pitchFamily="18" charset="0"/>
                <a:ea typeface="Calibri" panose="020F0502020204030204" pitchFamily="34" charset="0"/>
              </a:rPr>
              <a:t> </a:t>
            </a:r>
            <a:endParaRPr lang="en-GB">
              <a:latin typeface="Times New Roman" panose="02020603050405020304" pitchFamily="18" charset="0"/>
              <a:ea typeface="Calibri" panose="020F0502020204030204" pitchFamily="34" charset="0"/>
            </a:endParaRPr>
          </a:p>
          <a:p>
            <a:pPr indent="431800" algn="just">
              <a:lnSpc>
                <a:spcPct val="115000"/>
              </a:lnSpc>
              <a:spcAft>
                <a:spcPts val="0"/>
              </a:spcAft>
            </a:pPr>
            <a:r>
              <a:rPr lang="ro-RO">
                <a:latin typeface="Times New Roman" panose="02020603050405020304" pitchFamily="18" charset="0"/>
                <a:ea typeface="Calibri" panose="020F0502020204030204" pitchFamily="34" charset="0"/>
              </a:rPr>
              <a:t>Obiectivele cercetărilor planificate în această etapă au fost multiple și asociate cu activități dintre cele mai diverse, iar pentru atingerea dezideratelor au făcut obiectul cercetărilor doar categoria de tineret ovin din anul curent și oile adulte aflate în lactație. </a:t>
            </a:r>
            <a:endParaRPr lang="en-GB">
              <a:latin typeface="Times New Roman" panose="02020603050405020304" pitchFamily="18" charset="0"/>
              <a:ea typeface="Calibri" panose="020F0502020204030204" pitchFamily="34" charset="0"/>
            </a:endParaRPr>
          </a:p>
          <a:p>
            <a:pPr indent="431800" algn="just">
              <a:lnSpc>
                <a:spcPct val="115000"/>
              </a:lnSpc>
              <a:spcAft>
                <a:spcPts val="0"/>
              </a:spcAft>
            </a:pPr>
            <a:r>
              <a:rPr lang="ro-RO">
                <a:latin typeface="Times New Roman" panose="02020603050405020304" pitchFamily="18" charset="0"/>
                <a:ea typeface="Calibri" panose="020F0502020204030204" pitchFamily="34" charset="0"/>
              </a:rPr>
              <a:t>Metodele de lucru aplicate în cercetare</a:t>
            </a:r>
            <a:r>
              <a:rPr lang="ro-RO" b="1">
                <a:latin typeface="Times New Roman" panose="02020603050405020304" pitchFamily="18" charset="0"/>
                <a:ea typeface="Calibri" panose="020F0502020204030204" pitchFamily="34" charset="0"/>
              </a:rPr>
              <a:t> </a:t>
            </a:r>
            <a:r>
              <a:rPr lang="ro-RO">
                <a:latin typeface="Times New Roman" panose="02020603050405020304" pitchFamily="18" charset="0"/>
                <a:ea typeface="Calibri" panose="020F0502020204030204" pitchFamily="34" charset="0"/>
              </a:rPr>
              <a:t>au fost adecvate obiectivelor de acest gen. Pentru evaluarea situației actuale, determinarea greutății si a gradului de dezvoltare corporala au fost efectuate cântăriri si măsurători corporale de creștere, iar pentru controlul producției de lapte au fost aplicate metode moderne unanim acceptate de tehnica experimentală. </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a:latin typeface="Times New Roman" panose="02020603050405020304" pitchFamily="18" charset="0"/>
                <a:ea typeface="Calibri" panose="020F0502020204030204" pitchFamily="34" charset="0"/>
              </a:rPr>
              <a:t>Estimarea producției de lapte pentru perioada de alăptat s-a efectuat prin metoda cântăririlor de control ale mieilor realizate, la fătare, la 28 de zile, la 56 zile și la înțărcare, utilizând metoda coeficientului de transformare. </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a:latin typeface="Times New Roman" panose="02020603050405020304" pitchFamily="18" charset="0"/>
                <a:ea typeface="Calibri" panose="020F0502020204030204" pitchFamily="34" charset="0"/>
              </a:rPr>
              <a:t>Evaluarea performanțelor pentru producția de lapte s-a bazat pe aplicarea unor controale productive succesive, la intervale de 30 zile. La fiecare interval de control a fost utilizată metoda standard, respectiv AT4 respectând specificațiile tehnice recomandate de International Committee for Animal Recording și detaliată de </a:t>
            </a:r>
            <a:r>
              <a:rPr lang="ro-RO" i="1">
                <a:latin typeface="Times New Roman" panose="02020603050405020304" pitchFamily="18" charset="0"/>
                <a:ea typeface="Calibri" panose="020F0502020204030204" pitchFamily="34" charset="0"/>
              </a:rPr>
              <a:t>Tangorra</a:t>
            </a:r>
            <a:r>
              <a:rPr lang="ro-RO">
                <a:latin typeface="Times New Roman" panose="02020603050405020304" pitchFamily="18" charset="0"/>
                <a:ea typeface="Calibri" panose="020F0502020204030204" pitchFamily="34" charset="0"/>
              </a:rPr>
              <a:t> et al., 2008. </a:t>
            </a:r>
            <a:endParaRPr lang="en-GB">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279700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67891" y="-114171"/>
            <a:ext cx="8576109" cy="6817251"/>
          </a:xfrm>
          <a:prstGeom prst="rect">
            <a:avLst/>
          </a:prstGeom>
        </p:spPr>
        <p:txBody>
          <a:bodyPr wrap="square">
            <a:spAutoFit/>
          </a:bodyPr>
          <a:lstStyle/>
          <a:p>
            <a:pPr indent="457200" algn="just">
              <a:lnSpc>
                <a:spcPct val="115000"/>
              </a:lnSpc>
              <a:spcAft>
                <a:spcPts val="0"/>
              </a:spcAft>
            </a:pPr>
            <a:r>
              <a:rPr lang="ro-RO">
                <a:latin typeface="Times New Roman" panose="02020603050405020304" pitchFamily="18" charset="0"/>
                <a:ea typeface="Calibri" panose="020F0502020204030204" pitchFamily="34" charset="0"/>
              </a:rPr>
              <a:t> </a:t>
            </a:r>
            <a:endParaRPr lang="en-GB">
              <a:latin typeface="Times New Roman" panose="02020603050405020304" pitchFamily="18" charset="0"/>
              <a:ea typeface="Calibri" panose="020F0502020204030204" pitchFamily="34" charset="0"/>
            </a:endParaRPr>
          </a:p>
          <a:p>
            <a:pPr indent="457200" algn="ctr">
              <a:lnSpc>
                <a:spcPct val="115000"/>
              </a:lnSpc>
              <a:spcAft>
                <a:spcPts val="0"/>
              </a:spcAft>
            </a:pPr>
            <a:r>
              <a:rPr lang="ro-RO" sz="2000" b="1">
                <a:latin typeface="Times New Roman" panose="02020603050405020304" pitchFamily="18" charset="0"/>
                <a:ea typeface="Calibri" panose="020F0502020204030204" pitchFamily="34" charset="0"/>
              </a:rPr>
              <a:t>3. MATERIAL BIOLOGIC ȘI METODE DE LUCRU</a:t>
            </a:r>
            <a:endParaRPr lang="en-GB">
              <a:latin typeface="Times New Roman" panose="02020603050405020304" pitchFamily="18" charset="0"/>
              <a:ea typeface="Calibri" panose="020F0502020204030204" pitchFamily="34" charset="0"/>
            </a:endParaRPr>
          </a:p>
          <a:p>
            <a:pPr indent="431800" algn="just">
              <a:lnSpc>
                <a:spcPct val="115000"/>
              </a:lnSpc>
              <a:spcAft>
                <a:spcPts val="0"/>
              </a:spcAft>
            </a:pPr>
            <a:r>
              <a:rPr lang="ro-RO">
                <a:latin typeface="Bookman Old Style" panose="02050604050505020204" pitchFamily="18" charset="0"/>
                <a:ea typeface="Calibri" panose="020F0502020204030204" pitchFamily="34" charset="0"/>
              </a:rPr>
              <a:t> </a:t>
            </a:r>
            <a:r>
              <a:rPr lang="ro-RO" smtClean="0">
                <a:latin typeface="Times New Roman" panose="02020603050405020304" pitchFamily="18" charset="0"/>
                <a:ea typeface="Calibri" panose="020F0502020204030204" pitchFamily="34" charset="0"/>
              </a:rPr>
              <a:t>Obiectivele </a:t>
            </a:r>
            <a:r>
              <a:rPr lang="ro-RO">
                <a:latin typeface="Times New Roman" panose="02020603050405020304" pitchFamily="18" charset="0"/>
                <a:ea typeface="Calibri" panose="020F0502020204030204" pitchFamily="34" charset="0"/>
              </a:rPr>
              <a:t>cercetărilor planificate în această etapă au fost multiple și asociate cu activități dintre cele mai diverse, iar pentru atingerea dezideratelor au făcut obiectul cercetărilor doar categoria de tineret ovin din anul curent și oile adulte aflate în lactație. </a:t>
            </a:r>
            <a:endParaRPr lang="en-GB">
              <a:latin typeface="Times New Roman" panose="02020603050405020304" pitchFamily="18" charset="0"/>
              <a:ea typeface="Calibri" panose="020F0502020204030204" pitchFamily="34" charset="0"/>
            </a:endParaRPr>
          </a:p>
          <a:p>
            <a:pPr indent="431800" algn="just">
              <a:lnSpc>
                <a:spcPct val="115000"/>
              </a:lnSpc>
              <a:spcAft>
                <a:spcPts val="0"/>
              </a:spcAft>
            </a:pPr>
            <a:r>
              <a:rPr lang="ro-RO">
                <a:latin typeface="Times New Roman" panose="02020603050405020304" pitchFamily="18" charset="0"/>
                <a:ea typeface="Calibri" panose="020F0502020204030204" pitchFamily="34" charset="0"/>
              </a:rPr>
              <a:t>Metodele de lucru aplicate în cercetare</a:t>
            </a:r>
            <a:r>
              <a:rPr lang="ro-RO" b="1">
                <a:latin typeface="Times New Roman" panose="02020603050405020304" pitchFamily="18" charset="0"/>
                <a:ea typeface="Calibri" panose="020F0502020204030204" pitchFamily="34" charset="0"/>
              </a:rPr>
              <a:t> </a:t>
            </a:r>
            <a:r>
              <a:rPr lang="ro-RO">
                <a:latin typeface="Times New Roman" panose="02020603050405020304" pitchFamily="18" charset="0"/>
                <a:ea typeface="Calibri" panose="020F0502020204030204" pitchFamily="34" charset="0"/>
              </a:rPr>
              <a:t>au fost adecvate obiectivelor de acest gen. Pentru evaluarea situației actuale, determinarea greutății si a gradului de dezvoltare corporala au fost efectuate cântăriri si măsurători corporale de creștere, iar pentru controlul producției de lapte au fost aplicate metode moderne unanim acceptate de tehnica experimentală. </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a:latin typeface="Times New Roman" panose="02020603050405020304" pitchFamily="18" charset="0"/>
                <a:ea typeface="Calibri" panose="020F0502020204030204" pitchFamily="34" charset="0"/>
              </a:rPr>
              <a:t>Estimarea producției de lapte pentru perioada de alăptat s-a efectuat prin metoda cântăririlor de control ale mieilor realizate, la fătare, la 28 de zile, la 56 zile și la înțărcare, utilizând metoda coeficientului de transformare. </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a:latin typeface="Times New Roman" panose="02020603050405020304" pitchFamily="18" charset="0"/>
                <a:ea typeface="Calibri" panose="020F0502020204030204" pitchFamily="34" charset="0"/>
              </a:rPr>
              <a:t>Evaluarea performanțelor pentru producția de lapte s-a bazat pe aplicarea unor controale productive succesive, la intervale de 30 zile. La fiecare interval de control a fost utilizată metoda standard, respectiv AT4 respectând specificațiile tehnice recomandate de International Committee for Animal Recording și detaliată de </a:t>
            </a:r>
            <a:r>
              <a:rPr lang="ro-RO" i="1">
                <a:latin typeface="Times New Roman" panose="02020603050405020304" pitchFamily="18" charset="0"/>
                <a:ea typeface="Calibri" panose="020F0502020204030204" pitchFamily="34" charset="0"/>
              </a:rPr>
              <a:t>Tangorra</a:t>
            </a:r>
            <a:r>
              <a:rPr lang="ro-RO">
                <a:latin typeface="Times New Roman" panose="02020603050405020304" pitchFamily="18" charset="0"/>
                <a:ea typeface="Calibri" panose="020F0502020204030204" pitchFamily="34" charset="0"/>
              </a:rPr>
              <a:t> et al., 2008. </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a:latin typeface="Times New Roman" panose="02020603050405020304" pitchFamily="18" charset="0"/>
                <a:ea typeface="Calibri" panose="020F0502020204030204" pitchFamily="34" charset="0"/>
              </a:rPr>
              <a:t>La fiecare</a:t>
            </a:r>
            <a:r>
              <a:rPr lang="ro-RO" spc="-10">
                <a:latin typeface="Times New Roman" panose="02020603050405020304" pitchFamily="18" charset="0"/>
                <a:ea typeface="Calibri" panose="020F0502020204030204" pitchFamily="34" charset="0"/>
              </a:rPr>
              <a:t> control aplicat cantitatea de lapte muls de la fiecare femelă a fost determinată prin cântărire utilizând un instrumentar acre avea o precizie de ±5 g, iar e</a:t>
            </a:r>
            <a:r>
              <a:rPr lang="ro-RO">
                <a:latin typeface="Times New Roman" panose="02020603050405020304" pitchFamily="18" charset="0"/>
                <a:ea typeface="Calibri" panose="020F0502020204030204" pitchFamily="34" charset="0"/>
              </a:rPr>
              <a:t>stimarea producției medii totale de lapte obținută pe lactația luată în considerare s-a realizat folosind </a:t>
            </a:r>
            <a:r>
              <a:rPr lang="ro-RO" i="1">
                <a:latin typeface="Times New Roman" panose="02020603050405020304" pitchFamily="18" charset="0"/>
                <a:ea typeface="Calibri" panose="020F0502020204030204" pitchFamily="34" charset="0"/>
              </a:rPr>
              <a:t>metoda descrisă de Fleischmann</a:t>
            </a:r>
            <a:r>
              <a:rPr lang="ro-RO">
                <a:latin typeface="Times New Roman" panose="02020603050405020304" pitchFamily="18" charset="0"/>
                <a:ea typeface="Calibri" panose="020F0502020204030204" pitchFamily="34" charset="0"/>
              </a:rPr>
              <a:t>.</a:t>
            </a:r>
            <a:endParaRPr lang="en-GB">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033077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92143" y="903527"/>
            <a:ext cx="6575215" cy="844046"/>
          </a:xfrm>
          <a:prstGeom prst="rect">
            <a:avLst/>
          </a:prstGeom>
        </p:spPr>
      </p:pic>
      <p:sp>
        <p:nvSpPr>
          <p:cNvPr id="3" name="Rectangle 2"/>
          <p:cNvSpPr/>
          <p:nvPr/>
        </p:nvSpPr>
        <p:spPr>
          <a:xfrm>
            <a:off x="1267110" y="2035999"/>
            <a:ext cx="6607743" cy="2322174"/>
          </a:xfrm>
          <a:prstGeom prst="rect">
            <a:avLst/>
          </a:prstGeom>
        </p:spPr>
        <p:txBody>
          <a:bodyPr wrap="square">
            <a:spAutoFit/>
          </a:bodyPr>
          <a:lstStyle/>
          <a:p>
            <a:pPr indent="457200">
              <a:lnSpc>
                <a:spcPct val="115000"/>
              </a:lnSpc>
              <a:spcAft>
                <a:spcPts val="0"/>
              </a:spcAft>
            </a:pPr>
            <a:r>
              <a:rPr lang="ro-RO">
                <a:latin typeface="Times New Roman" panose="02020603050405020304" pitchFamily="18" charset="0"/>
                <a:ea typeface="Calibri" panose="020F0502020204030204" pitchFamily="34" charset="0"/>
              </a:rPr>
              <a:t>în care:</a:t>
            </a:r>
            <a:endParaRPr lang="en-GB">
              <a:latin typeface="Times New Roman" panose="02020603050405020304" pitchFamily="18" charset="0"/>
              <a:ea typeface="Calibri" panose="020F0502020204030204" pitchFamily="34" charset="0"/>
            </a:endParaRPr>
          </a:p>
          <a:p>
            <a:pPr indent="457200">
              <a:lnSpc>
                <a:spcPct val="115000"/>
              </a:lnSpc>
              <a:spcAft>
                <a:spcPts val="0"/>
              </a:spcAft>
            </a:pPr>
            <a:r>
              <a:rPr lang="ro-RO">
                <a:latin typeface="Times New Roman" panose="02020603050405020304" pitchFamily="18" charset="0"/>
                <a:ea typeface="Calibri" panose="020F0502020204030204" pitchFamily="34" charset="0"/>
              </a:rPr>
              <a:t> </a:t>
            </a:r>
            <a:r>
              <a:rPr lang="ro-RO" smtClean="0">
                <a:latin typeface="Times New Roman" panose="02020603050405020304" pitchFamily="18" charset="0"/>
                <a:ea typeface="Calibri" panose="020F0502020204030204" pitchFamily="34" charset="0"/>
              </a:rPr>
              <a:t>L1 </a:t>
            </a:r>
            <a:r>
              <a:rPr lang="ro-RO">
                <a:latin typeface="Times New Roman" panose="02020603050405020304" pitchFamily="18" charset="0"/>
                <a:ea typeface="Calibri" panose="020F0502020204030204" pitchFamily="34" charset="0"/>
              </a:rPr>
              <a:t>= cantitatea de lapte la primul control; </a:t>
            </a:r>
            <a:endParaRPr lang="en-GB">
              <a:latin typeface="Times New Roman" panose="02020603050405020304" pitchFamily="18" charset="0"/>
              <a:ea typeface="Calibri" panose="020F0502020204030204" pitchFamily="34" charset="0"/>
            </a:endParaRPr>
          </a:p>
          <a:p>
            <a:pPr indent="457200">
              <a:lnSpc>
                <a:spcPct val="115000"/>
              </a:lnSpc>
              <a:spcAft>
                <a:spcPts val="0"/>
              </a:spcAft>
            </a:pPr>
            <a:r>
              <a:rPr lang="ro-RO">
                <a:latin typeface="Times New Roman" panose="02020603050405020304" pitchFamily="18" charset="0"/>
                <a:ea typeface="Calibri" panose="020F0502020204030204" pitchFamily="34" charset="0"/>
              </a:rPr>
              <a:t>Li = cantitatea de lapte de la alte teste lunare (i = 1,..., n); </a:t>
            </a:r>
            <a:endParaRPr lang="en-GB">
              <a:latin typeface="Times New Roman" panose="02020603050405020304" pitchFamily="18" charset="0"/>
              <a:ea typeface="Calibri" panose="020F0502020204030204" pitchFamily="34" charset="0"/>
            </a:endParaRPr>
          </a:p>
          <a:p>
            <a:pPr indent="457200">
              <a:lnSpc>
                <a:spcPct val="115000"/>
              </a:lnSpc>
              <a:spcAft>
                <a:spcPts val="0"/>
              </a:spcAft>
            </a:pPr>
            <a:r>
              <a:rPr lang="ro-RO">
                <a:latin typeface="Times New Roman" panose="02020603050405020304" pitchFamily="18" charset="0"/>
                <a:ea typeface="Calibri" panose="020F0502020204030204" pitchFamily="34" charset="0"/>
              </a:rPr>
              <a:t>Ln = cantitatea de lapte obținută la ultimul control; </a:t>
            </a:r>
            <a:endParaRPr lang="en-GB">
              <a:latin typeface="Times New Roman" panose="02020603050405020304" pitchFamily="18" charset="0"/>
              <a:ea typeface="Calibri" panose="020F0502020204030204" pitchFamily="34" charset="0"/>
            </a:endParaRPr>
          </a:p>
          <a:p>
            <a:pPr indent="457200">
              <a:lnSpc>
                <a:spcPct val="115000"/>
              </a:lnSpc>
              <a:spcAft>
                <a:spcPts val="0"/>
              </a:spcAft>
            </a:pPr>
            <a:r>
              <a:rPr lang="ro-RO" smtClean="0">
                <a:latin typeface="Times New Roman" panose="02020603050405020304" pitchFamily="18" charset="0"/>
                <a:ea typeface="Calibri" panose="020F0502020204030204" pitchFamily="34" charset="0"/>
              </a:rPr>
              <a:t>Int1  </a:t>
            </a:r>
            <a:r>
              <a:rPr lang="ro-RO">
                <a:latin typeface="Times New Roman" panose="02020603050405020304" pitchFamily="18" charset="0"/>
                <a:ea typeface="Calibri" panose="020F0502020204030204" pitchFamily="34" charset="0"/>
              </a:rPr>
              <a:t>= numărul de zile de la înțărcare la primul test; </a:t>
            </a:r>
            <a:endParaRPr lang="en-GB">
              <a:latin typeface="Times New Roman" panose="02020603050405020304" pitchFamily="18" charset="0"/>
              <a:ea typeface="Calibri" panose="020F0502020204030204" pitchFamily="34" charset="0"/>
            </a:endParaRPr>
          </a:p>
          <a:p>
            <a:pPr indent="457200">
              <a:lnSpc>
                <a:spcPct val="115000"/>
              </a:lnSpc>
              <a:spcAft>
                <a:spcPts val="0"/>
              </a:spcAft>
            </a:pPr>
            <a:r>
              <a:rPr lang="ro-RO" smtClean="0">
                <a:latin typeface="Times New Roman" panose="02020603050405020304" pitchFamily="18" charset="0"/>
                <a:ea typeface="Calibri" panose="020F0502020204030204" pitchFamily="34" charset="0"/>
              </a:rPr>
              <a:t>Inti = </a:t>
            </a:r>
            <a:r>
              <a:rPr lang="ro-RO">
                <a:latin typeface="Times New Roman" panose="02020603050405020304" pitchFamily="18" charset="0"/>
                <a:ea typeface="Calibri" panose="020F0502020204030204" pitchFamily="34" charset="0"/>
              </a:rPr>
              <a:t>numărul de zile dintre testele lunare (i-1) șii (i = 1,...,n); </a:t>
            </a:r>
            <a:endParaRPr lang="en-GB">
              <a:latin typeface="Times New Roman" panose="02020603050405020304" pitchFamily="18" charset="0"/>
              <a:ea typeface="Calibri" panose="020F0502020204030204" pitchFamily="34" charset="0"/>
            </a:endParaRPr>
          </a:p>
          <a:p>
            <a:pPr indent="457200">
              <a:lnSpc>
                <a:spcPct val="115000"/>
              </a:lnSpc>
              <a:spcAft>
                <a:spcPts val="0"/>
              </a:spcAft>
            </a:pPr>
            <a:r>
              <a:rPr lang="ro-RO">
                <a:latin typeface="Times New Roman" panose="02020603050405020304" pitchFamily="18" charset="0"/>
                <a:ea typeface="Calibri" panose="020F0502020204030204" pitchFamily="34" charset="0"/>
              </a:rPr>
              <a:t> </a:t>
            </a:r>
            <a:r>
              <a:rPr lang="ro-RO" smtClean="0">
                <a:latin typeface="Times New Roman" panose="02020603050405020304" pitchFamily="18" charset="0"/>
                <a:ea typeface="Calibri" panose="020F0502020204030204" pitchFamily="34" charset="0"/>
              </a:rPr>
              <a:t>  </a:t>
            </a:r>
            <a:r>
              <a:rPr lang="ro-RO">
                <a:latin typeface="Times New Roman" panose="02020603050405020304" pitchFamily="18" charset="0"/>
                <a:ea typeface="Calibri" panose="020F0502020204030204" pitchFamily="34" charset="0"/>
              </a:rPr>
              <a:t>n = numărul total de teste lunare pentru un anumit animal. </a:t>
            </a:r>
            <a:endParaRPr lang="en-GB">
              <a:latin typeface="Times New Roman" panose="02020603050405020304" pitchFamily="18" charset="0"/>
              <a:ea typeface="Calibri" panose="020F0502020204030204" pitchFamily="34" charset="0"/>
            </a:endParaRPr>
          </a:p>
        </p:txBody>
      </p:sp>
      <p:sp>
        <p:nvSpPr>
          <p:cNvPr id="4" name="Rectangle 3"/>
          <p:cNvSpPr/>
          <p:nvPr/>
        </p:nvSpPr>
        <p:spPr>
          <a:xfrm>
            <a:off x="943275" y="4935026"/>
            <a:ext cx="7892716" cy="1047979"/>
          </a:xfrm>
          <a:prstGeom prst="rect">
            <a:avLst/>
          </a:prstGeom>
        </p:spPr>
        <p:txBody>
          <a:bodyPr wrap="square">
            <a:spAutoFit/>
          </a:bodyPr>
          <a:lstStyle/>
          <a:p>
            <a:pPr indent="457200" algn="just">
              <a:lnSpc>
                <a:spcPct val="115000"/>
              </a:lnSpc>
              <a:spcAft>
                <a:spcPts val="0"/>
              </a:spcAft>
            </a:pPr>
            <a:r>
              <a:rPr lang="ro-RO">
                <a:latin typeface="Times New Roman" panose="02020603050405020304" pitchFamily="18" charset="0"/>
                <a:ea typeface="Calibri" panose="020F0502020204030204" pitchFamily="34" charset="0"/>
              </a:rPr>
              <a:t>Toate datele obținute au fost evaluate și supuse unui tratament de prelucrare statistică utilizând algoritmul </a:t>
            </a:r>
            <a:r>
              <a:rPr lang="ro-RO" b="1">
                <a:latin typeface="Times New Roman" panose="02020603050405020304" pitchFamily="18" charset="0"/>
                <a:ea typeface="Calibri" panose="020F0502020204030204" pitchFamily="34" charset="0"/>
              </a:rPr>
              <a:t>REML</a:t>
            </a:r>
            <a:r>
              <a:rPr lang="ro-RO">
                <a:latin typeface="Times New Roman" panose="02020603050405020304" pitchFamily="18" charset="0"/>
                <a:ea typeface="Calibri" panose="020F0502020204030204" pitchFamily="34" charset="0"/>
              </a:rPr>
              <a:t> (REstricted Maximum Likelihood), care permite analiza parametrilor statistici în limitele normale.</a:t>
            </a:r>
            <a:endParaRPr lang="en-GB">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626968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3769" y="76143"/>
            <a:ext cx="8383603" cy="6781857"/>
          </a:xfrm>
          <a:prstGeom prst="rect">
            <a:avLst/>
          </a:prstGeom>
        </p:spPr>
        <p:txBody>
          <a:bodyPr wrap="square">
            <a:spAutoFit/>
          </a:bodyPr>
          <a:lstStyle/>
          <a:p>
            <a:pPr indent="457200" algn="ctr">
              <a:lnSpc>
                <a:spcPct val="115000"/>
              </a:lnSpc>
              <a:spcAft>
                <a:spcPts val="0"/>
              </a:spcAft>
            </a:pPr>
            <a:r>
              <a:rPr lang="ro-RO" b="1">
                <a:latin typeface="Times New Roman" panose="02020603050405020304" pitchFamily="18" charset="0"/>
                <a:ea typeface="Calibri" panose="020F0502020204030204" pitchFamily="34" charset="0"/>
              </a:rPr>
              <a:t>4. REZULTATE ȘI DISCUȚII</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a:latin typeface="Times New Roman" panose="02020603050405020304" pitchFamily="18" charset="0"/>
                <a:ea typeface="Calibri" panose="020F0502020204030204" pitchFamily="34" charset="0"/>
              </a:rPr>
              <a:t> </a:t>
            </a:r>
            <a:r>
              <a:rPr lang="ro-RO" b="1" smtClean="0">
                <a:latin typeface="Times New Roman" panose="02020603050405020304" pitchFamily="18" charset="0"/>
                <a:ea typeface="Calibri" panose="020F0502020204030204" pitchFamily="34" charset="0"/>
                <a:cs typeface="Times New Roman" panose="02020603050405020304" pitchFamily="18" charset="0"/>
              </a:rPr>
              <a:t>4.1</a:t>
            </a:r>
            <a:r>
              <a:rPr lang="ro-RO" b="1">
                <a:latin typeface="Times New Roman" panose="02020603050405020304" pitchFamily="18" charset="0"/>
                <a:ea typeface="Calibri" panose="020F0502020204030204" pitchFamily="34" charset="0"/>
                <a:cs typeface="Times New Roman" panose="02020603050405020304" pitchFamily="18" charset="0"/>
              </a:rPr>
              <a:t>. Evaluarea dezvoltării corporale la mieii aflați în perioada de alăptare</a:t>
            </a:r>
            <a:r>
              <a:rPr lang="ro-RO">
                <a:latin typeface="Times New Roman" panose="02020603050405020304" pitchFamily="18" charset="0"/>
                <a:ea typeface="Calibri" panose="020F0502020204030204" pitchFamily="34" charset="0"/>
                <a:cs typeface="Times New Roman" panose="02020603050405020304" pitchFamily="18" charset="0"/>
              </a:rPr>
              <a:t> a reprezentat un prim obiectiv al cercetărilor. Importanța acestuia rezultă din faptul că în cazul în care tehnică experimentală este aplicată corect se obțin date extrem de relevante asupra capacității de creștere a tineretului ovin din anul curent</a:t>
            </a:r>
            <a:r>
              <a:rPr lang="ro-RO">
                <a:latin typeface="Times New Roman" panose="02020603050405020304" pitchFamily="18" charset="0"/>
                <a:ea typeface="Calibri" panose="020F0502020204030204" pitchFamily="34" charset="0"/>
                <a:cs typeface="Times New Roman" panose="02020603050405020304" pitchFamily="18" charset="0"/>
              </a:rPr>
              <a:t>.  </a:t>
            </a:r>
            <a:endParaRPr lang="ro-RO" smtClean="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pPr>
            <a:r>
              <a:rPr lang="ro-RO" b="1" i="1">
                <a:latin typeface="Times New Roman" panose="02020603050405020304" pitchFamily="18" charset="0"/>
                <a:cs typeface="Times New Roman" panose="02020603050405020304" pitchFamily="18" charset="0"/>
              </a:rPr>
              <a:t>Greutatea corporală a mieilor la fătare</a:t>
            </a:r>
            <a:r>
              <a:rPr lang="ro-RO">
                <a:latin typeface="Times New Roman" panose="02020603050405020304" pitchFamily="18" charset="0"/>
                <a:cs typeface="Times New Roman" panose="02020603050405020304" pitchFamily="18" charset="0"/>
              </a:rPr>
              <a:t>. În creșterea ovinelor și îndeosebi pentru producția de carne se are în vedere ca la nașterea greutatea mieilor să fie cât mai mare. Referitor la acest aspect, în literatura de specialitate sunt recomandate valorile cuprinse între limitele 4 și 5,5 kg</a:t>
            </a:r>
            <a:r>
              <a:rPr lang="ro-RO">
                <a:latin typeface="Times New Roman" panose="02020603050405020304" pitchFamily="18" charset="0"/>
                <a:cs typeface="Times New Roman" panose="02020603050405020304" pitchFamily="18" charset="0"/>
              </a:rPr>
              <a:t>. </a:t>
            </a:r>
            <a:endParaRPr lang="ro-RO" smtClean="0">
              <a:latin typeface="Times New Roman" panose="02020603050405020304" pitchFamily="18" charset="0"/>
              <a:cs typeface="Times New Roman" panose="02020603050405020304" pitchFamily="18" charset="0"/>
            </a:endParaRPr>
          </a:p>
          <a:p>
            <a:pPr indent="457200" algn="just">
              <a:lnSpc>
                <a:spcPct val="115000"/>
              </a:lnSpc>
            </a:pPr>
            <a:r>
              <a:rPr lang="ro-RO" smtClean="0">
                <a:latin typeface="Times New Roman" panose="02020603050405020304" pitchFamily="18" charset="0"/>
                <a:cs typeface="Times New Roman" panose="02020603050405020304" pitchFamily="18" charset="0"/>
              </a:rPr>
              <a:t>Argumentarea </a:t>
            </a:r>
            <a:r>
              <a:rPr lang="ro-RO">
                <a:latin typeface="Times New Roman" panose="02020603050405020304" pitchFamily="18" charset="0"/>
                <a:cs typeface="Times New Roman" panose="02020603050405020304" pitchFamily="18" charset="0"/>
              </a:rPr>
              <a:t>acestei recomandări este reprezentată de faptul că mieii cu o asemenea greutate înregistrează sporuri zilnice mai ridicate în timpul creșterii întrucât au o capacitate de consum mai mare de 3-5 ori comparativ cu mieii slab dezvoltați, iar în cazul în care greutatea la naștere este mai mică de 2 – 2,5 kg mieii respectivi pier in proporție de cca 65% (Mochnacs și colab 1997).</a:t>
            </a:r>
            <a:endParaRPr lang="en-GB">
              <a:latin typeface="Times New Roman" panose="02020603050405020304" pitchFamily="18" charset="0"/>
              <a:cs typeface="Times New Roman" panose="02020603050405020304" pitchFamily="18" charset="0"/>
            </a:endParaRPr>
          </a:p>
          <a:p>
            <a:pPr indent="457200" algn="just">
              <a:lnSpc>
                <a:spcPct val="115000"/>
              </a:lnSpc>
            </a:pPr>
            <a:r>
              <a:rPr lang="ro-RO">
                <a:latin typeface="Times New Roman" panose="02020603050405020304" pitchFamily="18" charset="0"/>
                <a:cs typeface="Times New Roman" panose="02020603050405020304" pitchFamily="18" charset="0"/>
              </a:rPr>
              <a:t>La naștere se poate observa că datele specifice greutății corporale sunt relativ apropiate ca valoare. Cu toate acestea diferențele înregistrate între greutatea la naștere la lotul de miei Țigaie și cel al noii populații din sezonul de montă din acest an a avut o semnificație statistică semnificativă pentru pragul statistic p ≤ 0.01</a:t>
            </a:r>
            <a:r>
              <a:rPr lang="ro-RO">
                <a:latin typeface="Times New Roman" panose="02020603050405020304" pitchFamily="18" charset="0"/>
                <a:cs typeface="Times New Roman" panose="02020603050405020304" pitchFamily="18" charset="0"/>
              </a:rPr>
              <a:t>. </a:t>
            </a:r>
            <a:endParaRPr lang="ro-RO" smtClean="0">
              <a:latin typeface="Times New Roman" panose="02020603050405020304" pitchFamily="18" charset="0"/>
              <a:cs typeface="Times New Roman" panose="02020603050405020304" pitchFamily="18" charset="0"/>
            </a:endParaRPr>
          </a:p>
          <a:p>
            <a:pPr indent="457200" algn="just">
              <a:lnSpc>
                <a:spcPct val="115000"/>
              </a:lnSpc>
            </a:pPr>
            <a:r>
              <a:rPr lang="ro-RO" smtClean="0">
                <a:latin typeface="Times New Roman" panose="02020603050405020304" pitchFamily="18" charset="0"/>
                <a:cs typeface="Times New Roman" panose="02020603050405020304" pitchFamily="18" charset="0"/>
              </a:rPr>
              <a:t>Practic </a:t>
            </a:r>
            <a:r>
              <a:rPr lang="ro-RO">
                <a:latin typeface="Times New Roman" panose="02020603050405020304" pitchFamily="18" charset="0"/>
                <a:cs typeface="Times New Roman" panose="02020603050405020304" pitchFamily="18" charset="0"/>
              </a:rPr>
              <a:t>această semnificație se datorește faptului ca la naștere mieii aparținând noului tip de lapte format la Bacău au avut o greutate vie superioară cu 12,11% față de valoarea determinată la mieii aparținând varietății ruginii din cadrul rasei </a:t>
            </a:r>
            <a:r>
              <a:rPr lang="ro-RO">
                <a:latin typeface="Times New Roman" panose="02020603050405020304" pitchFamily="18" charset="0"/>
                <a:cs typeface="Times New Roman" panose="02020603050405020304" pitchFamily="18" charset="0"/>
              </a:rPr>
              <a:t>Țigaie</a:t>
            </a:r>
            <a:r>
              <a:rPr lang="ro-RO" smtClean="0">
                <a:latin typeface="Times New Roman" panose="02020603050405020304" pitchFamily="18" charset="0"/>
                <a:cs typeface="Times New Roman" panose="02020603050405020304" pitchFamily="18" charset="0"/>
              </a:rPr>
              <a:t>.</a:t>
            </a:r>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5865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9388" y="0"/>
            <a:ext cx="8027469" cy="2933752"/>
          </a:xfrm>
          <a:prstGeom prst="rect">
            <a:avLst/>
          </a:prstGeom>
        </p:spPr>
        <p:txBody>
          <a:bodyPr wrap="square">
            <a:spAutoFit/>
          </a:bodyPr>
          <a:lstStyle/>
          <a:p>
            <a:pPr indent="457200" algn="just">
              <a:lnSpc>
                <a:spcPct val="115000"/>
              </a:lnSpc>
              <a:spcAft>
                <a:spcPts val="0"/>
              </a:spcAft>
            </a:pPr>
            <a:r>
              <a:rPr lang="ro-RO" b="1">
                <a:latin typeface="Times New Roman" panose="02020603050405020304" pitchFamily="18" charset="0"/>
                <a:ea typeface="Calibri" panose="020F0502020204030204" pitchFamily="34" charset="0"/>
              </a:rPr>
              <a:t>Evaluarea greutății vii determinată la împlinirea vârstei de 56 de zile </a:t>
            </a:r>
            <a:r>
              <a:rPr lang="ro-RO">
                <a:latin typeface="Times New Roman" panose="02020603050405020304" pitchFamily="18" charset="0"/>
                <a:ea typeface="Calibri" panose="020F0502020204030204" pitchFamily="34" charset="0"/>
              </a:rPr>
              <a:t>indică existența unor diferențe între loturi. Valoarea medie a greutății vii determinată la cele două loturi de miei aparținând noii populații de lapte, apreciată în sezonul din anul 2016 și respectiv din 2020, este extrem de apropiată și fără nici o semnificație din punct de vedere statistic</a:t>
            </a:r>
            <a:r>
              <a:rPr lang="ro-RO">
                <a:latin typeface="Times New Roman" panose="02020603050405020304" pitchFamily="18" charset="0"/>
                <a:ea typeface="Calibri" panose="020F0502020204030204" pitchFamily="34" charset="0"/>
              </a:rPr>
              <a:t>. </a:t>
            </a:r>
            <a:endParaRPr lang="ro-RO" smtClean="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mtClean="0">
                <a:latin typeface="Times New Roman" panose="02020603050405020304" pitchFamily="18" charset="0"/>
                <a:ea typeface="Calibri" panose="020F0502020204030204" pitchFamily="34" charset="0"/>
              </a:rPr>
              <a:t>În </a:t>
            </a:r>
            <a:r>
              <a:rPr lang="ro-RO">
                <a:latin typeface="Times New Roman" panose="02020603050405020304" pitchFamily="18" charset="0"/>
                <a:ea typeface="Calibri" panose="020F0502020204030204" pitchFamily="34" charset="0"/>
              </a:rPr>
              <a:t>schimb la analiza diferențelor referitoare la greutatea corporală medie, determinată la mieii noii populații în sezonul din anul 2020, comparativ cu greutatea vie înregistrată la lotul format din miei de rasă Țigaie diferența absolută a fost de </a:t>
            </a:r>
            <a:r>
              <a:rPr lang="ro-RO">
                <a:solidFill>
                  <a:srgbClr val="000000"/>
                </a:solidFill>
                <a:latin typeface="Times New Roman" panose="02020603050405020304" pitchFamily="18" charset="0"/>
                <a:ea typeface="Calibri" panose="020F0502020204030204" pitchFamily="34" charset="0"/>
              </a:rPr>
              <a:t>+1,75 kg și a fost foarte semnificativă pentru </a:t>
            </a:r>
            <a:r>
              <a:rPr lang="ro-RO">
                <a:latin typeface="Times New Roman" panose="02020603050405020304" pitchFamily="18" charset="0"/>
                <a:ea typeface="Calibri" panose="020F0502020204030204" pitchFamily="34" charset="0"/>
              </a:rPr>
              <a:t>p ≤ 0.01.</a:t>
            </a:r>
            <a:endParaRPr lang="en-GB">
              <a:latin typeface="Times New Roman" panose="02020603050405020304" pitchFamily="18" charset="0"/>
              <a:ea typeface="Calibri" panose="020F0502020204030204" pitchFamily="34" charset="0"/>
            </a:endParaRPr>
          </a:p>
        </p:txBody>
      </p:sp>
      <p:sp>
        <p:nvSpPr>
          <p:cNvPr id="3" name="Rectangle 2"/>
          <p:cNvSpPr/>
          <p:nvPr/>
        </p:nvSpPr>
        <p:spPr>
          <a:xfrm>
            <a:off x="105878" y="3039765"/>
            <a:ext cx="9144000" cy="385362"/>
          </a:xfrm>
          <a:prstGeom prst="rect">
            <a:avLst/>
          </a:prstGeom>
        </p:spPr>
        <p:txBody>
          <a:bodyPr wrap="square">
            <a:spAutoFit/>
          </a:bodyPr>
          <a:lstStyle/>
          <a:p>
            <a:pPr indent="457200" algn="ctr">
              <a:lnSpc>
                <a:spcPct val="115000"/>
              </a:lnSpc>
              <a:spcAft>
                <a:spcPts val="0"/>
              </a:spcAft>
            </a:pPr>
            <a:r>
              <a:rPr lang="ro-RO">
                <a:latin typeface="Times New Roman" panose="02020603050405020304" pitchFamily="18" charset="0"/>
                <a:ea typeface="Calibri" panose="020F0502020204030204" pitchFamily="34" charset="0"/>
                <a:cs typeface="Times New Roman" panose="02020603050405020304" pitchFamily="18" charset="0"/>
              </a:rPr>
              <a:t>Tabel 1. Analiza evoluției greutății corporale la mieii aflați în perioada de alăptare</a:t>
            </a:r>
            <a:endParaRPr lang="en-GB" sz="2800">
              <a:effectLst/>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2455658989"/>
              </p:ext>
            </p:extLst>
          </p:nvPr>
        </p:nvGraphicFramePr>
        <p:xfrm>
          <a:off x="837398" y="3652912"/>
          <a:ext cx="8191099" cy="2692365"/>
        </p:xfrm>
        <a:graphic>
          <a:graphicData uri="http://schemas.openxmlformats.org/presentationml/2006/ole">
            <mc:AlternateContent xmlns:mc="http://schemas.openxmlformats.org/markup-compatibility/2006">
              <mc:Choice xmlns:v="urn:schemas-microsoft-com:vml" Requires="v">
                <p:oleObj spid="_x0000_s5123" name="Document" r:id="rId3" imgW="6106776" imgH="1906628" progId="Word.Document.12">
                  <p:embed/>
                </p:oleObj>
              </mc:Choice>
              <mc:Fallback>
                <p:oleObj name="Document" r:id="rId3" imgW="6106776" imgH="1906628" progId="Word.Document.12">
                  <p:embed/>
                  <p:pic>
                    <p:nvPicPr>
                      <p:cNvPr id="0" name=""/>
                      <p:cNvPicPr/>
                      <p:nvPr/>
                    </p:nvPicPr>
                    <p:blipFill>
                      <a:blip r:embed="rId4"/>
                      <a:stretch>
                        <a:fillRect/>
                      </a:stretch>
                    </p:blipFill>
                    <p:spPr>
                      <a:xfrm>
                        <a:off x="837398" y="3652912"/>
                        <a:ext cx="8191099" cy="2692365"/>
                      </a:xfrm>
                      <a:prstGeom prst="rect">
                        <a:avLst/>
                      </a:prstGeom>
                    </p:spPr>
                  </p:pic>
                </p:oleObj>
              </mc:Fallback>
            </mc:AlternateContent>
          </a:graphicData>
        </a:graphic>
      </p:graphicFrame>
    </p:spTree>
    <p:extLst>
      <p:ext uri="{BB962C8B-B14F-4D97-AF65-F5344CB8AC3E}">
        <p14:creationId xmlns:p14="http://schemas.microsoft.com/office/powerpoint/2010/main" val="2105217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9646" y="0"/>
            <a:ext cx="8037095" cy="3100849"/>
          </a:xfrm>
          <a:prstGeom prst="rect">
            <a:avLst/>
          </a:prstGeom>
        </p:spPr>
        <p:txBody>
          <a:bodyPr wrap="square">
            <a:spAutoFit/>
          </a:bodyPr>
          <a:lstStyle/>
          <a:p>
            <a:pPr indent="457200" algn="ctr">
              <a:lnSpc>
                <a:spcPct val="115000"/>
              </a:lnSpc>
              <a:spcAft>
                <a:spcPts val="0"/>
              </a:spcAft>
            </a:pPr>
            <a:r>
              <a:rPr lang="ro-RO" sz="800">
                <a:latin typeface="Times New Roman" panose="02020603050405020304" pitchFamily="18" charset="0"/>
                <a:ea typeface="Calibri" panose="020F0502020204030204" pitchFamily="34" charset="0"/>
              </a:rPr>
              <a:t> </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b="1" i="1">
                <a:latin typeface="Times New Roman" panose="02020603050405020304" pitchFamily="18" charset="0"/>
                <a:ea typeface="Calibri" panose="020F0502020204030204" pitchFamily="34" charset="0"/>
              </a:rPr>
              <a:t>Aprecierile efectuate pe baza analizei datelor înregistrate cu prilejul cântăririi mieilor la împlinirea vârstei de 90</a:t>
            </a:r>
            <a:r>
              <a:rPr lang="ro-RO">
                <a:latin typeface="Times New Roman" panose="02020603050405020304" pitchFamily="18" charset="0"/>
                <a:ea typeface="Calibri" panose="020F0502020204030204" pitchFamily="34" charset="0"/>
              </a:rPr>
              <a:t> </a:t>
            </a:r>
            <a:r>
              <a:rPr lang="ro-RO" b="1" i="1">
                <a:latin typeface="Times New Roman" panose="02020603050405020304" pitchFamily="18" charset="0"/>
                <a:ea typeface="Calibri" panose="020F0502020204030204" pitchFamily="34" charset="0"/>
              </a:rPr>
              <a:t>zile</a:t>
            </a:r>
            <a:r>
              <a:rPr lang="ro-RO">
                <a:latin typeface="Times New Roman" panose="02020603050405020304" pitchFamily="18" charset="0"/>
                <a:ea typeface="Calibri" panose="020F0502020204030204" pitchFamily="34" charset="0"/>
              </a:rPr>
              <a:t> confirmă ritmul mai ridicat de creștere la mieii din noua populație de lapte, aspect foarte ușor de evidențiat și din dinamica greutății vii determinată la diferite intervale plasate pe întreaga durată de alăptare redate în fig. 1. </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a:latin typeface="Times New Roman" panose="02020603050405020304" pitchFamily="18" charset="0"/>
                <a:ea typeface="Calibri" panose="020F0502020204030204" pitchFamily="34" charset="0"/>
              </a:rPr>
              <a:t>La lotul constituit din mieii noii populații, în urma cântăririlor din anul curent, se constată superioritatea greutăți medii cu aproximativ 17% față de nivelul înregistrat la mieii de rasă Țigaie. Între aceste loturi diferența exprimată în valori absolute a fost de +4,39kg și a foarte semnificativă pentru p ≤ 0.01. </a:t>
            </a:r>
            <a:endParaRPr lang="en-GB">
              <a:latin typeface="Times New Roman" panose="02020603050405020304" pitchFamily="18" charset="0"/>
              <a:ea typeface="Calibri" panose="020F0502020204030204" pitchFamily="34" charset="0"/>
            </a:endParaRPr>
          </a:p>
        </p:txBody>
      </p:sp>
      <p:pic>
        <p:nvPicPr>
          <p:cNvPr id="2050" name="Chart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5641" y="3187476"/>
            <a:ext cx="7405102" cy="3009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283944" y="6284045"/>
            <a:ext cx="9028497" cy="410882"/>
          </a:xfrm>
          <a:prstGeom prst="rect">
            <a:avLst/>
          </a:prstGeom>
        </p:spPr>
        <p:txBody>
          <a:bodyPr wrap="square">
            <a:spAutoFit/>
          </a:bodyPr>
          <a:lstStyle/>
          <a:p>
            <a:pPr indent="457200" algn="ctr">
              <a:lnSpc>
                <a:spcPct val="115000"/>
              </a:lnSpc>
              <a:spcAft>
                <a:spcPts val="0"/>
              </a:spcAft>
            </a:pPr>
            <a:r>
              <a:rPr lang="ro-RO">
                <a:latin typeface="Arial" panose="020B0604020202020204" pitchFamily="34" charset="0"/>
                <a:ea typeface="Calibri" panose="020F0502020204030204" pitchFamily="34" charset="0"/>
              </a:rPr>
              <a:t>Fig. 1. Dinamica evoluției greutății vii la mieii aflați în perioada de alăptare (kg)</a:t>
            </a:r>
            <a:endParaRPr lang="en-GB" sz="280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082853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3019" y="0"/>
            <a:ext cx="8316227" cy="1685077"/>
          </a:xfrm>
          <a:prstGeom prst="rect">
            <a:avLst/>
          </a:prstGeom>
        </p:spPr>
        <p:txBody>
          <a:bodyPr wrap="square">
            <a:spAutoFit/>
          </a:bodyPr>
          <a:lstStyle/>
          <a:p>
            <a:pPr indent="457200" algn="just">
              <a:lnSpc>
                <a:spcPct val="115000"/>
              </a:lnSpc>
              <a:spcAft>
                <a:spcPts val="0"/>
              </a:spcAft>
            </a:pPr>
            <a:r>
              <a:rPr lang="ro-RO" i="1" smtClean="0">
                <a:latin typeface="Times New Roman" panose="02020603050405020304" pitchFamily="18" charset="0"/>
                <a:ea typeface="Calibri" panose="020F0502020204030204" pitchFamily="34" charset="0"/>
              </a:rPr>
              <a:t>Analiza intensității de creștere a mieilor în perioada de alăptare </a:t>
            </a:r>
            <a:r>
              <a:rPr lang="ro-RO" smtClean="0">
                <a:latin typeface="Times New Roman" panose="02020603050405020304" pitchFamily="18" charset="0"/>
                <a:ea typeface="Calibri" panose="020F0502020204030204" pitchFamily="34" charset="0"/>
              </a:rPr>
              <a:t>reprezintă un indicator important ce are influență asupra ritmului de creștere și de dezvoltare corporală în perioadele următoare. În acest caz datele cele mai concludente de analiză și evaluare sunt oferite de valorile medii determinate pentru sporul mediu zilnic determinat pe anumite perioade de timp sau faze de creștere sau îngrășare. </a:t>
            </a:r>
            <a:endParaRPr lang="en-GB">
              <a:latin typeface="Times New Roman" panose="02020603050405020304" pitchFamily="18" charset="0"/>
              <a:ea typeface="Calibri" panose="020F0502020204030204" pitchFamily="34" charset="0"/>
            </a:endParaRPr>
          </a:p>
        </p:txBody>
      </p:sp>
      <p:sp>
        <p:nvSpPr>
          <p:cNvPr id="3" name="Rectangle 2"/>
          <p:cNvSpPr/>
          <p:nvPr/>
        </p:nvSpPr>
        <p:spPr>
          <a:xfrm>
            <a:off x="1629075" y="2360943"/>
            <a:ext cx="6444114" cy="646331"/>
          </a:xfrm>
          <a:prstGeom prst="rect">
            <a:avLst/>
          </a:prstGeom>
        </p:spPr>
        <p:txBody>
          <a:bodyPr wrap="square">
            <a:spAutoFit/>
          </a:bodyPr>
          <a:lstStyle/>
          <a:p>
            <a:pPr algn="ctr"/>
            <a:r>
              <a:rPr lang="ro-RO">
                <a:latin typeface="Times New Roman" panose="02020603050405020304" pitchFamily="18" charset="0"/>
                <a:ea typeface="Calibri" panose="020F0502020204030204" pitchFamily="34" charset="0"/>
                <a:cs typeface="Times New Roman" panose="02020603050405020304" pitchFamily="18" charset="0"/>
              </a:rPr>
              <a:t>Tabel 2. Analiza evoluției sporului mediu zilnic de creștere la mieii aflați în perioada de alăpt</a:t>
            </a:r>
            <a:endParaRPr lang="en-GB">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693019" y="3163376"/>
            <a:ext cx="8200724" cy="3516514"/>
          </a:xfrm>
          <a:prstGeom prst="rect">
            <a:avLst/>
          </a:prstGeom>
        </p:spPr>
      </p:pic>
    </p:spTree>
    <p:extLst>
      <p:ext uri="{BB962C8B-B14F-4D97-AF65-F5344CB8AC3E}">
        <p14:creationId xmlns:p14="http://schemas.microsoft.com/office/powerpoint/2010/main" val="2042676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Chart 1"/>
          <p:cNvPicPr>
            <a:picLocks noChangeArrowheads="1"/>
          </p:cNvPicPr>
          <p:nvPr/>
        </p:nvPicPr>
        <p:blipFill>
          <a:blip r:embed="rId2">
            <a:extLst>
              <a:ext uri="{28A0092B-C50C-407E-A947-70E740481C1C}">
                <a14:useLocalDpi xmlns:a14="http://schemas.microsoft.com/office/drawing/2010/main" val="0"/>
              </a:ext>
            </a:extLst>
          </a:blip>
          <a:srcRect r="21181"/>
          <a:stretch>
            <a:fillRect/>
          </a:stretch>
        </p:blipFill>
        <p:spPr bwMode="auto">
          <a:xfrm>
            <a:off x="965701" y="715444"/>
            <a:ext cx="7466029" cy="3577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202338" y="4733812"/>
            <a:ext cx="6858000" cy="729430"/>
          </a:xfrm>
          <a:prstGeom prst="rect">
            <a:avLst/>
          </a:prstGeom>
        </p:spPr>
        <p:txBody>
          <a:bodyPr wrap="square">
            <a:spAutoFit/>
          </a:bodyPr>
          <a:lstStyle/>
          <a:p>
            <a:pPr indent="457200" algn="ctr">
              <a:lnSpc>
                <a:spcPct val="115000"/>
              </a:lnSpc>
              <a:spcAft>
                <a:spcPts val="0"/>
              </a:spcAft>
            </a:pPr>
            <a:r>
              <a:rPr lang="ro-RO">
                <a:latin typeface="Times New Roman" panose="02020603050405020304" pitchFamily="18" charset="0"/>
                <a:ea typeface="Calibri" panose="020F0502020204030204" pitchFamily="34" charset="0"/>
                <a:cs typeface="Times New Roman" panose="02020603050405020304" pitchFamily="18" charset="0"/>
              </a:rPr>
              <a:t>Fig. 2. Dinamica evoluției sporului mediu zilnic la mieii aflați în perioada de alăptare (g/zi)</a:t>
            </a:r>
            <a:endParaRPr lang="en-GB" sz="28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54246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0139" y="75878"/>
            <a:ext cx="8527983" cy="2322174"/>
          </a:xfrm>
          <a:prstGeom prst="rect">
            <a:avLst/>
          </a:prstGeom>
        </p:spPr>
        <p:txBody>
          <a:bodyPr wrap="square">
            <a:spAutoFit/>
          </a:bodyPr>
          <a:lstStyle/>
          <a:p>
            <a:pPr indent="457200" algn="just">
              <a:lnSpc>
                <a:spcPct val="115000"/>
              </a:lnSpc>
              <a:spcAft>
                <a:spcPts val="0"/>
              </a:spcAft>
            </a:pPr>
            <a:r>
              <a:rPr lang="ro-RO" b="1" smtClean="0">
                <a:latin typeface="Times New Roman" panose="02020603050405020304" pitchFamily="18" charset="0"/>
                <a:ea typeface="Calibri" panose="020F0502020204030204" pitchFamily="34" charset="0"/>
              </a:rPr>
              <a:t>4.2. Efectuarea măsurătorilor de creștere</a:t>
            </a:r>
            <a:r>
              <a:rPr lang="ro-RO" smtClean="0">
                <a:latin typeface="Times New Roman" panose="02020603050405020304" pitchFamily="18" charset="0"/>
                <a:ea typeface="Calibri" panose="020F0502020204030204" pitchFamily="34" charset="0"/>
              </a:rPr>
              <a:t> au rolul de a evidenția intensitatea de creștere a unei regiuni corporale ori a animalului în întregime și se efectuează la diferite perioade de vârstă. </a:t>
            </a:r>
            <a:endParaRPr lang="en-GB" smtClean="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mtClean="0">
                <a:latin typeface="Times New Roman" panose="02020603050405020304" pitchFamily="18" charset="0"/>
                <a:ea typeface="Calibri" panose="020F0502020204030204" pitchFamily="34" charset="0"/>
              </a:rPr>
              <a:t>În cazul tineretului ovin și caprin pentru a caracterizarea intensității de creștere se recomandă ca aceste măsurători să se execute la anumite perioade de vârstă, recomandat fiind la 3, 6, 12, 18 luni și apoi la 2 și la 3 ani, cu specificația că după vârsta de un an toate determinările se vor efectua doar după tundere.</a:t>
            </a:r>
            <a:endParaRPr lang="en-GB">
              <a:latin typeface="Times New Roman" panose="02020603050405020304" pitchFamily="18" charset="0"/>
              <a:ea typeface="Calibri" panose="020F0502020204030204" pitchFamily="34" charset="0"/>
            </a:endParaRPr>
          </a:p>
        </p:txBody>
      </p:sp>
      <p:sp>
        <p:nvSpPr>
          <p:cNvPr id="3" name="Rectangle 2"/>
          <p:cNvSpPr/>
          <p:nvPr/>
        </p:nvSpPr>
        <p:spPr>
          <a:xfrm>
            <a:off x="1429352" y="2398052"/>
            <a:ext cx="6338236" cy="729430"/>
          </a:xfrm>
          <a:prstGeom prst="rect">
            <a:avLst/>
          </a:prstGeom>
        </p:spPr>
        <p:txBody>
          <a:bodyPr wrap="square">
            <a:spAutoFit/>
          </a:bodyPr>
          <a:lstStyle/>
          <a:p>
            <a:pPr indent="457200" algn="ctr">
              <a:lnSpc>
                <a:spcPct val="115000"/>
              </a:lnSpc>
              <a:spcAft>
                <a:spcPts val="0"/>
              </a:spcAft>
            </a:pPr>
            <a:r>
              <a:rPr lang="ro-RO">
                <a:latin typeface="Times New Roman" panose="02020603050405020304" pitchFamily="18" charset="0"/>
                <a:ea typeface="Calibri" panose="020F0502020204030204" pitchFamily="34" charset="0"/>
                <a:cs typeface="Times New Roman" panose="02020603050405020304" pitchFamily="18" charset="0"/>
              </a:rPr>
              <a:t>Tabel 3. Dimensiunile corporale determinate la momentul înțărcării mieilor (cm)</a:t>
            </a:r>
            <a:endParaRPr lang="en-GB" sz="200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949355" y="3074615"/>
            <a:ext cx="7896262" cy="3712148"/>
          </a:xfrm>
          <a:prstGeom prst="rect">
            <a:avLst/>
          </a:prstGeom>
        </p:spPr>
      </p:pic>
    </p:spTree>
    <p:extLst>
      <p:ext uri="{BB962C8B-B14F-4D97-AF65-F5344CB8AC3E}">
        <p14:creationId xmlns:p14="http://schemas.microsoft.com/office/powerpoint/2010/main" val="132031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9646" y="211547"/>
            <a:ext cx="8152598" cy="2003625"/>
          </a:xfrm>
          <a:prstGeom prst="rect">
            <a:avLst/>
          </a:prstGeom>
        </p:spPr>
        <p:txBody>
          <a:bodyPr wrap="square">
            <a:spAutoFit/>
          </a:bodyPr>
          <a:lstStyle/>
          <a:p>
            <a:pPr indent="457200" algn="just">
              <a:lnSpc>
                <a:spcPct val="115000"/>
              </a:lnSpc>
              <a:spcAft>
                <a:spcPts val="0"/>
              </a:spcAft>
            </a:pPr>
            <a:r>
              <a:rPr lang="ro-RO">
                <a:latin typeface="Times New Roman" panose="02020603050405020304" pitchFamily="18" charset="0"/>
                <a:ea typeface="Calibri" panose="020F0502020204030204" pitchFamily="34" charset="0"/>
              </a:rPr>
              <a:t>	În ceea ce privește înălțimea și lungimea trunchiului se poate observa că mieii din ambele loturi au un format corporal dreptunghiular datorită faptului că, în ambele situații lungimea are valori medii mai mari comparativ cu înălțimea trunchiului. Cu toate acestea, faptul că la ambele loturi cele două caractere au valori medii apropiate de 60 cm indică o foarte bună dezvoltare corporală încă din prima parte a vieții.</a:t>
            </a:r>
            <a:endParaRPr lang="en-GB">
              <a:latin typeface="Times New Roman" panose="02020603050405020304" pitchFamily="18" charset="0"/>
              <a:ea typeface="Calibri" panose="020F0502020204030204" pitchFamily="34" charset="0"/>
            </a:endParaRPr>
          </a:p>
        </p:txBody>
      </p:sp>
      <p:pic>
        <p:nvPicPr>
          <p:cNvPr id="4098" name="Picture 2" descr="20160511_115226 (1)"/>
          <p:cNvPicPr>
            <a:picLocks noChangeAspect="1" noChangeArrowheads="1"/>
          </p:cNvPicPr>
          <p:nvPr/>
        </p:nvPicPr>
        <p:blipFill>
          <a:blip r:embed="rId2">
            <a:extLst>
              <a:ext uri="{28A0092B-C50C-407E-A947-70E740481C1C}">
                <a14:useLocalDpi xmlns:a14="http://schemas.microsoft.com/office/drawing/2010/main" val="0"/>
              </a:ext>
            </a:extLst>
          </a:blip>
          <a:srcRect l="25342" t="14322" r="26703" b="4553"/>
          <a:stretch>
            <a:fillRect/>
          </a:stretch>
        </p:blipFill>
        <p:spPr bwMode="auto">
          <a:xfrm>
            <a:off x="1116530" y="2314822"/>
            <a:ext cx="3692927" cy="3726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DSCN1519"/>
          <p:cNvPicPr>
            <a:picLocks noChangeAspect="1" noChangeArrowheads="1"/>
          </p:cNvPicPr>
          <p:nvPr/>
        </p:nvPicPr>
        <p:blipFill>
          <a:blip r:embed="rId3">
            <a:extLst>
              <a:ext uri="{28A0092B-C50C-407E-A947-70E740481C1C}">
                <a14:useLocalDpi xmlns:a14="http://schemas.microsoft.com/office/drawing/2010/main" val="0"/>
              </a:ext>
            </a:extLst>
          </a:blip>
          <a:srcRect l="22609" t="43684" r="52293" b="2005"/>
          <a:stretch>
            <a:fillRect/>
          </a:stretch>
        </p:blipFill>
        <p:spPr bwMode="auto">
          <a:xfrm>
            <a:off x="5839260" y="2405143"/>
            <a:ext cx="2188210" cy="3545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631481" y="6231292"/>
            <a:ext cx="6665495" cy="385362"/>
          </a:xfrm>
          <a:prstGeom prst="rect">
            <a:avLst/>
          </a:prstGeom>
        </p:spPr>
        <p:txBody>
          <a:bodyPr wrap="square">
            <a:spAutoFit/>
          </a:bodyPr>
          <a:lstStyle/>
          <a:p>
            <a:pPr indent="457200" algn="ctr">
              <a:lnSpc>
                <a:spcPct val="115000"/>
              </a:lnSpc>
              <a:spcAft>
                <a:spcPts val="0"/>
              </a:spcAft>
            </a:pPr>
            <a:r>
              <a:rPr lang="ro-RO">
                <a:latin typeface="Times New Roman" panose="02020603050405020304" pitchFamily="18" charset="0"/>
                <a:ea typeface="Calibri" panose="020F0502020204030204" pitchFamily="34" charset="0"/>
                <a:cs typeface="Times New Roman" panose="02020603050405020304" pitchFamily="18" charset="0"/>
              </a:rPr>
              <a:t>Fig. 3. Mieii aflați la momentul înțărcării</a:t>
            </a:r>
            <a:endParaRPr lang="en-GB" sz="20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510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0769" y="0"/>
            <a:ext cx="8316227" cy="4233467"/>
          </a:xfrm>
          <a:prstGeom prst="rect">
            <a:avLst/>
          </a:prstGeom>
        </p:spPr>
        <p:txBody>
          <a:bodyPr wrap="square">
            <a:spAutoFit/>
          </a:bodyPr>
          <a:lstStyle/>
          <a:p>
            <a:pPr indent="457200" algn="just">
              <a:lnSpc>
                <a:spcPct val="115000"/>
              </a:lnSpc>
              <a:spcAft>
                <a:spcPts val="0"/>
              </a:spcAft>
            </a:pPr>
            <a:r>
              <a:rPr lang="ro-RO" b="1">
                <a:latin typeface="Times New Roman" panose="02020603050405020304" pitchFamily="18" charset="0"/>
                <a:ea typeface="Calibri" panose="020F0502020204030204" pitchFamily="34" charset="0"/>
                <a:cs typeface="Times New Roman" panose="02020603050405020304" pitchFamily="18" charset="0"/>
              </a:rPr>
              <a:t>4.3. Evaluarea producției cantitative de lapte în perioada de alăptare.</a:t>
            </a:r>
            <a:r>
              <a:rPr lang="ro-RO">
                <a:latin typeface="Times New Roman" panose="02020603050405020304" pitchFamily="18" charset="0"/>
                <a:ea typeface="Calibri" panose="020F0502020204030204" pitchFamily="34" charset="0"/>
                <a:cs typeface="Times New Roman" panose="02020603050405020304" pitchFamily="18" charset="0"/>
              </a:rPr>
              <a:t> Estimarea producției de lapte pentru perioada de alăptat s-a făcut prin metoda cântăririlor de control ale mielului realizate la fătare, la 56 de zile și la înțărcare (90 zile) iar pe baza acestor date s-a calculat cantitatea medie de lapte consumată de mei în intervalul respectiv de </a:t>
            </a:r>
            <a:r>
              <a:rPr lang="ro-RO">
                <a:latin typeface="Times New Roman" panose="02020603050405020304" pitchFamily="18" charset="0"/>
                <a:ea typeface="Calibri" panose="020F0502020204030204" pitchFamily="34" charset="0"/>
                <a:cs typeface="Times New Roman" panose="02020603050405020304" pitchFamily="18" charset="0"/>
              </a:rPr>
              <a:t>timp</a:t>
            </a:r>
            <a:r>
              <a:rPr lang="ro-RO" smtClean="0">
                <a:latin typeface="Times New Roman" panose="02020603050405020304" pitchFamily="18" charset="0"/>
                <a:ea typeface="Calibri" panose="020F0502020204030204" pitchFamily="34" charset="0"/>
                <a:cs typeface="Times New Roman" panose="02020603050405020304" pitchFamily="18" charset="0"/>
              </a:rPr>
              <a:t>.</a:t>
            </a:r>
          </a:p>
          <a:p>
            <a:pPr indent="457200" algn="just">
              <a:lnSpc>
                <a:spcPct val="115000"/>
              </a:lnSpc>
            </a:pPr>
            <a:r>
              <a:rPr lang="ro-RO">
                <a:latin typeface="Times New Roman" panose="02020603050405020304" pitchFamily="18" charset="0"/>
                <a:cs typeface="Times New Roman" panose="02020603050405020304" pitchFamily="18" charset="0"/>
              </a:rPr>
              <a:t>În acord cu rezultatele obținute în ceea ce privește cantitatea totală de lapte supt se constată diferențe foarte semnificative între cele două loturi de oi adulte. De asemenea, prelucrarea statistică a datelor evidențiază faptul că oile din noua populație de ovine au o capacitate mai ridicată de alăptare față de rasa locală Țigaie (tabelul 4). Datorită acestui fapt mieii aparținând noii populații de ovine au avut capacitate de alăptare mai mare cu 18,35%, iar la momentul înțărcării greutatea corporală medie a fost mai ridicată cu peste 11 kg.  </a:t>
            </a:r>
            <a:endParaRPr lang="en-GB">
              <a:latin typeface="Times New Roman" panose="02020603050405020304" pitchFamily="18" charset="0"/>
              <a:cs typeface="Times New Roman" panose="02020603050405020304" pitchFamily="18" charset="0"/>
            </a:endParaRPr>
          </a:p>
          <a:p>
            <a:pPr indent="457200" algn="just">
              <a:lnSpc>
                <a:spcPct val="115000"/>
              </a:lnSpc>
              <a:spcAft>
                <a:spcPts val="0"/>
              </a:spcAft>
            </a:pPr>
            <a:endParaRPr lang="en-GB">
              <a:latin typeface="Times New Roman" panose="02020603050405020304" pitchFamily="18" charset="0"/>
              <a:ea typeface="Calibri" panose="020F0502020204030204" pitchFamily="34" charset="0"/>
            </a:endParaRPr>
          </a:p>
        </p:txBody>
      </p:sp>
      <p:sp>
        <p:nvSpPr>
          <p:cNvPr id="3" name="Rectangle 2"/>
          <p:cNvSpPr/>
          <p:nvPr/>
        </p:nvSpPr>
        <p:spPr>
          <a:xfrm>
            <a:off x="1756610" y="3796681"/>
            <a:ext cx="6992753" cy="458074"/>
          </a:xfrm>
          <a:prstGeom prst="rect">
            <a:avLst/>
          </a:prstGeom>
        </p:spPr>
        <p:txBody>
          <a:bodyPr wrap="square">
            <a:spAutoFit/>
          </a:bodyPr>
          <a:lstStyle/>
          <a:p>
            <a:pPr indent="457200" algn="ctr">
              <a:lnSpc>
                <a:spcPct val="150000"/>
              </a:lnSpc>
              <a:spcAft>
                <a:spcPts val="0"/>
              </a:spcAft>
            </a:pPr>
            <a:r>
              <a:rPr lang="ro-RO">
                <a:latin typeface="Times New Roman" panose="02020603050405020304" pitchFamily="18" charset="0"/>
                <a:ea typeface="Calibri" panose="020F0502020204030204" pitchFamily="34" charset="0"/>
                <a:cs typeface="Times New Roman" panose="02020603050405020304" pitchFamily="18" charset="0"/>
              </a:rPr>
              <a:t>Tabel 4. Producția de lapte obținută perioada de alăptare (</a:t>
            </a:r>
            <a:r>
              <a:rPr lang="ro-RO">
                <a:latin typeface="Times New Roman" panose="02020603050405020304" pitchFamily="18" charset="0"/>
                <a:ea typeface="Calibri" panose="020F0502020204030204" pitchFamily="34" charset="0"/>
                <a:cs typeface="Times New Roman" panose="02020603050405020304" pitchFamily="18" charset="0"/>
              </a:rPr>
              <a:t>kg</a:t>
            </a:r>
            <a:r>
              <a:rPr lang="ro-RO" smtClean="0">
                <a:latin typeface="Times New Roman" panose="02020603050405020304" pitchFamily="18" charset="0"/>
                <a:ea typeface="Calibri" panose="020F0502020204030204" pitchFamily="34" charset="0"/>
                <a:cs typeface="Times New Roman" panose="02020603050405020304" pitchFamily="18" charset="0"/>
              </a:rPr>
              <a:t>)</a:t>
            </a:r>
            <a:endParaRPr lang="en-GB" sz="200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0" name="Picture 9"/>
          <p:cNvPicPr>
            <a:picLocks noChangeAspect="1"/>
          </p:cNvPicPr>
          <p:nvPr/>
        </p:nvPicPr>
        <p:blipFill>
          <a:blip r:embed="rId3"/>
          <a:stretch>
            <a:fillRect/>
          </a:stretch>
        </p:blipFill>
        <p:spPr>
          <a:xfrm>
            <a:off x="750769" y="4360633"/>
            <a:ext cx="8273137" cy="2289563"/>
          </a:xfrm>
          <a:prstGeom prst="rect">
            <a:avLst/>
          </a:prstGeom>
        </p:spPr>
      </p:pic>
    </p:spTree>
    <p:extLst>
      <p:ext uri="{BB962C8B-B14F-4D97-AF65-F5344CB8AC3E}">
        <p14:creationId xmlns:p14="http://schemas.microsoft.com/office/powerpoint/2010/main" val="3765582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9764" y="119650"/>
            <a:ext cx="8470231" cy="3277820"/>
          </a:xfrm>
          <a:prstGeom prst="rect">
            <a:avLst/>
          </a:prstGeom>
        </p:spPr>
        <p:txBody>
          <a:bodyPr wrap="square">
            <a:spAutoFit/>
          </a:bodyPr>
          <a:lstStyle/>
          <a:p>
            <a:pPr indent="457200" algn="just">
              <a:lnSpc>
                <a:spcPct val="115000"/>
              </a:lnSpc>
              <a:spcAft>
                <a:spcPts val="0"/>
              </a:spcAft>
            </a:pPr>
            <a:r>
              <a:rPr lang="ro-RO" b="1">
                <a:latin typeface="Times New Roman" panose="02020603050405020304" pitchFamily="18" charset="0"/>
                <a:ea typeface="Calibri" panose="020F0502020204030204" pitchFamily="34" charset="0"/>
                <a:cs typeface="Times New Roman" panose="02020603050405020304" pitchFamily="18" charset="0"/>
              </a:rPr>
              <a:t>4.4. Evaluarea producție de lapte pe baza controalelor efectuate </a:t>
            </a:r>
            <a:r>
              <a:rPr lang="ro-RO">
                <a:latin typeface="Times New Roman" panose="02020603050405020304" pitchFamily="18" charset="0"/>
                <a:ea typeface="Calibri" panose="020F0502020204030204" pitchFamily="34" charset="0"/>
                <a:cs typeface="Times New Roman" panose="02020603050405020304" pitchFamily="18" charset="0"/>
              </a:rPr>
              <a:t>a reprezentat o activitate importantă, deoarece această producție are rol biologic și economic, iar în condițiile țării noastre oile sunt crescute îndeosebi pentru producția de lapte. În condiții de fermă de mărimea  producției de lapte marfă, depinde în mare măsură eficiența creșterii ovinelor pentru producția de lapte, dat fiind că această producție este principală în timp ce celelalte (carne, lână) sunt secundare</a:t>
            </a:r>
            <a:r>
              <a:rPr lang="ro-RO">
                <a:latin typeface="Times New Roman" panose="02020603050405020304" pitchFamily="18" charset="0"/>
                <a:ea typeface="Calibri" panose="020F0502020204030204" pitchFamily="34" charset="0"/>
                <a:cs typeface="Times New Roman" panose="02020603050405020304" pitchFamily="18" charset="0"/>
              </a:rPr>
              <a:t>. </a:t>
            </a:r>
            <a:endParaRPr lang="ro-RO" smtClean="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15000"/>
              </a:lnSpc>
              <a:spcAft>
                <a:spcPts val="0"/>
              </a:spcAft>
            </a:pPr>
            <a:r>
              <a:rPr lang="ro-RO">
                <a:latin typeface="Times New Roman" panose="02020603050405020304" pitchFamily="18" charset="0"/>
                <a:cs typeface="Times New Roman" panose="02020603050405020304" pitchFamily="18" charset="0"/>
              </a:rPr>
              <a:t>P</a:t>
            </a:r>
            <a:r>
              <a:rPr lang="ro-RO" smtClean="0">
                <a:latin typeface="Times New Roman" panose="02020603050405020304" pitchFamily="18" charset="0"/>
                <a:cs typeface="Times New Roman" panose="02020603050405020304" pitchFamily="18" charset="0"/>
              </a:rPr>
              <a:t>e întreg </a:t>
            </a:r>
            <a:r>
              <a:rPr lang="ro-RO">
                <a:latin typeface="Times New Roman" panose="02020603050405020304" pitchFamily="18" charset="0"/>
                <a:cs typeface="Times New Roman" panose="02020603050405020304" pitchFamily="18" charset="0"/>
              </a:rPr>
              <a:t>intervalul specific lactației din acest an au fost planificate mai multe controale ale producției de lapte plasate la intervale de </a:t>
            </a:r>
            <a:r>
              <a:rPr lang="ro-RO">
                <a:latin typeface="Times New Roman" panose="02020603050405020304" pitchFamily="18" charset="0"/>
                <a:cs typeface="Times New Roman" panose="02020603050405020304" pitchFamily="18" charset="0"/>
              </a:rPr>
              <a:t>30 </a:t>
            </a:r>
            <a:r>
              <a:rPr lang="ro-RO" smtClean="0">
                <a:latin typeface="Times New Roman" panose="02020603050405020304" pitchFamily="18" charset="0"/>
                <a:cs typeface="Times New Roman" panose="02020603050405020304" pitchFamily="18" charset="0"/>
              </a:rPr>
              <a:t>zile, iar în </a:t>
            </a:r>
            <a:r>
              <a:rPr lang="ro-RO">
                <a:latin typeface="Times New Roman" panose="02020603050405020304" pitchFamily="18" charset="0"/>
                <a:cs typeface="Times New Roman" panose="02020603050405020304" pitchFamily="18" charset="0"/>
              </a:rPr>
              <a:t>tabelul de mai jos sunt prezentate valorile medii, limitele minime și maxime și variabilitatea înregistrată la oile supuse primului control productiv. </a:t>
            </a:r>
            <a:endParaRPr lang="en-GB">
              <a:latin typeface="Times New Roman" panose="02020603050405020304" pitchFamily="18" charset="0"/>
              <a:ea typeface="Calibri" panose="020F0502020204030204" pitchFamily="34" charset="0"/>
              <a:cs typeface="Times New Roman" panose="02020603050405020304" pitchFamily="18" charset="0"/>
            </a:endParaRPr>
          </a:p>
        </p:txBody>
      </p:sp>
      <p:sp>
        <p:nvSpPr>
          <p:cNvPr id="13" name="Rectangle 12"/>
          <p:cNvSpPr/>
          <p:nvPr/>
        </p:nvSpPr>
        <p:spPr>
          <a:xfrm>
            <a:off x="519764" y="3367946"/>
            <a:ext cx="8749363" cy="458074"/>
          </a:xfrm>
          <a:prstGeom prst="rect">
            <a:avLst/>
          </a:prstGeom>
        </p:spPr>
        <p:txBody>
          <a:bodyPr wrap="square">
            <a:spAutoFit/>
          </a:bodyPr>
          <a:lstStyle/>
          <a:p>
            <a:pPr indent="457200" algn="ctr">
              <a:lnSpc>
                <a:spcPct val="150000"/>
              </a:lnSpc>
              <a:spcAft>
                <a:spcPts val="0"/>
              </a:spcAft>
            </a:pPr>
            <a:r>
              <a:rPr lang="ro-RO">
                <a:latin typeface="Times New Roman" panose="02020603050405020304" pitchFamily="18" charset="0"/>
                <a:ea typeface="Calibri" panose="020F0502020204030204" pitchFamily="34" charset="0"/>
                <a:cs typeface="Times New Roman" panose="02020603050405020304" pitchFamily="18" charset="0"/>
              </a:rPr>
              <a:t>Tabel 8. Valorile medii a producției de lapte </a:t>
            </a:r>
            <a:r>
              <a:rPr lang="ro-RO">
                <a:latin typeface="Times New Roman" panose="02020603050405020304" pitchFamily="18" charset="0"/>
                <a:ea typeface="Calibri" panose="020F0502020204030204" pitchFamily="34" charset="0"/>
                <a:cs typeface="Times New Roman" panose="02020603050405020304" pitchFamily="18" charset="0"/>
              </a:rPr>
              <a:t>pe </a:t>
            </a:r>
            <a:r>
              <a:rPr lang="ro-RO" smtClean="0">
                <a:latin typeface="Times New Roman" panose="02020603050405020304" pitchFamily="18" charset="0"/>
                <a:ea typeface="Calibri" panose="020F0502020204030204" pitchFamily="34" charset="0"/>
                <a:cs typeface="Times New Roman" panose="02020603050405020304" pitchFamily="18" charset="0"/>
              </a:rPr>
              <a:t>lactație (kg/lactație)</a:t>
            </a:r>
            <a:endParaRPr lang="en-GB">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4" name="Picture 13"/>
          <p:cNvPicPr>
            <a:picLocks noChangeAspect="1"/>
          </p:cNvPicPr>
          <p:nvPr/>
        </p:nvPicPr>
        <p:blipFill>
          <a:blip r:embed="rId3"/>
          <a:stretch>
            <a:fillRect/>
          </a:stretch>
        </p:blipFill>
        <p:spPr>
          <a:xfrm>
            <a:off x="1225447" y="3826020"/>
            <a:ext cx="6885609" cy="2308777"/>
          </a:xfrm>
          <a:prstGeom prst="rect">
            <a:avLst/>
          </a:prstGeom>
        </p:spPr>
      </p:pic>
      <p:pic>
        <p:nvPicPr>
          <p:cNvPr id="15" name="Picture 14"/>
          <p:cNvPicPr>
            <a:picLocks noChangeAspect="1"/>
          </p:cNvPicPr>
          <p:nvPr/>
        </p:nvPicPr>
        <p:blipFill>
          <a:blip r:embed="rId4"/>
          <a:stretch>
            <a:fillRect/>
          </a:stretch>
        </p:blipFill>
        <p:spPr>
          <a:xfrm>
            <a:off x="1318662" y="5806393"/>
            <a:ext cx="6574054" cy="1267923"/>
          </a:xfrm>
          <a:prstGeom prst="rect">
            <a:avLst/>
          </a:prstGeom>
        </p:spPr>
      </p:pic>
    </p:spTree>
    <p:extLst>
      <p:ext uri="{BB962C8B-B14F-4D97-AF65-F5344CB8AC3E}">
        <p14:creationId xmlns:p14="http://schemas.microsoft.com/office/powerpoint/2010/main" val="295263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3768" y="110025"/>
            <a:ext cx="8325853" cy="2003625"/>
          </a:xfrm>
          <a:prstGeom prst="rect">
            <a:avLst/>
          </a:prstGeom>
        </p:spPr>
        <p:txBody>
          <a:bodyPr wrap="square">
            <a:spAutoFit/>
          </a:bodyPr>
          <a:lstStyle/>
          <a:p>
            <a:pPr indent="457200" algn="just">
              <a:lnSpc>
                <a:spcPct val="115000"/>
              </a:lnSpc>
              <a:spcAft>
                <a:spcPts val="0"/>
              </a:spcAft>
            </a:pPr>
            <a:r>
              <a:rPr lang="ro-RO">
                <a:latin typeface="Times New Roman" panose="02020603050405020304" pitchFamily="18" charset="0"/>
                <a:ea typeface="Calibri" panose="020F0502020204030204" pitchFamily="34" charset="0"/>
              </a:rPr>
              <a:t>Cea mai mare cantitate de lapte muls a fost obținută de la oile care au format lotul L3. Nivelul determinat pentru acest lot a fost la un nivel mediu de 188,84±10,84 kg lapte. La acest nivel al producției se poate spune că noua populație de ovine are un potențial lactogen superior, mult peste cel determinat pentru alte rase locale. Valorile mari ale variabilității permit intensificarea lucrărilor de selecție, bazate pe controlul performanțelor de producție și constituirea de nuclee de elită.</a:t>
            </a:r>
            <a:endParaRPr lang="en-GB">
              <a:latin typeface="Times New Roman" panose="02020603050405020304" pitchFamily="18" charset="0"/>
              <a:ea typeface="Calibri" panose="020F0502020204030204" pitchFamily="34" charset="0"/>
            </a:endParaRPr>
          </a:p>
        </p:txBody>
      </p:sp>
      <p:pic>
        <p:nvPicPr>
          <p:cNvPr id="8195" name="Chart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2813" y="2242728"/>
            <a:ext cx="5731894" cy="2849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068354" y="5419841"/>
            <a:ext cx="7146807" cy="729430"/>
          </a:xfrm>
          <a:prstGeom prst="rect">
            <a:avLst/>
          </a:prstGeom>
        </p:spPr>
        <p:txBody>
          <a:bodyPr wrap="square">
            <a:spAutoFit/>
          </a:bodyPr>
          <a:lstStyle/>
          <a:p>
            <a:pPr indent="457200" algn="ctr">
              <a:lnSpc>
                <a:spcPct val="115000"/>
              </a:lnSpc>
              <a:spcAft>
                <a:spcPts val="0"/>
              </a:spcAft>
            </a:pPr>
            <a:r>
              <a:rPr lang="ro-RO">
                <a:latin typeface="Times New Roman" panose="02020603050405020304" pitchFamily="18" charset="0"/>
                <a:ea typeface="Calibri" panose="020F0502020204030204" pitchFamily="34" charset="0"/>
                <a:cs typeface="Times New Roman" panose="02020603050405020304" pitchFamily="18" charset="0"/>
              </a:rPr>
              <a:t>Fig. 5. Reprezentarea grafică a producției de lapte obținută la loturile supuse cercetării (kg)</a:t>
            </a:r>
            <a:endParaRPr lang="en-GB" sz="20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10308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20160610_0544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072" y="117363"/>
            <a:ext cx="4559199" cy="275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3" descr="20160610_054413"/>
          <p:cNvPicPr>
            <a:picLocks noChangeAspect="1" noChangeArrowheads="1"/>
          </p:cNvPicPr>
          <p:nvPr/>
        </p:nvPicPr>
        <p:blipFill>
          <a:blip r:embed="rId3">
            <a:extLst>
              <a:ext uri="{28A0092B-C50C-407E-A947-70E740481C1C}">
                <a14:useLocalDpi xmlns:a14="http://schemas.microsoft.com/office/drawing/2010/main" val="0"/>
              </a:ext>
            </a:extLst>
          </a:blip>
          <a:srcRect t="1456" r="67091" b="23236"/>
          <a:stretch>
            <a:fillRect/>
          </a:stretch>
        </p:blipFill>
        <p:spPr bwMode="auto">
          <a:xfrm>
            <a:off x="5672455" y="148942"/>
            <a:ext cx="2749650" cy="2689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189465" y="2869613"/>
            <a:ext cx="7060181" cy="385362"/>
          </a:xfrm>
          <a:prstGeom prst="rect">
            <a:avLst/>
          </a:prstGeom>
        </p:spPr>
        <p:txBody>
          <a:bodyPr wrap="square">
            <a:spAutoFit/>
          </a:bodyPr>
          <a:lstStyle/>
          <a:p>
            <a:pPr indent="457200" algn="ctr">
              <a:lnSpc>
                <a:spcPct val="115000"/>
              </a:lnSpc>
              <a:spcAft>
                <a:spcPts val="0"/>
              </a:spcAft>
            </a:pPr>
            <a:r>
              <a:rPr lang="ro-RO">
                <a:latin typeface="Times New Roman" panose="02020603050405020304" pitchFamily="18" charset="0"/>
                <a:ea typeface="Calibri" panose="020F0502020204030204" pitchFamily="34" charset="0"/>
                <a:cs typeface="Times New Roman" panose="02020603050405020304" pitchFamily="18" charset="0"/>
              </a:rPr>
              <a:t>Fig. 6. Dezvoltarea glandei mamare la oile din noua populație</a:t>
            </a:r>
            <a:endParaRPr lang="en-GB" sz="20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Rectangle 2"/>
          <p:cNvSpPr/>
          <p:nvPr/>
        </p:nvSpPr>
        <p:spPr>
          <a:xfrm>
            <a:off x="725072" y="3062294"/>
            <a:ext cx="7988968" cy="3596369"/>
          </a:xfrm>
          <a:prstGeom prst="rect">
            <a:avLst/>
          </a:prstGeom>
        </p:spPr>
        <p:txBody>
          <a:bodyPr wrap="square">
            <a:spAutoFit/>
          </a:bodyPr>
          <a:lstStyle/>
          <a:p>
            <a:pPr indent="457200" algn="just">
              <a:lnSpc>
                <a:spcPct val="115000"/>
              </a:lnSpc>
              <a:spcAft>
                <a:spcPts val="0"/>
              </a:spcAft>
            </a:pPr>
            <a:r>
              <a:rPr lang="ro-RO">
                <a:latin typeface="Times New Roman" panose="02020603050405020304" pitchFamily="18" charset="0"/>
                <a:ea typeface="Calibri" panose="020F0502020204030204" pitchFamily="34" charset="0"/>
              </a:rPr>
              <a:t> </a:t>
            </a:r>
            <a:endParaRPr lang="en-GB">
              <a:latin typeface="Times New Roman" panose="02020603050405020304" pitchFamily="18" charset="0"/>
              <a:ea typeface="Calibri" panose="020F0502020204030204" pitchFamily="34" charset="0"/>
            </a:endParaRPr>
          </a:p>
          <a:p>
            <a:pPr indent="457200" algn="ctr">
              <a:lnSpc>
                <a:spcPct val="115000"/>
              </a:lnSpc>
              <a:spcAft>
                <a:spcPts val="0"/>
              </a:spcAft>
            </a:pPr>
            <a:r>
              <a:rPr lang="ro-RO" b="1">
                <a:latin typeface="Times New Roman" panose="02020603050405020304" pitchFamily="18" charset="0"/>
                <a:ea typeface="Calibri" panose="020F0502020204030204" pitchFamily="34" charset="0"/>
              </a:rPr>
              <a:t>CONCLUZII</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smtClean="0">
                <a:latin typeface="Times New Roman" panose="02020603050405020304" pitchFamily="18" charset="0"/>
                <a:ea typeface="Calibri" panose="020F0502020204030204" pitchFamily="34" charset="0"/>
              </a:rPr>
              <a:t>1</a:t>
            </a:r>
            <a:r>
              <a:rPr lang="ro-RO">
                <a:latin typeface="Times New Roman" panose="02020603050405020304" pitchFamily="18" charset="0"/>
                <a:ea typeface="Calibri" panose="020F0502020204030204" pitchFamily="34" charset="0"/>
              </a:rPr>
              <a:t>. Privitor la naștere rezultatele obținute evidențiază că valorile medii specifice acestui caracter prezintă anumite diferențe care au semnificații statistice diferite. </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a:latin typeface="Times New Roman" panose="02020603050405020304" pitchFamily="18" charset="0"/>
                <a:ea typeface="Calibri" panose="020F0502020204030204" pitchFamily="34" charset="0"/>
              </a:rPr>
              <a:t>1.1. Diferențele înregistrate între greutatea la naștere la lotul de miei Țigaie și cel al noii populații din sezonul de montă din acest an a avut o semnificație statistică semnificativă pentru pragul statistic p ≤ 0.01. </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a:latin typeface="Times New Roman" panose="02020603050405020304" pitchFamily="18" charset="0"/>
                <a:ea typeface="Calibri" panose="020F0502020204030204" pitchFamily="34" charset="0"/>
              </a:rPr>
              <a:t>1.2. Practic această semnificație se datorește faptului ca la naștere mieii aparținând noului tip de lapte format la Bacău au avut o greutate vie superioară cu 12,11% față de valoarea determinată la mieii aparținând varietății ruginii din cadrul </a:t>
            </a:r>
            <a:r>
              <a:rPr lang="ro-RO">
                <a:latin typeface="Times New Roman" panose="02020603050405020304" pitchFamily="18" charset="0"/>
                <a:ea typeface="Calibri" panose="020F0502020204030204" pitchFamily="34" charset="0"/>
              </a:rPr>
              <a:t>rasei </a:t>
            </a:r>
            <a:r>
              <a:rPr lang="ro-RO" smtClean="0">
                <a:latin typeface="Times New Roman" panose="02020603050405020304" pitchFamily="18" charset="0"/>
                <a:ea typeface="Calibri" panose="020F0502020204030204" pitchFamily="34" charset="0"/>
              </a:rPr>
              <a:t>Țigaie</a:t>
            </a:r>
            <a:r>
              <a:rPr lang="ro-RO">
                <a:latin typeface="Times New Roman" panose="02020603050405020304" pitchFamily="18" charset="0"/>
                <a:ea typeface="Calibri" panose="020F0502020204030204" pitchFamily="34" charset="0"/>
              </a:rPr>
              <a:t>.</a:t>
            </a:r>
            <a:endParaRPr lang="en-GB">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89696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4519" y="265893"/>
            <a:ext cx="8489481" cy="6144759"/>
          </a:xfrm>
          <a:prstGeom prst="rect">
            <a:avLst/>
          </a:prstGeom>
        </p:spPr>
        <p:txBody>
          <a:bodyPr wrap="square">
            <a:spAutoFit/>
          </a:bodyPr>
          <a:lstStyle/>
          <a:p>
            <a:pPr indent="457200" algn="just">
              <a:lnSpc>
                <a:spcPct val="115000"/>
              </a:lnSpc>
              <a:spcAft>
                <a:spcPts val="0"/>
              </a:spcAft>
            </a:pPr>
            <a:r>
              <a:rPr lang="ro-RO">
                <a:latin typeface="Times New Roman" panose="02020603050405020304" pitchFamily="18" charset="0"/>
                <a:ea typeface="Calibri" panose="020F0502020204030204" pitchFamily="34" charset="0"/>
              </a:rPr>
              <a:t>3. La lotul constituit din mieii noii populații, în urma cântăririlor din anul curent, se constată superioritatea greutăți medii cu aproximativ 17% față de nivelul înregistrat la mieii de rasă Țigaie. </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a:latin typeface="Times New Roman" panose="02020603050405020304" pitchFamily="18" charset="0"/>
                <a:ea typeface="Calibri" panose="020F0502020204030204" pitchFamily="34" charset="0"/>
              </a:rPr>
              <a:t>3.1. Între aceste loturi diferența exprimată în valori absolute a fost de +4,39kg și a foarte semnificativă pentru p ≤ 0.01. </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a:latin typeface="Times New Roman" panose="02020603050405020304" pitchFamily="18" charset="0"/>
                <a:ea typeface="Calibri" panose="020F0502020204030204" pitchFamily="34" charset="0"/>
              </a:rPr>
              <a:t>4. Evaluarea intensității de creștere a mieilor în perioada de alăptare</a:t>
            </a:r>
            <a:r>
              <a:rPr lang="ro-RO" i="1">
                <a:latin typeface="Times New Roman" panose="02020603050405020304" pitchFamily="18" charset="0"/>
                <a:ea typeface="Calibri" panose="020F0502020204030204" pitchFamily="34" charset="0"/>
              </a:rPr>
              <a:t> </a:t>
            </a:r>
            <a:r>
              <a:rPr lang="ro-RO">
                <a:latin typeface="Times New Roman" panose="02020603050405020304" pitchFamily="18" charset="0"/>
                <a:ea typeface="Calibri" panose="020F0502020204030204" pitchFamily="34" charset="0"/>
              </a:rPr>
              <a:t>reprezintă un indicator important ce are influență asupra ritmului de creștere și de dezvoltare corporală în perioadele următoare. </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a:latin typeface="Times New Roman" panose="02020603050405020304" pitchFamily="18" charset="0"/>
                <a:ea typeface="Calibri" panose="020F0502020204030204" pitchFamily="34" charset="0"/>
              </a:rPr>
              <a:t>4.1. Pentru prime 28 zile corespunzătoare perioadei de alăptare sporul mediu zilnic înregistrează o valoare medie mai mare la mieii rasei Țigaie, care au avut un spor mediu zilnic de 333,09 ± 0,035 g.</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a:latin typeface="Times New Roman" panose="02020603050405020304" pitchFamily="18" charset="0"/>
                <a:ea typeface="Calibri" panose="020F0502020204030204" pitchFamily="34" charset="0"/>
              </a:rPr>
              <a:t>4.2. Valoare medie respectivă a fost mai mare cu aproximativ 43 g față de valoarea medie determinată pentru același caracter însă la mieii aparținând noii populații de lapte obținută în anul curent, diferența dintre loturi fiind semnificativă pentru pragul statistic luat în considerare.</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a:latin typeface="Times New Roman" panose="02020603050405020304" pitchFamily="18" charset="0"/>
                <a:ea typeface="Calibri" panose="020F0502020204030204" pitchFamily="34" charset="0"/>
              </a:rPr>
              <a:t>4.3. La cântărirea efectuată la împlinirea vârstei de 56 zile se observă că sporul mediu realizat pe intervalul 28 zile și respectiv 56 zile a fost mai mare cu 79 g față de cel determinat la mieii rasei locale Țigaie, iar din punct de vedere statistic această diferență a fost distinct semnificativă pentru p ≤ </a:t>
            </a:r>
            <a:r>
              <a:rPr lang="ro-RO">
                <a:latin typeface="Times New Roman" panose="02020603050405020304" pitchFamily="18" charset="0"/>
                <a:ea typeface="Calibri" panose="020F0502020204030204" pitchFamily="34" charset="0"/>
              </a:rPr>
              <a:t>0.01</a:t>
            </a:r>
            <a:r>
              <a:rPr lang="ro-RO" smtClean="0">
                <a:latin typeface="Times New Roman" panose="02020603050405020304" pitchFamily="18" charset="0"/>
                <a:ea typeface="Calibri" panose="020F0502020204030204" pitchFamily="34" charset="0"/>
              </a:rPr>
              <a:t>.</a:t>
            </a:r>
            <a:endParaRPr lang="en-GB">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3971472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8148" y="0"/>
            <a:ext cx="8056344" cy="2959272"/>
          </a:xfrm>
          <a:prstGeom prst="rect">
            <a:avLst/>
          </a:prstGeom>
        </p:spPr>
        <p:txBody>
          <a:bodyPr wrap="square">
            <a:spAutoFit/>
          </a:bodyPr>
          <a:lstStyle/>
          <a:p>
            <a:pPr indent="457200" algn="just">
              <a:lnSpc>
                <a:spcPct val="115000"/>
              </a:lnSpc>
              <a:spcAft>
                <a:spcPts val="0"/>
              </a:spcAft>
            </a:pPr>
            <a:r>
              <a:rPr lang="ro-RO">
                <a:latin typeface="Times New Roman" panose="02020603050405020304" pitchFamily="18" charset="0"/>
                <a:ea typeface="Calibri" panose="020F0502020204030204" pitchFamily="34" charset="0"/>
              </a:rPr>
              <a:t>5. Înălțimea și lungimea trunchiului confirmă că mieii din ambele loturi au un format corporal dreptunghiular datorită faptului că, în ambele situații lungimea are valori medii mai mari comparativ cu înălțimea trunchiului. </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a:latin typeface="Times New Roman" panose="02020603050405020304" pitchFamily="18" charset="0"/>
                <a:ea typeface="Calibri" panose="020F0502020204030204" pitchFamily="34" charset="0"/>
              </a:rPr>
              <a:t>5.1. Cu toate acestea, faptul că la ambele loturi cele două caractere au valori medii apropiate de 60 cm indică o foarte bună dezvoltare corporală încă din prima parte a vieții.</a:t>
            </a:r>
            <a:endParaRPr lang="en-GB">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a:latin typeface="Times New Roman" panose="02020603050405020304" pitchFamily="18" charset="0"/>
                <a:ea typeface="Calibri" panose="020F0502020204030204" pitchFamily="34" charset="0"/>
              </a:rPr>
              <a:t>6. Cea mai mare cantitate de lapte muls a fost obținută de la oile care au format lotul L3. Nivelul determinat pentru acest lot a fost la un nivel mediu de 188,84±10,84 kg lapte. </a:t>
            </a:r>
            <a:endParaRPr lang="en-GB">
              <a:latin typeface="Times New Roman" panose="02020603050405020304" pitchFamily="18" charset="0"/>
              <a:ea typeface="Calibri" panose="020F0502020204030204" pitchFamily="34" charset="0"/>
            </a:endParaRPr>
          </a:p>
        </p:txBody>
      </p:sp>
      <p:sp>
        <p:nvSpPr>
          <p:cNvPr id="3" name="Rectangle 2"/>
          <p:cNvSpPr/>
          <p:nvPr/>
        </p:nvSpPr>
        <p:spPr>
          <a:xfrm>
            <a:off x="625642" y="3046881"/>
            <a:ext cx="8441356" cy="3560975"/>
          </a:xfrm>
          <a:prstGeom prst="rect">
            <a:avLst/>
          </a:prstGeom>
        </p:spPr>
        <p:txBody>
          <a:bodyPr wrap="square">
            <a:spAutoFit/>
          </a:bodyPr>
          <a:lstStyle/>
          <a:p>
            <a:pPr indent="457200" algn="ctr">
              <a:lnSpc>
                <a:spcPct val="115000"/>
              </a:lnSpc>
              <a:spcAft>
                <a:spcPts val="0"/>
              </a:spcAft>
            </a:pPr>
            <a:r>
              <a:rPr lang="ro-RO" sz="1600" b="1">
                <a:latin typeface="Times New Roman" panose="02020603050405020304" pitchFamily="18" charset="0"/>
                <a:ea typeface="Calibri" panose="020F0502020204030204" pitchFamily="34" charset="0"/>
              </a:rPr>
              <a:t>BIBLIOGRAFIE</a:t>
            </a:r>
            <a:endParaRPr lang="en-GB" sz="1600">
              <a:latin typeface="Times New Roman" panose="02020603050405020304" pitchFamily="18" charset="0"/>
              <a:ea typeface="Calibri" panose="020F0502020204030204" pitchFamily="34" charset="0"/>
            </a:endParaRPr>
          </a:p>
          <a:p>
            <a:pPr indent="457200" algn="just">
              <a:lnSpc>
                <a:spcPct val="115000"/>
              </a:lnSpc>
              <a:spcAft>
                <a:spcPts val="0"/>
              </a:spcAft>
            </a:pPr>
            <a:r>
              <a:rPr lang="en-GB" smtClean="0">
                <a:latin typeface="Times New Roman" panose="02020603050405020304" pitchFamily="18" charset="0"/>
                <a:ea typeface="Calibri" panose="020F0502020204030204" pitchFamily="34" charset="0"/>
              </a:rPr>
              <a:t>Abdullah </a:t>
            </a:r>
            <a:r>
              <a:rPr lang="en-GB">
                <a:latin typeface="Times New Roman" panose="02020603050405020304" pitchFamily="18" charset="0"/>
                <a:ea typeface="Calibri" panose="020F0502020204030204" pitchFamily="34" charset="0"/>
              </a:rPr>
              <a:t>M.B. and Tabbaa J.M. (2011): Comparison of body weight and dimensions at birth and weaning among Awassi and Chios sheep breeds and their crosses. Jordan Journal of Agricultural Sciences, Volume 7, No.4. </a:t>
            </a:r>
            <a:endParaRPr lang="en-GB" sz="1600">
              <a:latin typeface="Times New Roman" panose="02020603050405020304" pitchFamily="18" charset="0"/>
              <a:ea typeface="Calibri" panose="020F0502020204030204" pitchFamily="34" charset="0"/>
            </a:endParaRPr>
          </a:p>
          <a:p>
            <a:pPr indent="457200" algn="just">
              <a:lnSpc>
                <a:spcPct val="115000"/>
              </a:lnSpc>
              <a:spcAft>
                <a:spcPts val="0"/>
              </a:spcAft>
            </a:pPr>
            <a:r>
              <a:rPr lang="en-GB">
                <a:latin typeface="Times New Roman" panose="02020603050405020304" pitchFamily="18" charset="0"/>
                <a:ea typeface="Calibri" panose="020F0502020204030204" pitchFamily="34" charset="0"/>
              </a:rPr>
              <a:t>Atanasiu T., C. Pascal, N. Iftimie, C. Cristian, Otilia Crăciun, 2010</a:t>
            </a:r>
            <a:r>
              <a:rPr lang="en-GB" i="1">
                <a:latin typeface="Times New Roman" panose="02020603050405020304" pitchFamily="18" charset="0"/>
                <a:ea typeface="Calibri" panose="020F0502020204030204" pitchFamily="34" charset="0"/>
              </a:rPr>
              <a:t> - S</a:t>
            </a:r>
            <a:r>
              <a:rPr lang="en-GB">
                <a:latin typeface="Times New Roman" panose="02020603050405020304" pitchFamily="18" charset="0"/>
                <a:ea typeface="Calibri" panose="020F0502020204030204" pitchFamily="34" charset="0"/>
              </a:rPr>
              <a:t>tudy performance of hybrid sheep obtained from crossing of Awassi rams with ewe Tigaie, Lucrari Ştiinţifice-Seria Zootehnie, Electronic ISSN 2067-2330, Print ISSN 1454-7368, p 427-430</a:t>
            </a:r>
            <a:endParaRPr lang="en-GB" sz="1600">
              <a:latin typeface="Times New Roman" panose="02020603050405020304" pitchFamily="18" charset="0"/>
              <a:ea typeface="Calibri" panose="020F0502020204030204" pitchFamily="34" charset="0"/>
            </a:endParaRPr>
          </a:p>
          <a:p>
            <a:pPr indent="457200" algn="just">
              <a:lnSpc>
                <a:spcPct val="115000"/>
              </a:lnSpc>
              <a:spcAft>
                <a:spcPts val="0"/>
              </a:spcAft>
            </a:pPr>
            <a:r>
              <a:rPr lang="en-GB">
                <a:latin typeface="Times New Roman" panose="02020603050405020304" pitchFamily="18" charset="0"/>
                <a:ea typeface="Calibri" panose="020F0502020204030204" pitchFamily="34" charset="0"/>
              </a:rPr>
              <a:t>Călin I., Pădeanu I., Pascal C., Dărăban S.V. (2010) Results concerning the fatteningof halfbreeds stemming from the crossing of Ţurcana bred with Ile de France breed. </a:t>
            </a:r>
            <a:r>
              <a:rPr lang="pt-BR">
                <a:latin typeface="Times New Roman" panose="02020603050405020304" pitchFamily="18" charset="0"/>
                <a:ea typeface="Calibri" panose="020F0502020204030204" pitchFamily="34" charset="0"/>
              </a:rPr>
              <a:t>Vol Lucrări Ştiinţifice, Seria D. Vol LIII, USAMV Bucureşti, p 454-460</a:t>
            </a:r>
            <a:r>
              <a:rPr lang="pt-BR">
                <a:latin typeface="Times New Roman" panose="02020603050405020304" pitchFamily="18" charset="0"/>
                <a:ea typeface="Calibri" panose="020F0502020204030204" pitchFamily="34" charset="0"/>
              </a:rPr>
              <a:t>. </a:t>
            </a:r>
            <a:endParaRPr lang="en-GB" sz="160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7178627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5641" y="394692"/>
            <a:ext cx="8431731" cy="6463308"/>
          </a:xfrm>
          <a:prstGeom prst="rect">
            <a:avLst/>
          </a:prstGeom>
        </p:spPr>
        <p:txBody>
          <a:bodyPr wrap="square">
            <a:spAutoFit/>
          </a:bodyPr>
          <a:lstStyle/>
          <a:p>
            <a:pPr indent="457200" algn="just">
              <a:lnSpc>
                <a:spcPct val="115000"/>
              </a:lnSpc>
              <a:spcAft>
                <a:spcPts val="0"/>
              </a:spcAft>
            </a:pPr>
            <a:r>
              <a:rPr lang="en-GB">
                <a:latin typeface="Times New Roman" panose="02020603050405020304" pitchFamily="18" charset="0"/>
                <a:ea typeface="Calibri" panose="020F0502020204030204" pitchFamily="34" charset="0"/>
              </a:rPr>
              <a:t>Pădeanu I., Voia S., Gavojdian D., Pascal C., Olaru N., Frăţilă I. (2010). Researches regarding growth speed in crossbreeds lambs Lacaune x Tigaie reared in the westen part of Romania, Lucrari Ştiinţifice-Seria Zootehnie, Electronic ISSN 2067-2330, Print ISSN 1454-7368, p 431-433.</a:t>
            </a:r>
            <a:endParaRPr lang="en-GB" sz="1600">
              <a:latin typeface="Times New Roman" panose="02020603050405020304" pitchFamily="18" charset="0"/>
              <a:ea typeface="Calibri" panose="020F0502020204030204" pitchFamily="34" charset="0"/>
            </a:endParaRPr>
          </a:p>
          <a:p>
            <a:pPr algn="just">
              <a:lnSpc>
                <a:spcPct val="115000"/>
              </a:lnSpc>
              <a:spcAft>
                <a:spcPts val="0"/>
              </a:spcAft>
            </a:pPr>
            <a:r>
              <a:rPr lang="ro-RO" smtClean="0">
                <a:latin typeface="Times New Roman" panose="02020603050405020304" pitchFamily="18" charset="0"/>
                <a:ea typeface="Times New Roman" panose="02020603050405020304" pitchFamily="18" charset="0"/>
              </a:rPr>
              <a:t>	</a:t>
            </a:r>
            <a:r>
              <a:rPr lang="en-US" smtClean="0">
                <a:latin typeface="Times New Roman" panose="02020603050405020304" pitchFamily="18" charset="0"/>
                <a:ea typeface="Times New Roman" panose="02020603050405020304" pitchFamily="18" charset="0"/>
              </a:rPr>
              <a:t>Pacinovski </a:t>
            </a:r>
            <a:r>
              <a:rPr lang="en-US">
                <a:latin typeface="Times New Roman" panose="02020603050405020304" pitchFamily="18" charset="0"/>
                <a:ea typeface="Times New Roman" panose="02020603050405020304" pitchFamily="18" charset="0"/>
              </a:rPr>
              <a:t>N., Elena Eftimova, Gievski M (2007) Comparison of milk production ability between Awassi and East-Friesian sheep in Macedonia. </a:t>
            </a:r>
            <a:r>
              <a:rPr lang="en-US">
                <a:solidFill>
                  <a:srgbClr val="222222"/>
                </a:solidFill>
                <a:latin typeface="Times New Roman" panose="02020603050405020304" pitchFamily="18" charset="0"/>
                <a:ea typeface="Times New Roman" panose="02020603050405020304" pitchFamily="18" charset="0"/>
              </a:rPr>
              <a:t>Proceedings of the III Symposium of livestock production with international participation, p 65-72. </a:t>
            </a:r>
            <a:endParaRPr lang="en-GB" sz="1600">
              <a:latin typeface="Times New Roman" panose="02020603050405020304" pitchFamily="18" charset="0"/>
              <a:ea typeface="Times New Roman" panose="02020603050405020304" pitchFamily="18" charset="0"/>
            </a:endParaRPr>
          </a:p>
          <a:p>
            <a:pPr indent="457200" algn="just">
              <a:lnSpc>
                <a:spcPct val="115000"/>
              </a:lnSpc>
              <a:spcAft>
                <a:spcPts val="0"/>
              </a:spcAft>
            </a:pPr>
            <a:r>
              <a:rPr lang="en-GB">
                <a:latin typeface="Times New Roman" panose="02020603050405020304" pitchFamily="18" charset="0"/>
                <a:ea typeface="Calibri" panose="020F0502020204030204" pitchFamily="34" charset="0"/>
              </a:rPr>
              <a:t>Pascal C., Cristian C. (2014) The evaluation of milk production for the Tigaie breed which is raised in different traditional parts of Romania, Lucrări Ştiinţifice, Seria Zootehnie, ISSN L 1454-7368, vol 61, 2014, p 3-10. </a:t>
            </a:r>
            <a:endParaRPr lang="en-GB" sz="1600">
              <a:latin typeface="Times New Roman" panose="02020603050405020304" pitchFamily="18" charset="0"/>
              <a:ea typeface="Calibri" panose="020F0502020204030204" pitchFamily="34" charset="0"/>
            </a:endParaRPr>
          </a:p>
          <a:p>
            <a:pPr indent="457200" algn="just">
              <a:lnSpc>
                <a:spcPct val="115000"/>
              </a:lnSpc>
              <a:spcAft>
                <a:spcPts val="0"/>
              </a:spcAft>
            </a:pPr>
            <a:r>
              <a:rPr lang="en-GB" b="1">
                <a:latin typeface="Times New Roman" panose="02020603050405020304" pitchFamily="18" charset="0"/>
                <a:ea typeface="Calibri" panose="020F0502020204030204" pitchFamily="34" charset="0"/>
              </a:rPr>
              <a:t> </a:t>
            </a:r>
            <a:endParaRPr lang="en-GB" sz="1600">
              <a:latin typeface="Times New Roman" panose="02020603050405020304" pitchFamily="18" charset="0"/>
              <a:ea typeface="Calibri" panose="020F0502020204030204" pitchFamily="34" charset="0"/>
            </a:endParaRPr>
          </a:p>
          <a:p>
            <a:pPr indent="457200" algn="just">
              <a:lnSpc>
                <a:spcPct val="115000"/>
              </a:lnSpc>
              <a:spcAft>
                <a:spcPts val="0"/>
              </a:spcAft>
            </a:pPr>
            <a:r>
              <a:rPr lang="en-GB" b="1">
                <a:latin typeface="Times New Roman" panose="02020603050405020304" pitchFamily="18" charset="0"/>
                <a:ea typeface="Calibri" panose="020F0502020204030204" pitchFamily="34" charset="0"/>
              </a:rPr>
              <a:t> </a:t>
            </a:r>
            <a:r>
              <a:rPr lang="en-GB" b="1" smtClean="0">
                <a:latin typeface="Times New Roman" panose="02020603050405020304" pitchFamily="18" charset="0"/>
                <a:ea typeface="Calibri" panose="020F0502020204030204" pitchFamily="34" charset="0"/>
              </a:rPr>
              <a:t>Carte</a:t>
            </a:r>
            <a:endParaRPr lang="en-GB" sz="1600">
              <a:latin typeface="Times New Roman" panose="02020603050405020304" pitchFamily="18" charset="0"/>
              <a:ea typeface="Calibri" panose="020F0502020204030204" pitchFamily="34" charset="0"/>
            </a:endParaRPr>
          </a:p>
          <a:p>
            <a:pPr indent="457200" algn="just">
              <a:lnSpc>
                <a:spcPct val="115000"/>
              </a:lnSpc>
              <a:spcAft>
                <a:spcPts val="0"/>
              </a:spcAft>
            </a:pPr>
            <a:r>
              <a:rPr lang="en-GB">
                <a:latin typeface="Times New Roman" panose="02020603050405020304" pitchFamily="18" charset="0"/>
                <a:ea typeface="Calibri" panose="020F0502020204030204" pitchFamily="34" charset="0"/>
              </a:rPr>
              <a:t>Pascal, C. (2015) Tratat de crestere a ovinelor si caprinelor. Editura Ion Ionescu de la Brad, </a:t>
            </a:r>
            <a:endParaRPr lang="en-GB" sz="1600">
              <a:latin typeface="Times New Roman" panose="02020603050405020304" pitchFamily="18" charset="0"/>
              <a:ea typeface="Calibri" panose="020F0502020204030204" pitchFamily="34" charset="0"/>
            </a:endParaRPr>
          </a:p>
          <a:p>
            <a:pPr indent="457200" algn="just">
              <a:lnSpc>
                <a:spcPct val="115000"/>
              </a:lnSpc>
              <a:spcAft>
                <a:spcPts val="0"/>
              </a:spcAft>
            </a:pPr>
            <a:r>
              <a:rPr lang="en-GB">
                <a:latin typeface="Times New Roman" panose="02020603050405020304" pitchFamily="18" charset="0"/>
                <a:ea typeface="Calibri" panose="020F0502020204030204" pitchFamily="34" charset="0"/>
              </a:rPr>
              <a:t>Iasi-Romania, ISBN 978-973-147-196-9, p 325.  </a:t>
            </a:r>
            <a:endParaRPr lang="en-GB" sz="1600">
              <a:latin typeface="Times New Roman" panose="02020603050405020304" pitchFamily="18" charset="0"/>
              <a:ea typeface="Calibri" panose="020F0502020204030204" pitchFamily="34" charset="0"/>
            </a:endParaRPr>
          </a:p>
          <a:p>
            <a:pPr indent="457200" algn="just">
              <a:lnSpc>
                <a:spcPct val="115000"/>
              </a:lnSpc>
              <a:spcAft>
                <a:spcPts val="0"/>
              </a:spcAft>
            </a:pPr>
            <a:r>
              <a:rPr lang="en-GB">
                <a:latin typeface="Times New Roman" panose="02020603050405020304" pitchFamily="18" charset="0"/>
                <a:ea typeface="Calibri" panose="020F0502020204030204" pitchFamily="34" charset="0"/>
              </a:rPr>
              <a:t>Pascal C. (2007) Creşterea ovinelor şi caprinelor. Edit. PIM- Iaşi. ISBN 978-973-716-502-2</a:t>
            </a:r>
            <a:endParaRPr lang="en-GB" sz="1600">
              <a:latin typeface="Times New Roman" panose="02020603050405020304" pitchFamily="18" charset="0"/>
              <a:ea typeface="Calibri" panose="020F0502020204030204" pitchFamily="34" charset="0"/>
            </a:endParaRPr>
          </a:p>
          <a:p>
            <a:pPr indent="457200" algn="just">
              <a:lnSpc>
                <a:spcPct val="115000"/>
              </a:lnSpc>
              <a:spcAft>
                <a:spcPts val="0"/>
              </a:spcAft>
            </a:pPr>
            <a:r>
              <a:rPr lang="en-GB">
                <a:latin typeface="Times New Roman" panose="02020603050405020304" pitchFamily="18" charset="0"/>
                <a:ea typeface="Calibri" panose="020F0502020204030204" pitchFamily="34" charset="0"/>
              </a:rPr>
              <a:t>Taftă V., Vintilă I., Zamfirescu S. (1996). Producția, ameliorarea și reproducția ovinelor. Edit. </a:t>
            </a:r>
            <a:endParaRPr lang="en-GB" sz="1600">
              <a:latin typeface="Times New Roman" panose="02020603050405020304" pitchFamily="18" charset="0"/>
              <a:ea typeface="Calibri" panose="020F0502020204030204" pitchFamily="34" charset="0"/>
            </a:endParaRPr>
          </a:p>
          <a:p>
            <a:pPr indent="457200" algn="just">
              <a:lnSpc>
                <a:spcPct val="115000"/>
              </a:lnSpc>
              <a:spcAft>
                <a:spcPts val="0"/>
              </a:spcAft>
            </a:pPr>
            <a:r>
              <a:rPr lang="en-GB">
                <a:latin typeface="Times New Roman" panose="02020603050405020304" pitchFamily="18" charset="0"/>
                <a:ea typeface="Calibri" panose="020F0502020204030204" pitchFamily="34" charset="0"/>
              </a:rPr>
              <a:t>Ceres Bucharest-Romania. ISBN 973-40-0408-5.</a:t>
            </a:r>
            <a:endParaRPr lang="en-GB" sz="160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330323462"/>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Crop</Template>
  <TotalTime>53</TotalTime>
  <Words>1627</Words>
  <Application>Microsoft Office PowerPoint</Application>
  <PresentationFormat>On-screen Show (4:3)</PresentationFormat>
  <Paragraphs>125</Paragraphs>
  <Slides>22</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22</vt:i4>
      </vt:variant>
    </vt:vector>
  </HeadingPairs>
  <TitlesOfParts>
    <vt:vector size="30" baseType="lpstr">
      <vt:lpstr>Arial</vt:lpstr>
      <vt:lpstr>Bookman Old Style</vt:lpstr>
      <vt:lpstr>Calibri</vt:lpstr>
      <vt:lpstr>Franklin Gothic Book</vt:lpstr>
      <vt:lpstr>Times New Roman</vt:lpstr>
      <vt:lpstr>Crop</vt:lpstr>
      <vt:lpstr>Microsoft Word Document</vt:lpstr>
      <vt:lpstr>Microsoft Equation 3.0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6</cp:revision>
  <dcterms:created xsi:type="dcterms:W3CDTF">2020-10-19T10:10:26Z</dcterms:created>
  <dcterms:modified xsi:type="dcterms:W3CDTF">2020-10-19T11:04:17Z</dcterms:modified>
</cp:coreProperties>
</file>