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1"/>
  </p:sldMasterIdLst>
  <p:sldIdLst>
    <p:sldId id="257" r:id="rId2"/>
    <p:sldId id="258" r:id="rId3"/>
    <p:sldId id="260"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6" d="100"/>
          <a:sy n="66" d="100"/>
        </p:scale>
        <p:origin x="1232" y="-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5.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36346" y="1788454"/>
            <a:ext cx="6270922" cy="2098226"/>
          </a:xfrm>
        </p:spPr>
        <p:txBody>
          <a:bodyPr anchor="b">
            <a:noAutofit/>
          </a:bodyPr>
          <a:lstStyle>
            <a:lvl1pPr algn="ctr">
              <a:defRPr sz="6000" cap="all" baseline="0">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009930" y="3956280"/>
            <a:ext cx="5123755" cy="1086237"/>
          </a:xfrm>
        </p:spPr>
        <p:txBody>
          <a:bodyPr>
            <a:normAutofit/>
          </a:bodyPr>
          <a:lstStyle>
            <a:lvl1pPr marL="0" indent="0" algn="ctr">
              <a:lnSpc>
                <a:spcPct val="112000"/>
              </a:lnSpc>
              <a:spcBef>
                <a:spcPts val="0"/>
              </a:spcBef>
              <a:spcAft>
                <a:spcPts val="0"/>
              </a:spcAft>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564644" y="6453386"/>
            <a:ext cx="1205958" cy="404614"/>
          </a:xfrm>
        </p:spPr>
        <p:txBody>
          <a:bodyPr/>
          <a:lstStyle>
            <a:lvl1pPr>
              <a:defRPr baseline="0">
                <a:solidFill>
                  <a:schemeClr val="tx2"/>
                </a:solidFill>
              </a:defRPr>
            </a:lvl1pPr>
          </a:lstStyle>
          <a:p>
            <a:fld id="{87DE6118-2437-4B30-8E3C-4D2BE6020583}" type="datetimeFigureOut">
              <a:rPr lang="en-US" smtClean="0"/>
              <a:pPr/>
              <a:t>7/20/2020</a:t>
            </a:fld>
            <a:endParaRPr lang="en-US" dirty="0"/>
          </a:p>
        </p:txBody>
      </p:sp>
      <p:sp>
        <p:nvSpPr>
          <p:cNvPr id="5" name="Footer Placeholder 4"/>
          <p:cNvSpPr>
            <a:spLocks noGrp="1"/>
          </p:cNvSpPr>
          <p:nvPr>
            <p:ph type="ftr" sz="quarter" idx="11"/>
          </p:nvPr>
        </p:nvSpPr>
        <p:spPr>
          <a:xfrm>
            <a:off x="1938041" y="6453386"/>
            <a:ext cx="5267533"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7373012" y="6453386"/>
            <a:ext cx="1197219" cy="404614"/>
          </a:xfrm>
        </p:spPr>
        <p:txBody>
          <a:bodyPr/>
          <a:lstStyle>
            <a:lvl1pPr>
              <a:defRPr baseline="0">
                <a:solidFill>
                  <a:schemeClr val="tx2"/>
                </a:solidFill>
              </a:defRPr>
            </a:lvl1pPr>
          </a:lstStyle>
          <a:p>
            <a:fld id="{69E57DC2-970A-4B3E-BB1C-7A09969E49DF}" type="slidenum">
              <a:rPr lang="en-US" smtClean="0"/>
              <a:pPr/>
              <a:t>‹#›</a:t>
            </a:fld>
            <a:endParaRPr lang="en-US" dirty="0"/>
          </a:p>
        </p:txBody>
      </p:sp>
      <p:grpSp>
        <p:nvGrpSpPr>
          <p:cNvPr id="8" name="Group 7"/>
          <p:cNvGrpSpPr/>
          <p:nvPr/>
        </p:nvGrpSpPr>
        <p:grpSpPr>
          <a:xfrm>
            <a:off x="564643" y="744469"/>
            <a:ext cx="8005589" cy="5349671"/>
            <a:chOff x="564643" y="744469"/>
            <a:chExt cx="8005589" cy="5349671"/>
          </a:xfrm>
        </p:grpSpPr>
        <p:sp>
          <p:nvSpPr>
            <p:cNvPr id="11" name="Freeform 6"/>
            <p:cNvSpPr/>
            <p:nvPr/>
          </p:nvSpPr>
          <p:spPr bwMode="auto">
            <a:xfrm>
              <a:off x="6113972" y="1685652"/>
              <a:ext cx="2456260" cy="4408488"/>
            </a:xfrm>
            <a:custGeom>
              <a:avLst/>
              <a:gdLst/>
              <a:ahLst/>
              <a:cxnLst/>
              <a:rect l="l" t="t" r="r" b="b"/>
              <a:pathLst>
                <a:path w="10000" h="10000">
                  <a:moveTo>
                    <a:pt x="8761" y="0"/>
                  </a:moveTo>
                  <a:lnTo>
                    <a:pt x="10000" y="0"/>
                  </a:lnTo>
                  <a:lnTo>
                    <a:pt x="10000" y="10000"/>
                  </a:lnTo>
                  <a:lnTo>
                    <a:pt x="0" y="10000"/>
                  </a:lnTo>
                  <a:lnTo>
                    <a:pt x="0" y="9357"/>
                  </a:lnTo>
                  <a:lnTo>
                    <a:pt x="8761" y="935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564643" y="744469"/>
              <a:ext cx="2456505" cy="4408488"/>
            </a:xfrm>
            <a:custGeom>
              <a:avLst/>
              <a:gdLst/>
              <a:ahLst/>
              <a:cxnLst/>
              <a:rect l="l" t="t" r="r" b="b"/>
              <a:pathLst>
                <a:path w="10001" h="10000">
                  <a:moveTo>
                    <a:pt x="8762" y="0"/>
                  </a:moveTo>
                  <a:lnTo>
                    <a:pt x="10001" y="0"/>
                  </a:lnTo>
                  <a:lnTo>
                    <a:pt x="10001" y="10000"/>
                  </a:lnTo>
                  <a:lnTo>
                    <a:pt x="1" y="10000"/>
                  </a:lnTo>
                  <a:cubicBezTo>
                    <a:pt x="-2" y="9766"/>
                    <a:pt x="4" y="9586"/>
                    <a:pt x="1" y="9352"/>
                  </a:cubicBezTo>
                  <a:lnTo>
                    <a:pt x="8762" y="9346"/>
                  </a:lnTo>
                  <a:lnTo>
                    <a:pt x="8762"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7790219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t>7/20/2020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20935256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73769" y="1301361"/>
            <a:ext cx="7209728" cy="2852737"/>
          </a:xfrm>
        </p:spPr>
        <p:txBody>
          <a:bodyPr anchor="b">
            <a:normAutofit/>
          </a:bodyPr>
          <a:lstStyle>
            <a:lvl1pPr algn="r">
              <a:defRPr sz="6000" cap="all"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73769" y="4216328"/>
            <a:ext cx="7209728" cy="1143324"/>
          </a:xfrm>
        </p:spPr>
        <p:txBody>
          <a:bodyPr/>
          <a:lstStyle>
            <a:lvl1pPr marL="0" indent="0" algn="r">
              <a:lnSpc>
                <a:spcPct val="112000"/>
              </a:lnSpc>
              <a:spcBef>
                <a:spcPts val="0"/>
              </a:spcBef>
              <a:spcAft>
                <a:spcPts val="0"/>
              </a:spcAft>
              <a:buNone/>
              <a:defRPr sz="1800">
                <a:solidFill>
                  <a:schemeClr val="tx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554181" y="6453386"/>
            <a:ext cx="1216807" cy="404614"/>
          </a:xfrm>
        </p:spPr>
        <p:txBody>
          <a:bodyPr/>
          <a:lstStyle>
            <a:lvl1pPr>
              <a:defRPr>
                <a:solidFill>
                  <a:schemeClr val="tx2"/>
                </a:solidFill>
              </a:defRPr>
            </a:lvl1pPr>
          </a:lstStyle>
          <a:p>
            <a:fld id="{87DE6118-2437-4B30-8E3C-4D2BE6020583}" type="datetimeFigureOut">
              <a:rPr lang="en-US" smtClean="0"/>
              <a:pPr/>
              <a:t>7/20/2020</a:t>
            </a:fld>
            <a:endParaRPr lang="en-US" dirty="0"/>
          </a:p>
        </p:txBody>
      </p:sp>
      <p:sp>
        <p:nvSpPr>
          <p:cNvPr id="5" name="Footer Placeholder 4"/>
          <p:cNvSpPr>
            <a:spLocks noGrp="1"/>
          </p:cNvSpPr>
          <p:nvPr>
            <p:ph type="ftr" sz="quarter" idx="11"/>
          </p:nvPr>
        </p:nvSpPr>
        <p:spPr>
          <a:xfrm>
            <a:off x="1938234" y="6453386"/>
            <a:ext cx="5267533"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7373012" y="6453386"/>
            <a:ext cx="1197219" cy="404614"/>
          </a:xfrm>
        </p:spPr>
        <p:txBody>
          <a:bodyPr/>
          <a:lstStyle>
            <a:lvl1pPr>
              <a:defRPr>
                <a:solidFill>
                  <a:schemeClr val="tx2"/>
                </a:solidFill>
              </a:defRPr>
            </a:lvl1pPr>
          </a:lstStyle>
          <a:p>
            <a:fld id="{69E57DC2-970A-4B3E-BB1C-7A09969E49DF}" type="slidenum">
              <a:rPr lang="en-US" smtClean="0"/>
              <a:pPr/>
              <a:t>‹#›</a:t>
            </a:fld>
            <a:endParaRPr lang="en-US" dirty="0"/>
          </a:p>
        </p:txBody>
      </p:sp>
      <p:sp>
        <p:nvSpPr>
          <p:cNvPr id="7" name="Freeform 6"/>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bg2"/>
          </a:solidFill>
          <a:ln w="0">
            <a:noFill/>
            <a:prstDash val="solid"/>
            <a:round/>
            <a:headEnd/>
            <a:tailEnd/>
          </a:ln>
        </p:spPr>
      </p:sp>
      <p:sp>
        <p:nvSpPr>
          <p:cNvPr id="8" name="Freeform 7" title="Crop Mark"/>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3700282131"/>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1028700" y="2286000"/>
            <a:ext cx="3335840"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894052" y="2286000"/>
            <a:ext cx="3335840"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smtClean="0"/>
              <a:t>7/20/2020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15635119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28700" y="685800"/>
            <a:ext cx="7200900" cy="1485900"/>
          </a:xfrm>
        </p:spPr>
        <p:txBody>
          <a:bodyPr/>
          <a:lstStyle>
            <a:lvl1pPr>
              <a:defRPr>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28700" y="2340230"/>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1028700" y="3305208"/>
            <a:ext cx="3335839"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893760" y="2349754"/>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4893760" y="3305208"/>
            <a:ext cx="3335840"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smtClean="0"/>
              <a:t>7/20/2020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789385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smtClean="0"/>
              <a:t>7/20/2020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144574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smtClean="0"/>
              <a:t>7/20/2020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344999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Autofit/>
          </a:bodyPr>
          <a:lstStyle>
            <a:lvl1pPr>
              <a:lnSpc>
                <a:spcPct val="84000"/>
              </a:lnSpc>
              <a:defRPr sz="4400" baseline="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92015" y="685801"/>
            <a:ext cx="3909060" cy="5175250"/>
          </a:xfrm>
        </p:spPr>
        <p:txBody>
          <a:bodyPr/>
          <a:lstStyle>
            <a:lvl1pPr>
              <a:defRPr sz="1500"/>
            </a:lvl1pPr>
            <a:lvl2pPr>
              <a:defRPr sz="1500"/>
            </a:lvl2pPr>
            <a:lvl3pPr>
              <a:defRPr sz="1350"/>
            </a:lvl3pPr>
            <a:lvl4pPr>
              <a:defRPr sz="135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42925" y="2856344"/>
            <a:ext cx="2891790" cy="3011056"/>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87DE6118-2437-4B30-8E3C-4D2BE6020583}" type="datetimeFigureOut">
              <a:rPr lang="en-US" smtClean="0"/>
              <a:pPr/>
              <a:t>7/20/2020</a:t>
            </a:fld>
            <a:endParaRPr lang="en-US" dirty="0"/>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69E57DC2-970A-4B3E-BB1C-7A09969E49DF}" type="slidenum">
              <a:rPr lang="en-US" smtClean="0"/>
              <a:pPr/>
              <a:t>‹#›</a:t>
            </a:fld>
            <a:endParaRPr lang="en-US" dirty="0"/>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846535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rmAutofit/>
          </a:bodyPr>
          <a:lstStyle>
            <a:lvl1pPr>
              <a:lnSpc>
                <a:spcPct val="84000"/>
              </a:lnSpc>
              <a:defRPr sz="44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149090" y="1"/>
            <a:ext cx="4994910" cy="6857999"/>
          </a:xfrm>
        </p:spPr>
        <p:txBody>
          <a:bodyPr anchor="t">
            <a:normAutofit/>
          </a:bodyPr>
          <a:lstStyle>
            <a:lvl1pPr marL="0" indent="0">
              <a:buNone/>
              <a:defRPr sz="1500"/>
            </a:lvl1pPr>
            <a:lvl2pPr marL="342900" indent="0">
              <a:buNone/>
              <a:defRPr sz="1500"/>
            </a:lvl2pPr>
            <a:lvl3pPr marL="685800" indent="0">
              <a:buNone/>
              <a:defRPr sz="15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
        <p:nvSpPr>
          <p:cNvPr id="4" name="Text Placeholder 3"/>
          <p:cNvSpPr>
            <a:spLocks noGrp="1"/>
          </p:cNvSpPr>
          <p:nvPr>
            <p:ph type="body" sz="half" idx="2"/>
          </p:nvPr>
        </p:nvSpPr>
        <p:spPr>
          <a:xfrm>
            <a:off x="542925" y="2855968"/>
            <a:ext cx="2891790" cy="3011432"/>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87DE6118-2437-4B30-8E3C-4D2BE6020583}" type="datetimeFigureOut">
              <a:rPr lang="en-US" smtClean="0"/>
              <a:pPr/>
              <a:t>7/20/2020</a:t>
            </a:fld>
            <a:endParaRPr lang="en-US" dirty="0"/>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69E57DC2-970A-4B3E-BB1C-7A09969E49DF}" type="slidenum">
              <a:rPr lang="en-US" smtClean="0"/>
              <a:pPr/>
              <a:t>‹#›</a:t>
            </a:fld>
            <a:endParaRPr lang="en-US" dirty="0"/>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755935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28700" y="2295526"/>
            <a:ext cx="7200900" cy="357187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t>7/20/2020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2641144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80797" y="624156"/>
            <a:ext cx="1490950" cy="5243244"/>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28700" y="624156"/>
            <a:ext cx="5724525" cy="524324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t>7/20/2020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36683362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8700" y="685800"/>
            <a:ext cx="7200900" cy="14859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28700" y="2286000"/>
            <a:ext cx="7200900" cy="35814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42987" y="6453386"/>
            <a:ext cx="903429" cy="404614"/>
          </a:xfrm>
          <a:prstGeom prst="rect">
            <a:avLst/>
          </a:prstGeom>
        </p:spPr>
        <p:txBody>
          <a:bodyPr vert="horz" lIns="91440" tIns="45720" rIns="91440" bIns="45720" rtlCol="0" anchor="ctr"/>
          <a:lstStyle>
            <a:lvl1pPr algn="l">
              <a:defRPr sz="1000" baseline="0">
                <a:solidFill>
                  <a:schemeClr val="tx2"/>
                </a:solidFill>
              </a:defRPr>
            </a:lvl1pPr>
          </a:lstStyle>
          <a:p>
            <a:fld id="{87DE6118-2437-4B30-8E3C-4D2BE6020583}" type="datetimeFigureOut">
              <a:rPr lang="en-US" smtClean="0"/>
              <a:pPr/>
              <a:t>7/20/2020</a:t>
            </a:fld>
            <a:endParaRPr lang="en-US" dirty="0"/>
          </a:p>
        </p:txBody>
      </p:sp>
      <p:sp>
        <p:nvSpPr>
          <p:cNvPr id="5" name="Footer Placeholder 4"/>
          <p:cNvSpPr>
            <a:spLocks noGrp="1"/>
          </p:cNvSpPr>
          <p:nvPr>
            <p:ph type="ftr" sz="quarter" idx="3"/>
          </p:nvPr>
        </p:nvSpPr>
        <p:spPr>
          <a:xfrm>
            <a:off x="2170173" y="6453386"/>
            <a:ext cx="4710623" cy="404614"/>
          </a:xfrm>
          <a:prstGeom prst="rect">
            <a:avLst/>
          </a:prstGeom>
        </p:spPr>
        <p:txBody>
          <a:bodyPr vert="horz" lIns="91440" tIns="45720" rIns="91440" bIns="45720" rtlCol="0" anchor="ctr"/>
          <a:lstStyle>
            <a:lvl1pPr algn="l">
              <a:defRPr sz="10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7104552" y="6453386"/>
            <a:ext cx="1197219" cy="404614"/>
          </a:xfrm>
          <a:prstGeom prst="rect">
            <a:avLst/>
          </a:prstGeom>
        </p:spPr>
        <p:txBody>
          <a:bodyPr vert="horz" lIns="91440" tIns="45720" rIns="91440" bIns="45720" rtlCol="0" anchor="ctr"/>
          <a:lstStyle>
            <a:lvl1pPr algn="r">
              <a:defRPr sz="1000" baseline="0">
                <a:solidFill>
                  <a:schemeClr val="tx2"/>
                </a:solidFill>
              </a:defRPr>
            </a:lvl1pPr>
          </a:lstStyle>
          <a:p>
            <a:fld id="{69E57DC2-970A-4B3E-BB1C-7A09969E49DF}" type="slidenum">
              <a:rPr lang="en-US" smtClean="0"/>
              <a:pPr/>
              <a:t>‹#›</a:t>
            </a:fld>
            <a:endParaRPr lang="en-US" dirty="0"/>
          </a:p>
        </p:txBody>
      </p:sp>
      <p:sp>
        <p:nvSpPr>
          <p:cNvPr id="9" name="Rectangle 8"/>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title="Side bar"/>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1497703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6858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6912">
          <p15:clr>
            <a:srgbClr val="F26B43"/>
          </p15:clr>
        </p15:guide>
        <p15:guide id="2" pos="936">
          <p15:clr>
            <a:srgbClr val="F26B43"/>
          </p15:clr>
        </p15:guide>
        <p15:guide id="3" pos="864">
          <p15:clr>
            <a:srgbClr val="F26B43"/>
          </p15:clr>
        </p15:guide>
        <p15:guide id="11" orient="horz" pos="1368" userDrawn="1">
          <p15:clr>
            <a:srgbClr val="F26B43"/>
          </p15:clr>
        </p15:guide>
        <p15:guide id="12" orient="horz" pos="1440" userDrawn="1">
          <p15:clr>
            <a:srgbClr val="F26B43"/>
          </p15:clr>
        </p15:guide>
        <p15:guide id="13" orient="horz" pos="3696" userDrawn="1">
          <p15:clr>
            <a:srgbClr val="F26B43"/>
          </p15:clr>
        </p15:guide>
        <p15:guide id="14" orient="horz" pos="432" userDrawn="1">
          <p15:clr>
            <a:srgbClr val="F26B43"/>
          </p15:clr>
        </p15:guide>
        <p15:guide id="15" orient="horz" pos="1512" userDrawn="1">
          <p15:clr>
            <a:srgbClr val="F26B43"/>
          </p15:clr>
        </p15:guide>
        <p15:guide id="16" pos="5184" userDrawn="1">
          <p15:clr>
            <a:srgbClr val="F26B43"/>
          </p15:clr>
        </p15:guide>
        <p15:guide id="17" pos="702" userDrawn="1">
          <p15:clr>
            <a:srgbClr val="F26B43"/>
          </p15:clr>
        </p15:guide>
        <p15:guide id="18" pos="648"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4.wmf"/><Relationship Id="rId5" Type="http://schemas.openxmlformats.org/officeDocument/2006/relationships/image" Target="../media/image3.wmf"/><Relationship Id="rId4" Type="http://schemas.openxmlformats.org/officeDocument/2006/relationships/image" Target="../media/image2.emf"/></Relationships>
</file>

<file path=ppt/slides/_rels/slide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8.emf"/></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4.wmf"/><Relationship Id="rId5" Type="http://schemas.openxmlformats.org/officeDocument/2006/relationships/image" Target="../media/image3.wmf"/><Relationship Id="rId4" Type="http://schemas.openxmlformats.org/officeDocument/2006/relationships/image" Target="../media/image10.emf"/></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image" Target="../media/image4.wmf"/><Relationship Id="rId5" Type="http://schemas.openxmlformats.org/officeDocument/2006/relationships/image" Target="../media/image3.wmf"/><Relationship Id="rId4" Type="http://schemas.openxmlformats.org/officeDocument/2006/relationships/image" Target="../media/image11.emf"/></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image" Target="../media/image4.wmf"/><Relationship Id="rId5" Type="http://schemas.openxmlformats.org/officeDocument/2006/relationships/image" Target="../media/image3.wmf"/><Relationship Id="rId4" Type="http://schemas.openxmlformats.org/officeDocument/2006/relationships/image" Target="../media/image12.emf"/></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image" Target="../media/image4.wmf"/><Relationship Id="rId5" Type="http://schemas.openxmlformats.org/officeDocument/2006/relationships/image" Target="../media/image3.wmf"/><Relationship Id="rId4" Type="http://schemas.openxmlformats.org/officeDocument/2006/relationships/image" Target="../media/image13.emf"/></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7.xml"/><Relationship Id="rId1" Type="http://schemas.openxmlformats.org/officeDocument/2006/relationships/vmlDrawing" Target="../drawings/vmlDrawing7.vml"/><Relationship Id="rId4" Type="http://schemas.openxmlformats.org/officeDocument/2006/relationships/image" Target="../media/image14.emf"/></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7.xml"/><Relationship Id="rId1" Type="http://schemas.openxmlformats.org/officeDocument/2006/relationships/vmlDrawing" Target="../drawings/vmlDrawing8.vml"/><Relationship Id="rId4" Type="http://schemas.openxmlformats.org/officeDocument/2006/relationships/image" Target="../media/image15.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3768" y="632314"/>
            <a:ext cx="8191099" cy="5684633"/>
          </a:xfrm>
          <a:prstGeom prst="rect">
            <a:avLst/>
          </a:prstGeom>
        </p:spPr>
        <p:txBody>
          <a:bodyPr wrap="square">
            <a:spAutoFit/>
          </a:bodyPr>
          <a:lstStyle/>
          <a:p>
            <a:pPr indent="457200" algn="ctr">
              <a:lnSpc>
                <a:spcPct val="115000"/>
              </a:lnSpc>
            </a:pPr>
            <a:r>
              <a:rPr lang="ro-RO" b="1" dirty="0" smtClean="0">
                <a:solidFill>
                  <a:srgbClr val="00B050"/>
                </a:solidFill>
                <a:latin typeface="Times New Roman" panose="02020603050405020304" pitchFamily="18" charset="0"/>
                <a:ea typeface="Calibri" panose="020F0502020204030204" pitchFamily="34" charset="0"/>
              </a:rPr>
              <a:t>PLANULUI SECTORIAL PENTRU CERCETARE-DEZVOLTARE DIN DOMENIUL AGRICOL ŞI DE DEZVOLTARE RURALĂ AL MINISTERULUI AGRICULTURII ŞI DEZVOLTĂRII RURALE, PE ANII 2019-2022, "AGRICULTURĂ ŞI DEZVOLTARE RURALĂ - ADER 2022"</a:t>
            </a:r>
            <a:r>
              <a:rPr lang="ro-RO" b="1" dirty="0">
                <a:latin typeface="Times New Roman" panose="02020603050405020304" pitchFamily="18" charset="0"/>
                <a:ea typeface="Calibri" panose="020F0502020204030204" pitchFamily="34" charset="0"/>
              </a:rPr>
              <a:t> </a:t>
            </a:r>
            <a:endParaRPr lang="en-GB" sz="1600" dirty="0">
              <a:latin typeface="Times New Roman" panose="02020603050405020304" pitchFamily="18" charset="0"/>
              <a:ea typeface="Calibri" panose="020F0502020204030204" pitchFamily="34" charset="0"/>
            </a:endParaRPr>
          </a:p>
          <a:p>
            <a:pPr indent="457200" algn="ctr">
              <a:lnSpc>
                <a:spcPct val="115000"/>
              </a:lnSpc>
            </a:pPr>
            <a:endParaRPr lang="ro-RO" b="1" dirty="0">
              <a:latin typeface="Times New Roman" panose="02020603050405020304" pitchFamily="18" charset="0"/>
              <a:ea typeface="Calibri" panose="020F0502020204030204" pitchFamily="34" charset="0"/>
            </a:endParaRPr>
          </a:p>
          <a:p>
            <a:pPr indent="457200" algn="ctr">
              <a:lnSpc>
                <a:spcPct val="115000"/>
              </a:lnSpc>
            </a:pPr>
            <a:endParaRPr lang="ro-RO" b="1" dirty="0" smtClean="0">
              <a:latin typeface="Times New Roman" panose="02020603050405020304" pitchFamily="18" charset="0"/>
              <a:ea typeface="Calibri" panose="020F0502020204030204" pitchFamily="34" charset="0"/>
            </a:endParaRPr>
          </a:p>
          <a:p>
            <a:pPr indent="457200" algn="ctr">
              <a:lnSpc>
                <a:spcPct val="115000"/>
              </a:lnSpc>
            </a:pPr>
            <a:r>
              <a:rPr lang="ro-RO" b="1" dirty="0" smtClean="0">
                <a:latin typeface="Times New Roman" panose="02020603050405020304" pitchFamily="18" charset="0"/>
                <a:ea typeface="Calibri" panose="020F0502020204030204" pitchFamily="34" charset="0"/>
              </a:rPr>
              <a:t>COD </a:t>
            </a:r>
            <a:r>
              <a:rPr lang="ro-RO" b="1" dirty="0">
                <a:latin typeface="Times New Roman" panose="02020603050405020304" pitchFamily="18" charset="0"/>
                <a:ea typeface="Calibri" panose="020F0502020204030204" pitchFamily="34" charset="0"/>
              </a:rPr>
              <a:t>PROIECT: ADER 8.1.7. </a:t>
            </a:r>
            <a:endParaRPr lang="en-GB" sz="1600" dirty="0">
              <a:latin typeface="Times New Roman" panose="02020603050405020304" pitchFamily="18" charset="0"/>
              <a:ea typeface="Calibri" panose="020F0502020204030204" pitchFamily="34" charset="0"/>
            </a:endParaRPr>
          </a:p>
          <a:p>
            <a:pPr indent="457200" algn="ctr">
              <a:lnSpc>
                <a:spcPct val="115000"/>
              </a:lnSpc>
            </a:pPr>
            <a:r>
              <a:rPr lang="ro-RO" b="1" dirty="0">
                <a:latin typeface="Times New Roman" panose="02020603050405020304" pitchFamily="18" charset="0"/>
                <a:ea typeface="Calibri" panose="020F0502020204030204" pitchFamily="34" charset="0"/>
              </a:rPr>
              <a:t> </a:t>
            </a:r>
            <a:endParaRPr lang="en-GB" sz="1600" dirty="0">
              <a:latin typeface="Times New Roman" panose="02020603050405020304" pitchFamily="18" charset="0"/>
              <a:ea typeface="Calibri" panose="020F0502020204030204" pitchFamily="34" charset="0"/>
            </a:endParaRPr>
          </a:p>
          <a:p>
            <a:pPr indent="457200" algn="ctr">
              <a:lnSpc>
                <a:spcPct val="115000"/>
              </a:lnSpc>
            </a:pPr>
            <a:r>
              <a:rPr lang="ro-RO" b="1" dirty="0">
                <a:latin typeface="Times New Roman" panose="02020603050405020304" pitchFamily="18" charset="0"/>
                <a:ea typeface="Calibri" panose="020F0502020204030204" pitchFamily="34" charset="0"/>
              </a:rPr>
              <a:t> </a:t>
            </a:r>
            <a:endParaRPr lang="en-GB" sz="1600" dirty="0">
              <a:latin typeface="Times New Roman" panose="02020603050405020304" pitchFamily="18" charset="0"/>
              <a:ea typeface="Calibri" panose="020F0502020204030204" pitchFamily="34" charset="0"/>
            </a:endParaRPr>
          </a:p>
          <a:p>
            <a:pPr indent="457200" algn="ctr">
              <a:lnSpc>
                <a:spcPct val="115000"/>
              </a:lnSpc>
            </a:pPr>
            <a:r>
              <a:rPr lang="ro-RO" b="1" dirty="0">
                <a:latin typeface="Times New Roman" panose="02020603050405020304" pitchFamily="18" charset="0"/>
                <a:ea typeface="Calibri" panose="020F0502020204030204" pitchFamily="34" charset="0"/>
              </a:rPr>
              <a:t>TEMA</a:t>
            </a:r>
            <a:endParaRPr lang="en-GB" sz="1600" dirty="0">
              <a:latin typeface="Times New Roman" panose="02020603050405020304" pitchFamily="18" charset="0"/>
              <a:ea typeface="Calibri" panose="020F0502020204030204" pitchFamily="34" charset="0"/>
            </a:endParaRPr>
          </a:p>
          <a:p>
            <a:pPr indent="457200" algn="ctr">
              <a:lnSpc>
                <a:spcPct val="115000"/>
              </a:lnSpc>
            </a:pPr>
            <a:r>
              <a:rPr lang="ro-RO" b="1" dirty="0">
                <a:latin typeface="Times New Roman" panose="02020603050405020304" pitchFamily="18" charset="0"/>
                <a:ea typeface="Calibri" panose="020F0502020204030204" pitchFamily="34" charset="0"/>
              </a:rPr>
              <a:t> </a:t>
            </a:r>
            <a:endParaRPr lang="en-GB" sz="1600" dirty="0">
              <a:latin typeface="Times New Roman" panose="02020603050405020304" pitchFamily="18" charset="0"/>
              <a:ea typeface="Calibri" panose="020F0502020204030204" pitchFamily="34" charset="0"/>
            </a:endParaRPr>
          </a:p>
          <a:p>
            <a:pPr indent="457200" algn="ctr">
              <a:lnSpc>
                <a:spcPct val="115000"/>
              </a:lnSpc>
            </a:pPr>
            <a:r>
              <a:rPr lang="ro-RO" b="1" dirty="0">
                <a:latin typeface="Times New Roman" panose="02020603050405020304" pitchFamily="18" charset="0"/>
                <a:ea typeface="Calibri" panose="020F0502020204030204" pitchFamily="34" charset="0"/>
              </a:rPr>
              <a:t>CERCETĂRI PRIVIND ELABORAREA TEHNOLOGIEI DE AMELIORARE A OVINELOR DIN LINIA DE LAPTE BACĂU ÎN VEDEREA CREȘTERII PERFORMANȚELOR </a:t>
            </a:r>
            <a:r>
              <a:rPr lang="ro-RO" b="1" dirty="0" smtClean="0">
                <a:latin typeface="Times New Roman" panose="02020603050405020304" pitchFamily="18" charset="0"/>
                <a:ea typeface="Calibri" panose="020F0502020204030204" pitchFamily="34" charset="0"/>
              </a:rPr>
              <a:t>PRODUCTIVE</a:t>
            </a:r>
          </a:p>
          <a:p>
            <a:pPr indent="457200" algn="ctr">
              <a:lnSpc>
                <a:spcPct val="115000"/>
              </a:lnSpc>
            </a:pPr>
            <a:endParaRPr lang="ro-RO" sz="1600" b="1" dirty="0">
              <a:latin typeface="Times New Roman" panose="02020603050405020304" pitchFamily="18" charset="0"/>
              <a:ea typeface="Calibri" panose="020F0502020204030204" pitchFamily="34" charset="0"/>
            </a:endParaRPr>
          </a:p>
          <a:p>
            <a:pPr indent="457200" algn="ctr">
              <a:lnSpc>
                <a:spcPct val="115000"/>
              </a:lnSpc>
            </a:pPr>
            <a:endParaRPr lang="ro-RO" sz="1600" b="1"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indent="457200" algn="ctr">
              <a:lnSpc>
                <a:spcPct val="115000"/>
              </a:lnSpc>
            </a:pPr>
            <a:r>
              <a:rPr lang="ro-RO" sz="1600" b="1"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IULIE</a:t>
            </a:r>
            <a:r>
              <a:rPr lang="ro-RO" sz="16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2020</a:t>
            </a:r>
          </a:p>
          <a:p>
            <a:pPr indent="457200" algn="ctr">
              <a:lnSpc>
                <a:spcPct val="115000"/>
              </a:lnSpc>
            </a:pPr>
            <a:endParaRPr lang="en-GB" sz="1600" dirty="0">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2049170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8522" y="194822"/>
            <a:ext cx="7815713" cy="6095515"/>
          </a:xfrm>
          <a:prstGeom prst="rect">
            <a:avLst/>
          </a:prstGeom>
        </p:spPr>
        <p:txBody>
          <a:bodyPr wrap="square">
            <a:spAutoFit/>
          </a:bodyPr>
          <a:lstStyle/>
          <a:p>
            <a:pPr indent="457200" algn="ctr">
              <a:lnSpc>
                <a:spcPct val="115000"/>
              </a:lnSpc>
              <a:spcAft>
                <a:spcPts val="0"/>
              </a:spcAft>
            </a:pPr>
            <a:r>
              <a:rPr lang="ro-RO" b="1"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RAPORT DE EVALUARE</a:t>
            </a:r>
          </a:p>
          <a:p>
            <a:pPr indent="457200" algn="ctr">
              <a:lnSpc>
                <a:spcPct val="115000"/>
              </a:lnSpc>
              <a:spcAft>
                <a:spcPts val="0"/>
              </a:spcAft>
            </a:pPr>
            <a:endParaRPr lang="ro-RO"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indent="457200" algn="ctr">
              <a:lnSpc>
                <a:spcPct val="115000"/>
              </a:lnSpc>
              <a:spcAft>
                <a:spcPts val="0"/>
              </a:spcAft>
            </a:pPr>
            <a:r>
              <a:rPr lang="ro-RO" b="1"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FAZA </a:t>
            </a:r>
            <a:r>
              <a:rPr lang="ro-RO"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 II-a</a:t>
            </a:r>
            <a:endParaRPr lang="en-GB" sz="1600" dirty="0">
              <a:latin typeface="Times New Roman" panose="02020603050405020304" pitchFamily="18" charset="0"/>
              <a:ea typeface="Calibri" panose="020F0502020204030204" pitchFamily="34" charset="0"/>
              <a:cs typeface="Times New Roman" panose="02020603050405020304" pitchFamily="18" charset="0"/>
            </a:endParaRPr>
          </a:p>
          <a:p>
            <a:pPr indent="457200" algn="ctr">
              <a:lnSpc>
                <a:spcPct val="115000"/>
              </a:lnSpc>
              <a:spcAft>
                <a:spcPts val="0"/>
              </a:spcAft>
            </a:pPr>
            <a:r>
              <a:rPr lang="ro-RO"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endParaRPr lang="en-GB" sz="1600" dirty="0">
              <a:latin typeface="Times New Roman" panose="02020603050405020304" pitchFamily="18" charset="0"/>
              <a:ea typeface="Calibri" panose="020F0502020204030204" pitchFamily="34" charset="0"/>
              <a:cs typeface="Times New Roman" panose="02020603050405020304" pitchFamily="18" charset="0"/>
            </a:endParaRPr>
          </a:p>
          <a:p>
            <a:pPr indent="457200" algn="ctr">
              <a:lnSpc>
                <a:spcPct val="115000"/>
              </a:lnSpc>
              <a:spcAft>
                <a:spcPts val="0"/>
              </a:spcAft>
            </a:pPr>
            <a:r>
              <a:rPr lang="ro-RO"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endParaRPr lang="en-GB" sz="1600" dirty="0">
              <a:latin typeface="Times New Roman" panose="02020603050405020304" pitchFamily="18" charset="0"/>
              <a:ea typeface="Calibri" panose="020F0502020204030204" pitchFamily="34" charset="0"/>
              <a:cs typeface="Times New Roman" panose="02020603050405020304" pitchFamily="18" charset="0"/>
            </a:endParaRPr>
          </a:p>
          <a:p>
            <a:pPr indent="457200" algn="ctr">
              <a:lnSpc>
                <a:spcPct val="115000"/>
              </a:lnSpc>
              <a:spcAft>
                <a:spcPts val="0"/>
              </a:spcAft>
            </a:pPr>
            <a:r>
              <a:rPr lang="ro-RO"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OBIECTIVUL 2 </a:t>
            </a:r>
            <a:endParaRPr lang="en-GB" sz="1600" dirty="0">
              <a:latin typeface="Times New Roman" panose="02020603050405020304" pitchFamily="18" charset="0"/>
              <a:ea typeface="Calibri" panose="020F0502020204030204" pitchFamily="34" charset="0"/>
              <a:cs typeface="Times New Roman" panose="02020603050405020304" pitchFamily="18" charset="0"/>
            </a:endParaRPr>
          </a:p>
          <a:p>
            <a:pPr indent="457200" algn="ctr">
              <a:lnSpc>
                <a:spcPct val="115000"/>
              </a:lnSpc>
              <a:spcAft>
                <a:spcPts val="0"/>
              </a:spcAft>
            </a:pPr>
            <a:r>
              <a:rPr lang="ro-RO"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endParaRPr lang="en-GB" sz="1600" dirty="0">
              <a:latin typeface="Times New Roman" panose="02020603050405020304" pitchFamily="18" charset="0"/>
              <a:ea typeface="Calibri" panose="020F0502020204030204" pitchFamily="34" charset="0"/>
              <a:cs typeface="Times New Roman" panose="02020603050405020304" pitchFamily="18" charset="0"/>
            </a:endParaRPr>
          </a:p>
          <a:p>
            <a:pPr indent="457200" algn="ctr">
              <a:lnSpc>
                <a:spcPct val="115000"/>
              </a:lnSpc>
              <a:spcAft>
                <a:spcPts val="0"/>
              </a:spcAft>
            </a:pPr>
            <a:r>
              <a:rPr lang="ro-RO"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APRECIEREA DEZVOLTĂRII CORPORALE, A CARACTERELOR MOFOLOGICE ȘI A CELOR REPRODUCTIVE CARACTERISTICE OVINELOR DIN NOUA LINIE DE LAPTE</a:t>
            </a:r>
            <a:endParaRPr lang="en-GB" sz="1600" dirty="0">
              <a:latin typeface="Times New Roman" panose="02020603050405020304" pitchFamily="18" charset="0"/>
              <a:ea typeface="Calibri" panose="020F0502020204030204" pitchFamily="34" charset="0"/>
              <a:cs typeface="Times New Roman" panose="02020603050405020304" pitchFamily="18" charset="0"/>
            </a:endParaRPr>
          </a:p>
          <a:p>
            <a:pPr indent="457200" algn="ctr">
              <a:lnSpc>
                <a:spcPct val="115000"/>
              </a:lnSpc>
              <a:spcAft>
                <a:spcPts val="0"/>
              </a:spcAft>
            </a:pPr>
            <a:r>
              <a:rPr lang="ro-RO"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endParaRPr lang="en-GB" sz="1600" dirty="0">
              <a:latin typeface="Times New Roman" panose="02020603050405020304" pitchFamily="18" charset="0"/>
              <a:ea typeface="Calibri" panose="020F0502020204030204" pitchFamily="34" charset="0"/>
              <a:cs typeface="Times New Roman" panose="02020603050405020304" pitchFamily="18" charset="0"/>
            </a:endParaRPr>
          </a:p>
          <a:p>
            <a:endParaRPr lang="en-GB" dirty="0">
              <a:latin typeface="Times New Roman" panose="02020603050405020304" pitchFamily="18" charset="0"/>
              <a:cs typeface="Times New Roman" panose="02020603050405020304" pitchFamily="18" charset="0"/>
            </a:endParaRPr>
          </a:p>
          <a:p>
            <a:r>
              <a:rPr lang="ro-RO" b="1" dirty="0">
                <a:latin typeface="Times New Roman" panose="02020603050405020304" pitchFamily="18" charset="0"/>
                <a:cs typeface="Times New Roman" panose="02020603050405020304" pitchFamily="18" charset="0"/>
              </a:rPr>
              <a:t>ACTIVITĂȚI PROGRAMATE ÎN </a:t>
            </a:r>
            <a:r>
              <a:rPr lang="ro-RO" b="1" dirty="0" smtClean="0">
                <a:latin typeface="Times New Roman" panose="02020603050405020304" pitchFamily="18" charset="0"/>
                <a:cs typeface="Times New Roman" panose="02020603050405020304" pitchFamily="18" charset="0"/>
              </a:rPr>
              <a:t>ACEASTĂ </a:t>
            </a:r>
            <a:r>
              <a:rPr lang="ro-RO" b="1" dirty="0">
                <a:latin typeface="Times New Roman" panose="02020603050405020304" pitchFamily="18" charset="0"/>
                <a:cs typeface="Times New Roman" panose="02020603050405020304" pitchFamily="18" charset="0"/>
              </a:rPr>
              <a:t>FAZĂ</a:t>
            </a:r>
            <a:endParaRPr lang="en-GB" dirty="0">
              <a:latin typeface="Times New Roman" panose="02020603050405020304" pitchFamily="18" charset="0"/>
              <a:cs typeface="Times New Roman" panose="02020603050405020304" pitchFamily="18" charset="0"/>
            </a:endParaRPr>
          </a:p>
          <a:p>
            <a:r>
              <a:rPr lang="ro-RO" b="1" dirty="0">
                <a:latin typeface="Times New Roman" panose="02020603050405020304" pitchFamily="18" charset="0"/>
                <a:cs typeface="Times New Roman" panose="02020603050405020304" pitchFamily="18" charset="0"/>
              </a:rPr>
              <a:t> </a:t>
            </a:r>
            <a:endParaRPr lang="en-GB" dirty="0">
              <a:latin typeface="Times New Roman" panose="02020603050405020304" pitchFamily="18" charset="0"/>
              <a:cs typeface="Times New Roman" panose="02020603050405020304" pitchFamily="18" charset="0"/>
            </a:endParaRPr>
          </a:p>
          <a:p>
            <a:r>
              <a:rPr lang="ro-RO" dirty="0">
                <a:latin typeface="Times New Roman" panose="02020603050405020304" pitchFamily="18" charset="0"/>
                <a:cs typeface="Times New Roman" panose="02020603050405020304" pitchFamily="18" charset="0"/>
              </a:rPr>
              <a:t>Activitate 2.1. Evaluarea dezvoltării corporale pe categorii</a:t>
            </a:r>
            <a:endParaRPr lang="en-GB" dirty="0">
              <a:latin typeface="Times New Roman" panose="02020603050405020304" pitchFamily="18" charset="0"/>
              <a:cs typeface="Times New Roman" panose="02020603050405020304" pitchFamily="18" charset="0"/>
            </a:endParaRPr>
          </a:p>
          <a:p>
            <a:r>
              <a:rPr lang="ro-RO" dirty="0">
                <a:latin typeface="Times New Roman" panose="02020603050405020304" pitchFamily="18" charset="0"/>
                <a:cs typeface="Times New Roman" panose="02020603050405020304" pitchFamily="18" charset="0"/>
              </a:rPr>
              <a:t>Activitate 2.2. Măsurători corporale</a:t>
            </a:r>
            <a:endParaRPr lang="en-GB" dirty="0">
              <a:latin typeface="Times New Roman" panose="02020603050405020304" pitchFamily="18" charset="0"/>
              <a:cs typeface="Times New Roman" panose="02020603050405020304" pitchFamily="18" charset="0"/>
            </a:endParaRPr>
          </a:p>
          <a:p>
            <a:r>
              <a:rPr lang="ro-RO" dirty="0">
                <a:latin typeface="Times New Roman" panose="02020603050405020304" pitchFamily="18" charset="0"/>
                <a:cs typeface="Times New Roman" panose="02020603050405020304" pitchFamily="18" charset="0"/>
              </a:rPr>
              <a:t>Activitate 2.3. Estimarea funcției de reproducție</a:t>
            </a:r>
            <a:endParaRPr lang="en-GB" dirty="0">
              <a:latin typeface="Times New Roman" panose="02020603050405020304" pitchFamily="18" charset="0"/>
              <a:cs typeface="Times New Roman" panose="02020603050405020304" pitchFamily="18" charset="0"/>
            </a:endParaRPr>
          </a:p>
          <a:p>
            <a:pPr algn="just"/>
            <a:r>
              <a:rPr lang="ro-RO" dirty="0">
                <a:latin typeface="Times New Roman" panose="02020603050405020304" pitchFamily="18" charset="0"/>
                <a:cs typeface="Times New Roman" panose="02020603050405020304" pitchFamily="18" charset="0"/>
              </a:rPr>
              <a:t>Activitate 2.4. Ierarhizarea efectivului de selecție în raport cu dezvoltarea corporală</a:t>
            </a:r>
            <a:endParaRPr lang="en-GB" dirty="0">
              <a:latin typeface="Times New Roman" panose="02020603050405020304" pitchFamily="18" charset="0"/>
              <a:cs typeface="Times New Roman" panose="02020603050405020304" pitchFamily="18" charset="0"/>
            </a:endParaRPr>
          </a:p>
          <a:p>
            <a:pPr indent="457200" algn="ctr">
              <a:lnSpc>
                <a:spcPct val="115000"/>
              </a:lnSpc>
              <a:spcAft>
                <a:spcPts val="0"/>
              </a:spcAft>
            </a:pPr>
            <a:endParaRPr lang="en-GB" sz="16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20462032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808522" y="613366"/>
            <a:ext cx="8248851" cy="5355312"/>
          </a:xfrm>
          <a:prstGeom prst="rect">
            <a:avLst/>
          </a:prstGeom>
        </p:spPr>
        <p:txBody>
          <a:bodyPr wrap="square">
            <a:spAutoFit/>
          </a:bodyPr>
          <a:lstStyle/>
          <a:p>
            <a:r>
              <a:rPr lang="en-GB" b="1" dirty="0" smtClean="0"/>
              <a:t>CUPRINS</a:t>
            </a:r>
            <a:endParaRPr lang="ro-RO" b="1" dirty="0" smtClean="0"/>
          </a:p>
          <a:p>
            <a:endParaRPr lang="ro-RO" b="1" dirty="0"/>
          </a:p>
          <a:p>
            <a:endParaRPr lang="en-GB" b="1" dirty="0"/>
          </a:p>
          <a:p>
            <a:r>
              <a:rPr lang="en-GB" b="1" dirty="0"/>
              <a:t>1. </a:t>
            </a:r>
            <a:r>
              <a:rPr lang="en-GB" b="1" dirty="0" err="1"/>
              <a:t>Rolul</a:t>
            </a:r>
            <a:r>
              <a:rPr lang="en-GB" b="1" dirty="0"/>
              <a:t> </a:t>
            </a:r>
            <a:r>
              <a:rPr lang="en-GB" b="1" dirty="0" err="1"/>
              <a:t>și</a:t>
            </a:r>
            <a:r>
              <a:rPr lang="en-GB" b="1" dirty="0"/>
              <a:t> </a:t>
            </a:r>
            <a:r>
              <a:rPr lang="en-GB" b="1" dirty="0" err="1"/>
              <a:t>importanța</a:t>
            </a:r>
            <a:r>
              <a:rPr lang="en-GB" b="1" dirty="0"/>
              <a:t> </a:t>
            </a:r>
            <a:r>
              <a:rPr lang="en-GB" b="1" dirty="0" err="1"/>
              <a:t>cercetărilor</a:t>
            </a:r>
            <a:r>
              <a:rPr lang="en-GB" b="1" dirty="0"/>
              <a:t> </a:t>
            </a:r>
            <a:r>
              <a:rPr lang="en-GB" b="1" dirty="0" err="1"/>
              <a:t>planificate</a:t>
            </a:r>
            <a:r>
              <a:rPr lang="en-GB" b="1" dirty="0"/>
              <a:t> </a:t>
            </a:r>
            <a:r>
              <a:rPr lang="en-GB" b="1" dirty="0" err="1"/>
              <a:t>în</a:t>
            </a:r>
            <a:r>
              <a:rPr lang="en-GB" b="1" dirty="0"/>
              <a:t> </a:t>
            </a:r>
            <a:r>
              <a:rPr lang="en-GB" b="1" dirty="0" err="1"/>
              <a:t>această</a:t>
            </a:r>
            <a:r>
              <a:rPr lang="en-GB" b="1" dirty="0"/>
              <a:t> </a:t>
            </a:r>
            <a:r>
              <a:rPr lang="en-GB" b="1" dirty="0" err="1"/>
              <a:t>etapă</a:t>
            </a:r>
            <a:endParaRPr lang="en-GB" b="1" dirty="0"/>
          </a:p>
          <a:p>
            <a:r>
              <a:rPr lang="en-GB" b="1" dirty="0"/>
              <a:t>2. </a:t>
            </a:r>
            <a:r>
              <a:rPr lang="en-GB" b="1" dirty="0" err="1"/>
              <a:t>Scopul</a:t>
            </a:r>
            <a:r>
              <a:rPr lang="en-GB" b="1" dirty="0"/>
              <a:t> </a:t>
            </a:r>
            <a:r>
              <a:rPr lang="en-GB" b="1" dirty="0" err="1"/>
              <a:t>cercetărilor</a:t>
            </a:r>
            <a:endParaRPr lang="en-GB" b="1" dirty="0"/>
          </a:p>
          <a:p>
            <a:r>
              <a:rPr lang="en-GB" b="1" dirty="0"/>
              <a:t>3. Material biologic </a:t>
            </a:r>
            <a:r>
              <a:rPr lang="en-GB" b="1" dirty="0" err="1"/>
              <a:t>și</a:t>
            </a:r>
            <a:r>
              <a:rPr lang="en-GB" b="1" dirty="0"/>
              <a:t> </a:t>
            </a:r>
            <a:r>
              <a:rPr lang="en-GB" b="1" dirty="0" err="1"/>
              <a:t>metode</a:t>
            </a:r>
            <a:r>
              <a:rPr lang="en-GB" b="1" dirty="0"/>
              <a:t> de </a:t>
            </a:r>
            <a:r>
              <a:rPr lang="en-GB" b="1" dirty="0" err="1"/>
              <a:t>lucru</a:t>
            </a:r>
            <a:endParaRPr lang="en-GB" b="1" dirty="0"/>
          </a:p>
          <a:p>
            <a:r>
              <a:rPr lang="en-GB" b="1" dirty="0"/>
              <a:t>4. </a:t>
            </a:r>
            <a:r>
              <a:rPr lang="en-GB" b="1" dirty="0" err="1"/>
              <a:t>Rezultate</a:t>
            </a:r>
            <a:r>
              <a:rPr lang="en-GB" b="1" dirty="0"/>
              <a:t> </a:t>
            </a:r>
            <a:r>
              <a:rPr lang="en-GB" b="1" dirty="0" err="1"/>
              <a:t>obținute</a:t>
            </a:r>
            <a:r>
              <a:rPr lang="en-GB" b="1" dirty="0"/>
              <a:t> </a:t>
            </a:r>
            <a:r>
              <a:rPr lang="en-GB" b="1" dirty="0" err="1"/>
              <a:t>şi</a:t>
            </a:r>
            <a:r>
              <a:rPr lang="en-GB" b="1" dirty="0"/>
              <a:t> </a:t>
            </a:r>
            <a:r>
              <a:rPr lang="en-GB" b="1" dirty="0" err="1"/>
              <a:t>interpretarea</a:t>
            </a:r>
            <a:r>
              <a:rPr lang="en-GB" b="1" dirty="0"/>
              <a:t> </a:t>
            </a:r>
            <a:r>
              <a:rPr lang="en-GB" b="1" dirty="0" err="1"/>
              <a:t>acestora</a:t>
            </a:r>
            <a:endParaRPr lang="en-GB" b="1" dirty="0"/>
          </a:p>
          <a:p>
            <a:r>
              <a:rPr lang="en-GB" b="1" dirty="0"/>
              <a:t>4.1. </a:t>
            </a:r>
            <a:r>
              <a:rPr lang="en-GB" b="1" dirty="0" err="1"/>
              <a:t>Descrierea</a:t>
            </a:r>
            <a:r>
              <a:rPr lang="en-GB" b="1" dirty="0"/>
              <a:t> </a:t>
            </a:r>
            <a:r>
              <a:rPr lang="en-GB" b="1" dirty="0" err="1"/>
              <a:t>sintetică</a:t>
            </a:r>
            <a:r>
              <a:rPr lang="en-GB" b="1" dirty="0"/>
              <a:t> a </a:t>
            </a:r>
            <a:r>
              <a:rPr lang="en-GB" b="1" dirty="0" err="1"/>
              <a:t>cadrului</a:t>
            </a:r>
            <a:r>
              <a:rPr lang="en-GB" b="1" dirty="0"/>
              <a:t> natural </a:t>
            </a:r>
            <a:r>
              <a:rPr lang="en-GB" b="1" dirty="0" err="1"/>
              <a:t>în</a:t>
            </a:r>
            <a:r>
              <a:rPr lang="en-GB" b="1" dirty="0"/>
              <a:t> care au </a:t>
            </a:r>
            <a:r>
              <a:rPr lang="en-GB" b="1" dirty="0" err="1"/>
              <a:t>loc</a:t>
            </a:r>
            <a:r>
              <a:rPr lang="en-GB" b="1" dirty="0"/>
              <a:t> </a:t>
            </a:r>
            <a:r>
              <a:rPr lang="en-GB" b="1" dirty="0" err="1"/>
              <a:t>cercetările</a:t>
            </a:r>
            <a:endParaRPr lang="en-GB" b="1" dirty="0"/>
          </a:p>
          <a:p>
            <a:r>
              <a:rPr lang="en-GB" b="1" dirty="0"/>
              <a:t>4.2. </a:t>
            </a:r>
            <a:r>
              <a:rPr lang="en-GB" b="1" dirty="0" err="1"/>
              <a:t>Evaluarea</a:t>
            </a:r>
            <a:r>
              <a:rPr lang="en-GB" b="1" dirty="0"/>
              <a:t> </a:t>
            </a:r>
            <a:r>
              <a:rPr lang="en-GB" b="1" dirty="0" err="1"/>
              <a:t>dezvoltării</a:t>
            </a:r>
            <a:r>
              <a:rPr lang="en-GB" b="1" dirty="0"/>
              <a:t> </a:t>
            </a:r>
            <a:r>
              <a:rPr lang="en-GB" b="1" dirty="0" err="1"/>
              <a:t>corporale</a:t>
            </a:r>
            <a:r>
              <a:rPr lang="en-GB" b="1" dirty="0"/>
              <a:t> </a:t>
            </a:r>
            <a:r>
              <a:rPr lang="en-GB" b="1" dirty="0" err="1"/>
              <a:t>pe</a:t>
            </a:r>
            <a:r>
              <a:rPr lang="en-GB" b="1" dirty="0"/>
              <a:t> </a:t>
            </a:r>
            <a:r>
              <a:rPr lang="en-GB" b="1" dirty="0" err="1"/>
              <a:t>categorii</a:t>
            </a:r>
            <a:endParaRPr lang="en-GB" b="1" dirty="0"/>
          </a:p>
          <a:p>
            <a:r>
              <a:rPr lang="en-GB" b="1" dirty="0"/>
              <a:t>4.2.1. </a:t>
            </a:r>
            <a:r>
              <a:rPr lang="en-GB" b="1" dirty="0" err="1"/>
              <a:t>Evaluarea</a:t>
            </a:r>
            <a:r>
              <a:rPr lang="en-GB" b="1" dirty="0"/>
              <a:t> </a:t>
            </a:r>
            <a:r>
              <a:rPr lang="en-GB" b="1" dirty="0" err="1"/>
              <a:t>dezvoltării</a:t>
            </a:r>
            <a:r>
              <a:rPr lang="en-GB" b="1" dirty="0"/>
              <a:t> </a:t>
            </a:r>
            <a:r>
              <a:rPr lang="en-GB" b="1" dirty="0" err="1"/>
              <a:t>corporale</a:t>
            </a:r>
            <a:r>
              <a:rPr lang="en-GB" b="1" dirty="0"/>
              <a:t> la </a:t>
            </a:r>
            <a:r>
              <a:rPr lang="en-GB" b="1" dirty="0" err="1"/>
              <a:t>mieii</a:t>
            </a:r>
            <a:r>
              <a:rPr lang="en-GB" b="1" dirty="0"/>
              <a:t> din </a:t>
            </a:r>
            <a:r>
              <a:rPr lang="en-GB" b="1" dirty="0" err="1"/>
              <a:t>noua</a:t>
            </a:r>
            <a:r>
              <a:rPr lang="en-GB" b="1" dirty="0"/>
              <a:t> </a:t>
            </a:r>
            <a:r>
              <a:rPr lang="en-GB" b="1" dirty="0" err="1"/>
              <a:t>populație</a:t>
            </a:r>
            <a:r>
              <a:rPr lang="en-GB" b="1" dirty="0"/>
              <a:t> </a:t>
            </a:r>
            <a:r>
              <a:rPr lang="en-GB" b="1" dirty="0" err="1"/>
              <a:t>aflați</a:t>
            </a:r>
            <a:r>
              <a:rPr lang="en-GB" b="1" dirty="0"/>
              <a:t> </a:t>
            </a:r>
            <a:r>
              <a:rPr lang="en-GB" b="1" dirty="0" err="1"/>
              <a:t>în</a:t>
            </a:r>
            <a:r>
              <a:rPr lang="en-GB" b="1" dirty="0"/>
              <a:t> </a:t>
            </a:r>
            <a:r>
              <a:rPr lang="en-GB" b="1" dirty="0" err="1"/>
              <a:t>perioada</a:t>
            </a:r>
            <a:r>
              <a:rPr lang="en-GB" b="1" dirty="0"/>
              <a:t> de </a:t>
            </a:r>
            <a:r>
              <a:rPr lang="en-GB" b="1" dirty="0" err="1"/>
              <a:t>alăptare</a:t>
            </a:r>
            <a:r>
              <a:rPr lang="en-GB" b="1" dirty="0"/>
              <a:t> </a:t>
            </a:r>
          </a:p>
          <a:p>
            <a:r>
              <a:rPr lang="en-GB" b="1" dirty="0"/>
              <a:t>4.2.2. </a:t>
            </a:r>
            <a:r>
              <a:rPr lang="en-GB" b="1" dirty="0" err="1"/>
              <a:t>Evaluarea</a:t>
            </a:r>
            <a:r>
              <a:rPr lang="en-GB" b="1" dirty="0"/>
              <a:t> </a:t>
            </a:r>
            <a:r>
              <a:rPr lang="en-GB" b="1" dirty="0" err="1"/>
              <a:t>gradului</a:t>
            </a:r>
            <a:r>
              <a:rPr lang="en-GB" b="1" dirty="0"/>
              <a:t> de </a:t>
            </a:r>
            <a:r>
              <a:rPr lang="en-GB" b="1" dirty="0" err="1"/>
              <a:t>dezvoltare</a:t>
            </a:r>
            <a:r>
              <a:rPr lang="en-GB" b="1" dirty="0"/>
              <a:t> </a:t>
            </a:r>
            <a:r>
              <a:rPr lang="en-GB" b="1" dirty="0" err="1"/>
              <a:t>corporală</a:t>
            </a:r>
            <a:r>
              <a:rPr lang="en-GB" b="1" dirty="0"/>
              <a:t> la </a:t>
            </a:r>
            <a:r>
              <a:rPr lang="en-GB" b="1" dirty="0" err="1"/>
              <a:t>populația</a:t>
            </a:r>
            <a:r>
              <a:rPr lang="en-GB" b="1" dirty="0"/>
              <a:t> </a:t>
            </a:r>
            <a:r>
              <a:rPr lang="en-GB" b="1" dirty="0" err="1"/>
              <a:t>activă</a:t>
            </a:r>
            <a:r>
              <a:rPr lang="en-GB" b="1" dirty="0"/>
              <a:t> </a:t>
            </a:r>
            <a:r>
              <a:rPr lang="en-GB" b="1" dirty="0" err="1"/>
              <a:t>pe</a:t>
            </a:r>
            <a:r>
              <a:rPr lang="en-GB" b="1" dirty="0"/>
              <a:t> </a:t>
            </a:r>
            <a:r>
              <a:rPr lang="en-GB" b="1" dirty="0" err="1"/>
              <a:t>baza</a:t>
            </a:r>
            <a:r>
              <a:rPr lang="en-GB" b="1" dirty="0"/>
              <a:t> </a:t>
            </a:r>
            <a:r>
              <a:rPr lang="en-GB" b="1" dirty="0" err="1"/>
              <a:t>determinării</a:t>
            </a:r>
            <a:r>
              <a:rPr lang="en-GB" b="1" dirty="0"/>
              <a:t> </a:t>
            </a:r>
            <a:r>
              <a:rPr lang="en-GB" b="1" dirty="0" err="1"/>
              <a:t>greutății</a:t>
            </a:r>
            <a:r>
              <a:rPr lang="en-GB" b="1" dirty="0"/>
              <a:t> vii</a:t>
            </a:r>
          </a:p>
          <a:p>
            <a:r>
              <a:rPr lang="en-GB" b="1" dirty="0"/>
              <a:t>4.2.3. </a:t>
            </a:r>
            <a:r>
              <a:rPr lang="en-GB" b="1" dirty="0" err="1"/>
              <a:t>Evaluarea</a:t>
            </a:r>
            <a:r>
              <a:rPr lang="en-GB" b="1" dirty="0"/>
              <a:t> </a:t>
            </a:r>
            <a:r>
              <a:rPr lang="en-GB" b="1" dirty="0" err="1"/>
              <a:t>gradului</a:t>
            </a:r>
            <a:r>
              <a:rPr lang="en-GB" b="1" dirty="0"/>
              <a:t> de </a:t>
            </a:r>
            <a:r>
              <a:rPr lang="en-GB" b="1" dirty="0" err="1"/>
              <a:t>dezvoltare</a:t>
            </a:r>
            <a:r>
              <a:rPr lang="en-GB" b="1" dirty="0"/>
              <a:t> </a:t>
            </a:r>
            <a:r>
              <a:rPr lang="en-GB" b="1" dirty="0" err="1"/>
              <a:t>corporală</a:t>
            </a:r>
            <a:r>
              <a:rPr lang="en-GB" b="1" dirty="0"/>
              <a:t> la </a:t>
            </a:r>
            <a:r>
              <a:rPr lang="en-GB" b="1" dirty="0" err="1"/>
              <a:t>populația</a:t>
            </a:r>
            <a:r>
              <a:rPr lang="en-GB" b="1" dirty="0"/>
              <a:t> </a:t>
            </a:r>
            <a:r>
              <a:rPr lang="en-GB" b="1" dirty="0" err="1"/>
              <a:t>activă</a:t>
            </a:r>
            <a:r>
              <a:rPr lang="en-GB" b="1" dirty="0"/>
              <a:t> </a:t>
            </a:r>
            <a:r>
              <a:rPr lang="en-GB" b="1" dirty="0" err="1"/>
              <a:t>pe</a:t>
            </a:r>
            <a:r>
              <a:rPr lang="en-GB" b="1" dirty="0"/>
              <a:t> </a:t>
            </a:r>
            <a:r>
              <a:rPr lang="en-GB" b="1" dirty="0" err="1"/>
              <a:t>baza</a:t>
            </a:r>
            <a:r>
              <a:rPr lang="en-GB" b="1" dirty="0"/>
              <a:t> </a:t>
            </a:r>
            <a:r>
              <a:rPr lang="en-GB" b="1" dirty="0" err="1"/>
              <a:t>măsurătorilor</a:t>
            </a:r>
            <a:r>
              <a:rPr lang="en-GB" b="1" dirty="0"/>
              <a:t> </a:t>
            </a:r>
            <a:r>
              <a:rPr lang="en-GB" b="1" dirty="0" err="1"/>
              <a:t>corporale</a:t>
            </a:r>
            <a:endParaRPr lang="en-GB" b="1" dirty="0"/>
          </a:p>
          <a:p>
            <a:r>
              <a:rPr lang="en-GB" b="1" dirty="0"/>
              <a:t>4.3. </a:t>
            </a:r>
            <a:r>
              <a:rPr lang="en-GB" b="1" dirty="0" err="1"/>
              <a:t>Estimarea</a:t>
            </a:r>
            <a:r>
              <a:rPr lang="en-GB" b="1" dirty="0"/>
              <a:t> </a:t>
            </a:r>
            <a:r>
              <a:rPr lang="en-GB" b="1" dirty="0" err="1"/>
              <a:t>funcției</a:t>
            </a:r>
            <a:r>
              <a:rPr lang="en-GB" b="1" dirty="0"/>
              <a:t> de </a:t>
            </a:r>
            <a:r>
              <a:rPr lang="en-GB" b="1" dirty="0" err="1"/>
              <a:t>reproducție</a:t>
            </a:r>
            <a:endParaRPr lang="en-GB" b="1" dirty="0"/>
          </a:p>
          <a:p>
            <a:r>
              <a:rPr lang="en-GB" b="1" dirty="0"/>
              <a:t>4.4. </a:t>
            </a:r>
            <a:r>
              <a:rPr lang="en-GB" b="1" dirty="0" err="1"/>
              <a:t>Ierarhizarea</a:t>
            </a:r>
            <a:r>
              <a:rPr lang="en-GB" b="1" dirty="0"/>
              <a:t> </a:t>
            </a:r>
            <a:r>
              <a:rPr lang="en-GB" b="1" dirty="0" err="1"/>
              <a:t>efectivului</a:t>
            </a:r>
            <a:r>
              <a:rPr lang="en-GB" b="1" dirty="0"/>
              <a:t> de </a:t>
            </a:r>
            <a:r>
              <a:rPr lang="en-GB" b="1" dirty="0" err="1"/>
              <a:t>selecție</a:t>
            </a:r>
            <a:r>
              <a:rPr lang="en-GB" b="1" dirty="0"/>
              <a:t> </a:t>
            </a:r>
            <a:r>
              <a:rPr lang="en-GB" b="1" dirty="0" err="1"/>
              <a:t>în</a:t>
            </a:r>
            <a:r>
              <a:rPr lang="en-GB" b="1" dirty="0"/>
              <a:t> </a:t>
            </a:r>
            <a:r>
              <a:rPr lang="en-GB" b="1" dirty="0" err="1"/>
              <a:t>raport</a:t>
            </a:r>
            <a:r>
              <a:rPr lang="en-GB" b="1" dirty="0"/>
              <a:t> cu </a:t>
            </a:r>
            <a:r>
              <a:rPr lang="en-GB" b="1" dirty="0" err="1"/>
              <a:t>dezvoltarea</a:t>
            </a:r>
            <a:r>
              <a:rPr lang="en-GB" b="1" dirty="0"/>
              <a:t> </a:t>
            </a:r>
            <a:r>
              <a:rPr lang="en-GB" b="1" dirty="0" err="1"/>
              <a:t>corporală</a:t>
            </a:r>
            <a:endParaRPr lang="en-GB" b="1" dirty="0"/>
          </a:p>
          <a:p>
            <a:r>
              <a:rPr lang="en-GB" b="1" dirty="0" err="1"/>
              <a:t>Concluzii</a:t>
            </a:r>
            <a:endParaRPr lang="en-GB" b="1" dirty="0"/>
          </a:p>
          <a:p>
            <a:r>
              <a:rPr lang="en-GB" b="1" dirty="0" err="1"/>
              <a:t>Bibliografie</a:t>
            </a:r>
            <a:endParaRPr lang="en-GB" b="1" dirty="0"/>
          </a:p>
        </p:txBody>
      </p:sp>
    </p:spTree>
    <p:extLst>
      <p:ext uri="{BB962C8B-B14F-4D97-AF65-F5344CB8AC3E}">
        <p14:creationId xmlns:p14="http://schemas.microsoft.com/office/powerpoint/2010/main" val="30226446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20829" y="238814"/>
            <a:ext cx="8253663" cy="729430"/>
          </a:xfrm>
          <a:prstGeom prst="rect">
            <a:avLst/>
          </a:prstGeom>
        </p:spPr>
        <p:txBody>
          <a:bodyPr wrap="square">
            <a:spAutoFit/>
          </a:bodyPr>
          <a:lstStyle/>
          <a:p>
            <a:pPr indent="457200" algn="ctr">
              <a:lnSpc>
                <a:spcPct val="115000"/>
              </a:lnSpc>
              <a:spcAft>
                <a:spcPts val="0"/>
              </a:spcAft>
            </a:pPr>
            <a:r>
              <a:rPr lang="ro-RO" b="1" dirty="0">
                <a:latin typeface="Times New Roman" panose="02020603050405020304" pitchFamily="18" charset="0"/>
                <a:ea typeface="Calibri" panose="020F0502020204030204" pitchFamily="34" charset="0"/>
              </a:rPr>
              <a:t>1. ROLUL ȘI IMPORTANȚA CERCETĂRILOR </a:t>
            </a:r>
            <a:r>
              <a:rPr lang="ro-RO" b="1" dirty="0" smtClean="0">
                <a:latin typeface="Times New Roman" panose="02020603050405020304" pitchFamily="18" charset="0"/>
                <a:ea typeface="Calibri" panose="020F0502020204030204" pitchFamily="34" charset="0"/>
              </a:rPr>
              <a:t>PLANIFICATE ÎN </a:t>
            </a:r>
            <a:r>
              <a:rPr lang="ro-RO" b="1" dirty="0">
                <a:latin typeface="Times New Roman" panose="02020603050405020304" pitchFamily="18" charset="0"/>
                <a:ea typeface="Calibri" panose="020F0502020204030204" pitchFamily="34" charset="0"/>
              </a:rPr>
              <a:t>ACEASTĂ ETAPĂ</a:t>
            </a:r>
            <a:endParaRPr lang="en-GB" dirty="0">
              <a:latin typeface="Times New Roman" panose="02020603050405020304" pitchFamily="18" charset="0"/>
              <a:ea typeface="Calibri" panose="020F0502020204030204" pitchFamily="34" charset="0"/>
            </a:endParaRPr>
          </a:p>
        </p:txBody>
      </p:sp>
      <p:sp>
        <p:nvSpPr>
          <p:cNvPr id="4" name="Rectangle 3"/>
          <p:cNvSpPr/>
          <p:nvPr/>
        </p:nvSpPr>
        <p:spPr>
          <a:xfrm>
            <a:off x="813333" y="1332519"/>
            <a:ext cx="7868653" cy="5275483"/>
          </a:xfrm>
          <a:prstGeom prst="rect">
            <a:avLst/>
          </a:prstGeom>
        </p:spPr>
        <p:txBody>
          <a:bodyPr wrap="square">
            <a:spAutoFit/>
          </a:bodyPr>
          <a:lstStyle/>
          <a:p>
            <a:pPr indent="457200" algn="just">
              <a:lnSpc>
                <a:spcPct val="115000"/>
              </a:lnSpc>
              <a:spcAft>
                <a:spcPts val="0"/>
              </a:spcAft>
            </a:pPr>
            <a:r>
              <a:rPr lang="ro-RO" sz="1400" dirty="0">
                <a:latin typeface="Times New Roman" panose="02020603050405020304" pitchFamily="18" charset="0"/>
                <a:ea typeface="Calibri" panose="020F0502020204030204" pitchFamily="34" charset="0"/>
                <a:cs typeface="Times New Roman" panose="02020603050405020304" pitchFamily="18" charset="0"/>
              </a:rPr>
              <a:t>Analiza gradului de dezvoltare corporală reprezintă un criteriu important al activității de selecție aplicată la animalele de fermă. Acest caracter împreună cu alte particularități și însușiri reprezintă elemente primordiale în gestionarea patrimoniului genetic în cadrul exploatațiilor de animale. </a:t>
            </a:r>
            <a:endParaRPr lang="en-GB" sz="1400" dirty="0">
              <a:latin typeface="Times New Roman" panose="02020603050405020304" pitchFamily="18" charset="0"/>
              <a:ea typeface="Calibri" panose="020F0502020204030204" pitchFamily="34" charset="0"/>
              <a:cs typeface="Times New Roman" panose="02020603050405020304" pitchFamily="18" charset="0"/>
            </a:endParaRPr>
          </a:p>
          <a:p>
            <a:pPr indent="457200" algn="just">
              <a:lnSpc>
                <a:spcPct val="115000"/>
              </a:lnSpc>
              <a:spcAft>
                <a:spcPts val="0"/>
              </a:spcAft>
            </a:pPr>
            <a:r>
              <a:rPr lang="ro-RO" sz="1400" dirty="0">
                <a:latin typeface="Times New Roman" panose="02020603050405020304" pitchFamily="18" charset="0"/>
                <a:ea typeface="Calibri" panose="020F0502020204030204" pitchFamily="34" charset="0"/>
                <a:cs typeface="Times New Roman" panose="02020603050405020304" pitchFamily="18" charset="0"/>
              </a:rPr>
              <a:t>Evaluarea creșterii și dezvoltării corporale reprezintă o activitate cu caracter permanent, fiind importantă deoarece pe baza datelor obținute se poate predetermina care este evoluția proceselor de creștere și dacă acest proces se încadrează între limitele normale ale rasei, cunoscând că schimbările care se produc în organism sunt multe și diverse de la stadiul de nou născut la cel de adult, fiind dependente și de specie, rasă, sex și vârstă.</a:t>
            </a:r>
            <a:endParaRPr lang="en-GB" sz="1400" dirty="0">
              <a:latin typeface="Times New Roman" panose="02020603050405020304" pitchFamily="18" charset="0"/>
              <a:ea typeface="Calibri" panose="020F0502020204030204" pitchFamily="34" charset="0"/>
              <a:cs typeface="Times New Roman" panose="02020603050405020304" pitchFamily="18" charset="0"/>
            </a:endParaRPr>
          </a:p>
          <a:p>
            <a:pPr indent="457200" algn="just">
              <a:lnSpc>
                <a:spcPct val="115000"/>
              </a:lnSpc>
              <a:spcAft>
                <a:spcPts val="0"/>
              </a:spcAft>
            </a:pPr>
            <a:r>
              <a:rPr lang="ro-RO" sz="1400" dirty="0">
                <a:latin typeface="Times New Roman" panose="02020603050405020304" pitchFamily="18" charset="0"/>
                <a:ea typeface="Times New Roman" panose="02020603050405020304" pitchFamily="18" charset="0"/>
                <a:cs typeface="Times New Roman" panose="02020603050405020304" pitchFamily="18" charset="0"/>
              </a:rPr>
              <a:t>Ritmul de dezvoltare a regiunilor corporale înregistrează valori diferite în raport cu vârsta indivizilor. De aceea analiza intensității de creștere reprezintă un indicator valoros, fiind luat în considerare în toate activitățile care se referă la cercetarea ori evaluarea procesului și a ritmul de creștere a animalelor.</a:t>
            </a:r>
            <a:endParaRPr lang="en-GB" sz="1400" dirty="0">
              <a:latin typeface="Times New Roman" panose="02020603050405020304" pitchFamily="18" charset="0"/>
              <a:ea typeface="Times New Roman" panose="02020603050405020304" pitchFamily="18" charset="0"/>
              <a:cs typeface="Times New Roman" panose="02020603050405020304" pitchFamily="18" charset="0"/>
            </a:endParaRPr>
          </a:p>
          <a:p>
            <a:pPr indent="457200" algn="just">
              <a:lnSpc>
                <a:spcPct val="115000"/>
              </a:lnSpc>
              <a:spcAft>
                <a:spcPts val="0"/>
              </a:spcAft>
            </a:pPr>
            <a:r>
              <a:rPr lang="ro-RO" sz="1400" dirty="0">
                <a:latin typeface="Times New Roman" panose="02020603050405020304" pitchFamily="18" charset="0"/>
                <a:ea typeface="Times New Roman" panose="02020603050405020304" pitchFamily="18" charset="0"/>
                <a:cs typeface="Times New Roman" panose="02020603050405020304" pitchFamily="18" charset="0"/>
              </a:rPr>
              <a:t>În practica curentă atunci când se urmărește analizarea gradului de dezvoltare corporală pot fi luate în considerare mai multe metode sau criterii. </a:t>
            </a:r>
            <a:r>
              <a:rPr lang="ro-RO" sz="1400" dirty="0" smtClean="0">
                <a:latin typeface="Times New Roman" panose="02020603050405020304" pitchFamily="18" charset="0"/>
                <a:ea typeface="Times New Roman" panose="02020603050405020304" pitchFamily="18" charset="0"/>
                <a:cs typeface="Times New Roman" panose="02020603050405020304" pitchFamily="18" charset="0"/>
              </a:rPr>
              <a:t>Cu toate acestea, </a:t>
            </a:r>
            <a:r>
              <a:rPr lang="ro-RO" sz="1400" dirty="0">
                <a:latin typeface="Times New Roman" panose="02020603050405020304" pitchFamily="18" charset="0"/>
                <a:ea typeface="Times New Roman" panose="02020603050405020304" pitchFamily="18" charset="0"/>
                <a:cs typeface="Times New Roman" panose="02020603050405020304" pitchFamily="18" charset="0"/>
              </a:rPr>
              <a:t>orice sistem de evaluare ar trebui să identifice în mod eficace orice abatere de la starea normală de sănătate și bunăstare, permițând observatorului să înregistreze și să transmită o evaluare clară și coerentă pentru fiecare animal sau grupă de animale supuse observațiilor.  </a:t>
            </a:r>
            <a:endParaRPr lang="en-GB" sz="1400" dirty="0">
              <a:latin typeface="Times New Roman" panose="02020603050405020304" pitchFamily="18" charset="0"/>
              <a:ea typeface="Times New Roman" panose="02020603050405020304" pitchFamily="18" charset="0"/>
              <a:cs typeface="Times New Roman" panose="02020603050405020304" pitchFamily="18" charset="0"/>
            </a:endParaRPr>
          </a:p>
          <a:p>
            <a:pPr indent="457200" algn="just">
              <a:lnSpc>
                <a:spcPct val="115000"/>
              </a:lnSpc>
              <a:spcAft>
                <a:spcPts val="0"/>
              </a:spcAft>
            </a:pPr>
            <a:r>
              <a:rPr lang="ro-RO" sz="1400" dirty="0">
                <a:latin typeface="Times New Roman" panose="02020603050405020304" pitchFamily="18" charset="0"/>
                <a:ea typeface="Calibri" panose="020F0502020204030204" pitchFamily="34" charset="0"/>
                <a:cs typeface="Times New Roman" panose="02020603050405020304" pitchFamily="18" charset="0"/>
              </a:rPr>
              <a:t>Caracterul reprezentat de dezvoltarea corporală reprezintă și un element important care se asociază cu o mai bună exprimare a caracterelor de producție dar și cu cele de reproducție. Legat de acest aspect, în mai multe surse bibliografice, este precizat și argumentat faptul că exteriorul oglindește productivitatea sau că între exterior și productivitate este o legătură directă, deoarece cele mai mari producții se obțin întotdeauna de la animalele care au o dezvoltare corporală mai bună [</a:t>
            </a:r>
            <a:r>
              <a:rPr lang="ro-RO" sz="1400" dirty="0" err="1">
                <a:latin typeface="Times New Roman" panose="02020603050405020304" pitchFamily="18" charset="0"/>
                <a:ea typeface="Calibri" panose="020F0502020204030204" pitchFamily="34" charset="0"/>
                <a:cs typeface="Times New Roman" panose="02020603050405020304" pitchFamily="18" charset="0"/>
              </a:rPr>
              <a:t>Taftă</a:t>
            </a:r>
            <a:r>
              <a:rPr lang="ro-RO" sz="1400" dirty="0">
                <a:latin typeface="Times New Roman" panose="02020603050405020304" pitchFamily="18" charset="0"/>
                <a:ea typeface="Calibri" panose="020F0502020204030204" pitchFamily="34" charset="0"/>
                <a:cs typeface="Times New Roman" panose="02020603050405020304" pitchFamily="18" charset="0"/>
              </a:rPr>
              <a:t> et al. 1998; Pascal 2001].</a:t>
            </a:r>
            <a:endParaRPr lang="en-GB" sz="1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370050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10108" y="914402"/>
            <a:ext cx="8351012" cy="5149514"/>
          </a:xfrm>
          <a:prstGeom prst="rect">
            <a:avLst/>
          </a:prstGeom>
        </p:spPr>
      </p:pic>
    </p:spTree>
    <p:extLst>
      <p:ext uri="{BB962C8B-B14F-4D97-AF65-F5344CB8AC3E}">
        <p14:creationId xmlns:p14="http://schemas.microsoft.com/office/powerpoint/2010/main" val="31874142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83394" y="0"/>
            <a:ext cx="8248850" cy="7171194"/>
          </a:xfrm>
          <a:prstGeom prst="rect">
            <a:avLst/>
          </a:prstGeom>
        </p:spPr>
        <p:txBody>
          <a:bodyPr wrap="square">
            <a:spAutoFit/>
          </a:bodyPr>
          <a:lstStyle/>
          <a:p>
            <a:pPr indent="457200" algn="ctr">
              <a:lnSpc>
                <a:spcPct val="115000"/>
              </a:lnSpc>
              <a:spcAft>
                <a:spcPts val="0"/>
              </a:spcAft>
            </a:pPr>
            <a:r>
              <a:rPr lang="ro-RO" sz="1600" b="1" dirty="0">
                <a:latin typeface="Times New Roman" panose="02020603050405020304" pitchFamily="18" charset="0"/>
                <a:ea typeface="Calibri" panose="020F0502020204030204" pitchFamily="34" charset="0"/>
              </a:rPr>
              <a:t>3. MATERIAL BIOLOGIC ȘI METODE DE LUCRU</a:t>
            </a:r>
            <a:endParaRPr lang="en-GB" sz="1600" dirty="0">
              <a:latin typeface="Times New Roman" panose="02020603050405020304" pitchFamily="18" charset="0"/>
              <a:ea typeface="Calibri" panose="020F0502020204030204" pitchFamily="34" charset="0"/>
            </a:endParaRPr>
          </a:p>
          <a:p>
            <a:pPr indent="431800" algn="just">
              <a:lnSpc>
                <a:spcPct val="115000"/>
              </a:lnSpc>
              <a:spcAft>
                <a:spcPts val="0"/>
              </a:spcAft>
            </a:pPr>
            <a:r>
              <a:rPr lang="ro-RO" sz="1600" b="1" dirty="0" smtClean="0">
                <a:latin typeface="Times New Roman" panose="02020603050405020304" pitchFamily="18" charset="0"/>
                <a:ea typeface="Calibri" panose="020F0502020204030204" pitchFamily="34" charset="0"/>
              </a:rPr>
              <a:t>Materialul </a:t>
            </a:r>
            <a:r>
              <a:rPr lang="ro-RO" sz="1600" b="1" dirty="0">
                <a:latin typeface="Times New Roman" panose="02020603050405020304" pitchFamily="18" charset="0"/>
                <a:ea typeface="Calibri" panose="020F0502020204030204" pitchFamily="34" charset="0"/>
              </a:rPr>
              <a:t>biologic </a:t>
            </a:r>
            <a:r>
              <a:rPr lang="ro-RO" sz="1600" dirty="0">
                <a:latin typeface="Times New Roman" panose="02020603050405020304" pitchFamily="18" charset="0"/>
                <a:ea typeface="Calibri" panose="020F0502020204030204" pitchFamily="34" charset="0"/>
              </a:rPr>
              <a:t>luat în cercetare a fost reprezentat de principalele categorii de ovine care formează stocul viu al noii populații de lapte formată la SCDCOC Secuieni-Bacău. Întrucât obiectivele cercetărilor planificate în această etapă au fost multiple și asociate cu activități dintre cele mai diverse, pentru atingerea dezideratelor au făcut obiectul cercetărilor toate categoriile de tineret din anul curent </a:t>
            </a:r>
            <a:r>
              <a:rPr lang="ro-RO" sz="1600" dirty="0" err="1">
                <a:latin typeface="Times New Roman" panose="02020603050405020304" pitchFamily="18" charset="0"/>
                <a:ea typeface="Calibri" panose="020F0502020204030204" pitchFamily="34" charset="0"/>
              </a:rPr>
              <a:t>şi</a:t>
            </a:r>
            <a:r>
              <a:rPr lang="ro-RO" sz="1600" dirty="0">
                <a:latin typeface="Times New Roman" panose="02020603050405020304" pitchFamily="18" charset="0"/>
                <a:ea typeface="Calibri" panose="020F0502020204030204" pitchFamily="34" charset="0"/>
              </a:rPr>
              <a:t> din cel precedent, precum </a:t>
            </a:r>
            <a:r>
              <a:rPr lang="ro-RO" sz="1600" dirty="0" err="1">
                <a:latin typeface="Times New Roman" panose="02020603050405020304" pitchFamily="18" charset="0"/>
                <a:ea typeface="Calibri" panose="020F0502020204030204" pitchFamily="34" charset="0"/>
              </a:rPr>
              <a:t>şi</a:t>
            </a:r>
            <a:r>
              <a:rPr lang="ro-RO" sz="1600" dirty="0">
                <a:latin typeface="Times New Roman" panose="02020603050405020304" pitchFamily="18" charset="0"/>
                <a:ea typeface="Calibri" panose="020F0502020204030204" pitchFamily="34" charset="0"/>
              </a:rPr>
              <a:t> ovinele adulte care formează nucleul activ de înmulțire. </a:t>
            </a:r>
            <a:endParaRPr lang="en-GB" sz="1600" dirty="0">
              <a:latin typeface="Times New Roman" panose="02020603050405020304" pitchFamily="18" charset="0"/>
              <a:ea typeface="Calibri" panose="020F0502020204030204" pitchFamily="34" charset="0"/>
            </a:endParaRPr>
          </a:p>
          <a:p>
            <a:pPr indent="431800" algn="just">
              <a:lnSpc>
                <a:spcPct val="115000"/>
              </a:lnSpc>
              <a:spcAft>
                <a:spcPts val="0"/>
              </a:spcAft>
            </a:pPr>
            <a:r>
              <a:rPr lang="ro-RO" sz="1600" dirty="0">
                <a:latin typeface="Times New Roman" panose="02020603050405020304" pitchFamily="18" charset="0"/>
                <a:ea typeface="Calibri" panose="020F0502020204030204" pitchFamily="34" charset="0"/>
              </a:rPr>
              <a:t>În vederea obținerii unei imagini reale și corecte asupra gradului de dezvoltare corporală, în această etapă au fost planificate analize, cercetări și determinări la toate categoriile de vârstă respectiv la berbeci, oi adulte, mioare, miori și tineretul ovin aflat în prima perioadă neonatală.</a:t>
            </a:r>
            <a:endParaRPr lang="en-GB" sz="1600" dirty="0">
              <a:latin typeface="Times New Roman" panose="02020603050405020304" pitchFamily="18" charset="0"/>
              <a:ea typeface="Calibri" panose="020F0502020204030204" pitchFamily="34" charset="0"/>
            </a:endParaRPr>
          </a:p>
          <a:p>
            <a:pPr indent="431800" algn="just">
              <a:lnSpc>
                <a:spcPct val="115000"/>
              </a:lnSpc>
              <a:spcAft>
                <a:spcPts val="0"/>
              </a:spcAft>
            </a:pPr>
            <a:r>
              <a:rPr lang="ro-RO" sz="1600" b="1" dirty="0">
                <a:latin typeface="Times New Roman" panose="02020603050405020304" pitchFamily="18" charset="0"/>
                <a:ea typeface="Calibri" panose="020F0502020204030204" pitchFamily="34" charset="0"/>
              </a:rPr>
              <a:t>Metodele de lucru aplicate în cercetare </a:t>
            </a:r>
            <a:r>
              <a:rPr lang="ro-RO" sz="1600" dirty="0">
                <a:latin typeface="Times New Roman" panose="02020603050405020304" pitchFamily="18" charset="0"/>
                <a:ea typeface="Calibri" panose="020F0502020204030204" pitchFamily="34" charset="0"/>
              </a:rPr>
              <a:t>au fost adecvate obiectivelor de acest gen. Pentru evaluarea situației actuale, determinarea greutății si a gradului de dezvoltare corporala au fost efectuate cântăriri și măsurători corporale de masa și de conformație pentru categoriile adulte, la care s-au adăugat si măsurătorile de creștere efectuate la categoriile de tineret. În baza acestor determinări </a:t>
            </a:r>
            <a:r>
              <a:rPr lang="ro-RO" sz="1600" dirty="0" err="1">
                <a:latin typeface="Times New Roman" panose="02020603050405020304" pitchFamily="18" charset="0"/>
                <a:ea typeface="Calibri" panose="020F0502020204030204" pitchFamily="34" charset="0"/>
              </a:rPr>
              <a:t>biometrice</a:t>
            </a:r>
            <a:r>
              <a:rPr lang="ro-RO" sz="1600" dirty="0">
                <a:latin typeface="Times New Roman" panose="02020603050405020304" pitchFamily="18" charset="0"/>
                <a:ea typeface="Calibri" panose="020F0502020204030204" pitchFamily="34" charset="0"/>
              </a:rPr>
              <a:t> s-au determinat </a:t>
            </a:r>
            <a:r>
              <a:rPr lang="ro-RO" sz="1600" dirty="0" err="1">
                <a:latin typeface="Times New Roman" panose="02020603050405020304" pitchFamily="18" charset="0"/>
                <a:ea typeface="Calibri" panose="020F0502020204030204" pitchFamily="34" charset="0"/>
              </a:rPr>
              <a:t>şi</a:t>
            </a:r>
            <a:r>
              <a:rPr lang="ro-RO" sz="1600" dirty="0">
                <a:latin typeface="Times New Roman" panose="02020603050405020304" pitchFamily="18" charset="0"/>
                <a:ea typeface="Calibri" panose="020F0502020204030204" pitchFamily="34" charset="0"/>
              </a:rPr>
              <a:t> principalii indici corporali. </a:t>
            </a:r>
            <a:endParaRPr lang="en-GB" sz="1600" dirty="0">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sz="1600" dirty="0">
                <a:latin typeface="Times New Roman" panose="02020603050405020304" pitchFamily="18" charset="0"/>
                <a:ea typeface="Calibri" panose="020F0502020204030204" pitchFamily="34" charset="0"/>
              </a:rPr>
              <a:t>Greutatea vie a categoriilor adulte și la tineretul din anul precedent s-a determinat prin cântărirea acestora imediat după tunsul realizat în campania din acest an. Cântărirea s-a realizat cu cântare de tip electronic cu basculă care înregistrează valorile cu abateri minime.</a:t>
            </a:r>
            <a:endParaRPr lang="en-GB" sz="1600" dirty="0">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sz="1600" dirty="0">
                <a:solidFill>
                  <a:srgbClr val="333333"/>
                </a:solidFill>
                <a:latin typeface="Times New Roman" panose="02020603050405020304" pitchFamily="18" charset="0"/>
                <a:ea typeface="Calibri" panose="020F0502020204030204" pitchFamily="34" charset="0"/>
              </a:rPr>
              <a:t>Cu ajutorul acestor metode se poate urmări: modul în care se dezvoltă animalul de la fătare până la maturitate, se pot face comparații cu caracteristicile rasei la animalele în curs de aclimatizare, la metiși față de rasele </a:t>
            </a:r>
            <a:r>
              <a:rPr lang="ro-RO" sz="1600" dirty="0" err="1">
                <a:solidFill>
                  <a:srgbClr val="333333"/>
                </a:solidFill>
                <a:latin typeface="Times New Roman" panose="02020603050405020304" pitchFamily="18" charset="0"/>
                <a:ea typeface="Calibri" panose="020F0502020204030204" pitchFamily="34" charset="0"/>
              </a:rPr>
              <a:t>genitoare</a:t>
            </a:r>
            <a:r>
              <a:rPr lang="ro-RO" sz="1600" dirty="0">
                <a:solidFill>
                  <a:srgbClr val="333333"/>
                </a:solidFill>
                <a:latin typeface="Times New Roman" panose="02020603050405020304" pitchFamily="18" charset="0"/>
                <a:ea typeface="Calibri" panose="020F0502020204030204" pitchFamily="34" charset="0"/>
              </a:rPr>
              <a:t> etc</a:t>
            </a:r>
            <a:r>
              <a:rPr lang="ro-RO" sz="1600" dirty="0" smtClean="0">
                <a:solidFill>
                  <a:srgbClr val="333333"/>
                </a:solidFill>
                <a:latin typeface="Times New Roman" panose="02020603050405020304" pitchFamily="18" charset="0"/>
                <a:ea typeface="Calibri" panose="020F0502020204030204" pitchFamily="34" charset="0"/>
              </a:rPr>
              <a:t>.</a:t>
            </a:r>
          </a:p>
          <a:p>
            <a:pPr indent="457200" algn="just">
              <a:lnSpc>
                <a:spcPct val="115000"/>
              </a:lnSpc>
            </a:pPr>
            <a:r>
              <a:rPr lang="ro-RO" sz="1600" dirty="0">
                <a:latin typeface="Times New Roman" panose="02020603050405020304" pitchFamily="18" charset="0"/>
                <a:cs typeface="Times New Roman" panose="02020603050405020304" pitchFamily="18" charset="0"/>
              </a:rPr>
              <a:t>Prelucrarea statistică a datelor a fost efectuată utilizând procedura REML (</a:t>
            </a:r>
            <a:r>
              <a:rPr lang="ro-RO" sz="1600" dirty="0" err="1">
                <a:latin typeface="Times New Roman" panose="02020603050405020304" pitchFamily="18" charset="0"/>
                <a:cs typeface="Times New Roman" panose="02020603050405020304" pitchFamily="18" charset="0"/>
              </a:rPr>
              <a:t>REstricted</a:t>
            </a:r>
            <a:r>
              <a:rPr lang="ro-RO" sz="1600" dirty="0">
                <a:latin typeface="Times New Roman" panose="02020603050405020304" pitchFamily="18" charset="0"/>
                <a:cs typeface="Times New Roman" panose="02020603050405020304" pitchFamily="18" charset="0"/>
              </a:rPr>
              <a:t> Maximum </a:t>
            </a:r>
            <a:r>
              <a:rPr lang="ro-RO" sz="1600" dirty="0" err="1">
                <a:latin typeface="Times New Roman" panose="02020603050405020304" pitchFamily="18" charset="0"/>
                <a:cs typeface="Times New Roman" panose="02020603050405020304" pitchFamily="18" charset="0"/>
              </a:rPr>
              <a:t>Likelihood</a:t>
            </a:r>
            <a:r>
              <a:rPr lang="ro-RO" sz="1600" dirty="0">
                <a:latin typeface="Times New Roman" panose="02020603050405020304" pitchFamily="18" charset="0"/>
                <a:cs typeface="Times New Roman" panose="02020603050405020304" pitchFamily="18" charset="0"/>
              </a:rPr>
              <a:t> - a verosimilității maxime restrânse) care garantează obținerea unor estimate în spațiul normal al parametrilor. </a:t>
            </a:r>
            <a:endParaRPr lang="en-GB" sz="1600" dirty="0">
              <a:latin typeface="Times New Roman" panose="02020603050405020304" pitchFamily="18" charset="0"/>
              <a:cs typeface="Times New Roman" panose="02020603050405020304" pitchFamily="18" charset="0"/>
            </a:endParaRPr>
          </a:p>
          <a:p>
            <a:pPr indent="457200" algn="just">
              <a:lnSpc>
                <a:spcPct val="115000"/>
              </a:lnSpc>
              <a:spcAft>
                <a:spcPts val="0"/>
              </a:spcAft>
            </a:pPr>
            <a:endParaRPr lang="en-GB" sz="16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32643554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64144" y="394636"/>
            <a:ext cx="8335478" cy="6392519"/>
          </a:xfrm>
          <a:prstGeom prst="rect">
            <a:avLst/>
          </a:prstGeom>
        </p:spPr>
        <p:txBody>
          <a:bodyPr wrap="square">
            <a:spAutoFit/>
          </a:bodyPr>
          <a:lstStyle/>
          <a:p>
            <a:pPr indent="457200" algn="ctr">
              <a:lnSpc>
                <a:spcPct val="115000"/>
              </a:lnSpc>
              <a:spcAft>
                <a:spcPts val="0"/>
              </a:spcAft>
            </a:pPr>
            <a:r>
              <a:rPr lang="ro-RO" b="1" dirty="0">
                <a:latin typeface="Bookman Old Style" panose="02050604050505020204" pitchFamily="18" charset="0"/>
                <a:ea typeface="Calibri" panose="020F0502020204030204" pitchFamily="34" charset="0"/>
              </a:rPr>
              <a:t>4. REZULTATE OB</a:t>
            </a:r>
            <a:r>
              <a:rPr lang="ro-RO" b="1" dirty="0">
                <a:latin typeface="Cambria" panose="02040503050406030204" pitchFamily="18" charset="0"/>
                <a:ea typeface="Calibri" panose="020F0502020204030204" pitchFamily="34" charset="0"/>
                <a:cs typeface="Cambria" panose="02040503050406030204" pitchFamily="18" charset="0"/>
              </a:rPr>
              <a:t>Ț</a:t>
            </a:r>
            <a:r>
              <a:rPr lang="ro-RO" b="1" dirty="0">
                <a:latin typeface="Bookman Old Style" panose="02050604050505020204" pitchFamily="18" charset="0"/>
                <a:ea typeface="Calibri" panose="020F0502020204030204" pitchFamily="34" charset="0"/>
              </a:rPr>
              <a:t>INUTE ŞI INTERPRETAREA ACESTORA</a:t>
            </a:r>
            <a:endParaRPr lang="en-GB" dirty="0">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dirty="0">
                <a:latin typeface="Times New Roman" panose="02020603050405020304" pitchFamily="18" charset="0"/>
                <a:ea typeface="Calibri" panose="020F0502020204030204" pitchFamily="34" charset="0"/>
              </a:rPr>
              <a:t> </a:t>
            </a:r>
            <a:r>
              <a:rPr lang="ro-RO" b="1" dirty="0" smtClean="0">
                <a:latin typeface="Times New Roman" panose="02020603050405020304" pitchFamily="18" charset="0"/>
                <a:ea typeface="Calibri" panose="020F0502020204030204" pitchFamily="34" charset="0"/>
              </a:rPr>
              <a:t>4.1</a:t>
            </a:r>
            <a:r>
              <a:rPr lang="ro-RO" b="1" dirty="0">
                <a:latin typeface="Times New Roman" panose="02020603050405020304" pitchFamily="18" charset="0"/>
                <a:ea typeface="Calibri" panose="020F0502020204030204" pitchFamily="34" charset="0"/>
              </a:rPr>
              <a:t>. Descrierea sintetică a cadrului natural în care au loc cercetările</a:t>
            </a:r>
            <a:endParaRPr lang="en-GB" dirty="0">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sz="1600" dirty="0">
                <a:latin typeface="Times New Roman" panose="02020603050405020304" pitchFamily="18" charset="0"/>
                <a:ea typeface="Calibri" panose="020F0502020204030204" pitchFamily="34" charset="0"/>
              </a:rPr>
              <a:t> </a:t>
            </a:r>
            <a:r>
              <a:rPr lang="ro-RO" sz="1600" dirty="0" smtClean="0">
                <a:latin typeface="Times New Roman" panose="02020603050405020304" pitchFamily="18" charset="0"/>
                <a:ea typeface="Calibri" panose="020F0502020204030204" pitchFamily="34" charset="0"/>
              </a:rPr>
              <a:t>În </a:t>
            </a:r>
            <a:r>
              <a:rPr lang="ro-RO" sz="1600" dirty="0">
                <a:latin typeface="Times New Roman" panose="02020603050405020304" pitchFamily="18" charset="0"/>
                <a:ea typeface="Calibri" panose="020F0502020204030204" pitchFamily="34" charset="0"/>
              </a:rPr>
              <a:t>această etapă cercetările sau axat pe materialul biologic aflat în creștere și exploatare la SCDCOC Secuieni Bacău. Această unitate desfășoară activități de cercetare din domeniul </a:t>
            </a:r>
            <a:r>
              <a:rPr lang="ro-RO" sz="1600" dirty="0" err="1">
                <a:latin typeface="Times New Roman" panose="02020603050405020304" pitchFamily="18" charset="0"/>
                <a:ea typeface="Calibri" panose="020F0502020204030204" pitchFamily="34" charset="0"/>
              </a:rPr>
              <a:t>creşterii</a:t>
            </a:r>
            <a:r>
              <a:rPr lang="ro-RO" sz="1600" dirty="0">
                <a:latin typeface="Times New Roman" panose="02020603050405020304" pitchFamily="18" charset="0"/>
                <a:ea typeface="Calibri" panose="020F0502020204030204" pitchFamily="34" charset="0"/>
              </a:rPr>
              <a:t> ovinelor </a:t>
            </a:r>
            <a:r>
              <a:rPr lang="ro-RO" sz="1600" dirty="0" err="1">
                <a:latin typeface="Times New Roman" panose="02020603050405020304" pitchFamily="18" charset="0"/>
                <a:ea typeface="Calibri" panose="020F0502020204030204" pitchFamily="34" charset="0"/>
              </a:rPr>
              <a:t>şi</a:t>
            </a:r>
            <a:r>
              <a:rPr lang="ro-RO" sz="1600" dirty="0">
                <a:latin typeface="Times New Roman" panose="02020603050405020304" pitchFamily="18" charset="0"/>
                <a:ea typeface="Calibri" panose="020F0502020204030204" pitchFamily="34" charset="0"/>
              </a:rPr>
              <a:t> caprinelor </a:t>
            </a:r>
            <a:r>
              <a:rPr lang="ro-RO" sz="1600" dirty="0" err="1">
                <a:latin typeface="Times New Roman" panose="02020603050405020304" pitchFamily="18" charset="0"/>
                <a:ea typeface="Calibri" panose="020F0502020204030204" pitchFamily="34" charset="0"/>
              </a:rPr>
              <a:t>şi</a:t>
            </a:r>
            <a:r>
              <a:rPr lang="ro-RO" sz="1600" dirty="0">
                <a:latin typeface="Times New Roman" panose="02020603050405020304" pitchFamily="18" charset="0"/>
                <a:ea typeface="Calibri" panose="020F0502020204030204" pitchFamily="34" charset="0"/>
              </a:rPr>
              <a:t> are ca obiective principale coordonare unor activități tehnice privitoare de selecție și ameliorare a parametrilor </a:t>
            </a:r>
            <a:r>
              <a:rPr lang="ro-RO" sz="1600" dirty="0" err="1">
                <a:latin typeface="Times New Roman" panose="02020603050405020304" pitchFamily="18" charset="0"/>
                <a:ea typeface="Calibri" panose="020F0502020204030204" pitchFamily="34" charset="0"/>
              </a:rPr>
              <a:t>morfo</a:t>
            </a:r>
            <a:r>
              <a:rPr lang="ro-RO" sz="1600" dirty="0">
                <a:latin typeface="Times New Roman" panose="02020603050405020304" pitchFamily="18" charset="0"/>
                <a:ea typeface="Calibri" panose="020F0502020204030204" pitchFamily="34" charset="0"/>
              </a:rPr>
              <a:t>-productivi la ovinele din rasa Țigaie - varietatea ruginie, precum </a:t>
            </a:r>
            <a:r>
              <a:rPr lang="ro-RO" sz="1600" dirty="0" err="1">
                <a:latin typeface="Times New Roman" panose="02020603050405020304" pitchFamily="18" charset="0"/>
                <a:ea typeface="Calibri" panose="020F0502020204030204" pitchFamily="34" charset="0"/>
              </a:rPr>
              <a:t>şi</a:t>
            </a:r>
            <a:r>
              <a:rPr lang="ro-RO" sz="1600" dirty="0">
                <a:latin typeface="Times New Roman" panose="02020603050405020304" pitchFamily="18" charset="0"/>
                <a:ea typeface="Calibri" panose="020F0502020204030204" pitchFamily="34" charset="0"/>
              </a:rPr>
              <a:t> ameliorarea parametrilor </a:t>
            </a:r>
            <a:r>
              <a:rPr lang="ro-RO" sz="1600" dirty="0" err="1">
                <a:latin typeface="Times New Roman" panose="02020603050405020304" pitchFamily="18" charset="0"/>
                <a:ea typeface="Calibri" panose="020F0502020204030204" pitchFamily="34" charset="0"/>
              </a:rPr>
              <a:t>morfo</a:t>
            </a:r>
            <a:r>
              <a:rPr lang="ro-RO" sz="1600" dirty="0">
                <a:latin typeface="Times New Roman" panose="02020603050405020304" pitchFamily="18" charset="0"/>
                <a:ea typeface="Calibri" panose="020F0502020204030204" pitchFamily="34" charset="0"/>
              </a:rPr>
              <a:t>-productivi a populațiilor de caprine din zona de podiș a Moldovei.</a:t>
            </a:r>
            <a:endParaRPr lang="en-GB" sz="1600" dirty="0">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sz="1600" dirty="0">
                <a:latin typeface="Times New Roman" panose="02020603050405020304" pitchFamily="18" charset="0"/>
                <a:ea typeface="Calibri" panose="020F0502020204030204" pitchFamily="34" charset="0"/>
              </a:rPr>
              <a:t>Astfel pe fondul creșterii cererii față de laptele de oaie începând cu anul 1985 între activitățile de bază ale muncii de cercetare au fost introduse obiective noi care vizau formarea unei populații de tip nou cu aptitudini mai mari pentru producția de lapte și bine adaptată zonei specifice Podișului central al Moldovei. </a:t>
            </a:r>
            <a:endParaRPr lang="en-GB" sz="1600" dirty="0">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sz="1600" dirty="0">
                <a:latin typeface="Times New Roman" panose="02020603050405020304" pitchFamily="18" charset="0"/>
                <a:ea typeface="Calibri" panose="020F0502020204030204" pitchFamily="34" charset="0"/>
              </a:rPr>
              <a:t>Acesta reprezintă unitatea geografică aflată in nord-estul României. In partea vestică se învecinează cu Subcarpații Moldovei si cu Grupa Nordica a Carpaților Orientali (la nord de ieșirea din munți a râului Moldova). In sud se învecinează cu Câmpia Romana, mai exact cu Câmpia Covurlui si Câmpia Siretului Inferior. Partea românească se limitează in nord si est la graniță cu Ucraina (nord) si Republica Moldova (est si nord-est) dar ca si unitate geografica se extinde spre est pana la valea Nistrului, iar in nord pana la valea Prutului superior. Este alcătuit din </a:t>
            </a:r>
            <a:r>
              <a:rPr lang="ro-RO" sz="1600" dirty="0" err="1">
                <a:latin typeface="Times New Roman" panose="02020603050405020304" pitchFamily="18" charset="0"/>
                <a:ea typeface="Calibri" panose="020F0502020204030204" pitchFamily="34" charset="0"/>
              </a:rPr>
              <a:t>gnaise</a:t>
            </a:r>
            <a:r>
              <a:rPr lang="ro-RO" sz="1600" dirty="0">
                <a:latin typeface="Times New Roman" panose="02020603050405020304" pitchFamily="18" charset="0"/>
                <a:ea typeface="Calibri" panose="020F0502020204030204" pitchFamily="34" charset="0"/>
              </a:rPr>
              <a:t>, </a:t>
            </a:r>
            <a:r>
              <a:rPr lang="ro-RO" sz="1600" dirty="0" err="1">
                <a:latin typeface="Times New Roman" panose="02020603050405020304" pitchFamily="18" charset="0"/>
                <a:ea typeface="Calibri" panose="020F0502020204030204" pitchFamily="34" charset="0"/>
              </a:rPr>
              <a:t>paragnaise</a:t>
            </a:r>
            <a:r>
              <a:rPr lang="ro-RO" sz="1600" dirty="0">
                <a:latin typeface="Times New Roman" panose="02020603050405020304" pitchFamily="18" charset="0"/>
                <a:ea typeface="Calibri" panose="020F0502020204030204" pitchFamily="34" charset="0"/>
              </a:rPr>
              <a:t> si șisturi cristaline. </a:t>
            </a:r>
            <a:endParaRPr lang="en-GB" sz="1600" dirty="0">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sz="1600" dirty="0">
                <a:latin typeface="Times New Roman" panose="02020603050405020304" pitchFamily="18" charset="0"/>
                <a:ea typeface="Calibri" panose="020F0502020204030204" pitchFamily="34" charset="0"/>
              </a:rPr>
              <a:t>Podișul Central Moldovenesc are în total 68 de comune și 3 centre urbane (Vaslui, Huși, Negrești) aferente județelor Vaslui, Iași, Bacău și Neamț. Fiecărui județ revenindu-i următoarele: 26 de comune Iași; 28 comune Vaslui, iar județelor Neamț și Bacău revenindu-le câte 7 comune.</a:t>
            </a:r>
            <a:endParaRPr lang="en-GB" sz="16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23808828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3019" y="202837"/>
            <a:ext cx="8239225" cy="3746410"/>
          </a:xfrm>
          <a:prstGeom prst="rect">
            <a:avLst/>
          </a:prstGeom>
        </p:spPr>
        <p:txBody>
          <a:bodyPr wrap="square">
            <a:spAutoFit/>
          </a:bodyPr>
          <a:lstStyle/>
          <a:p>
            <a:pPr indent="457200" algn="ctr">
              <a:lnSpc>
                <a:spcPct val="115000"/>
              </a:lnSpc>
              <a:spcAft>
                <a:spcPts val="0"/>
              </a:spcAft>
            </a:pPr>
            <a:r>
              <a:rPr lang="ro-RO"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4.2. Evaluarea dezvoltării corporale pe categorii</a:t>
            </a:r>
            <a:endParaRPr lang="en-GB" dirty="0">
              <a:latin typeface="Times New Roman" panose="02020603050405020304" pitchFamily="18" charset="0"/>
              <a:ea typeface="Calibri" panose="020F0502020204030204" pitchFamily="34" charset="0"/>
              <a:cs typeface="Times New Roman" panose="02020603050405020304" pitchFamily="18" charset="0"/>
            </a:endParaRPr>
          </a:p>
          <a:p>
            <a:pPr indent="457200" algn="just">
              <a:lnSpc>
                <a:spcPct val="115000"/>
              </a:lnSpc>
              <a:spcAft>
                <a:spcPts val="0"/>
              </a:spcAft>
            </a:pPr>
            <a:r>
              <a:rPr lang="ro-RO" sz="1500" dirty="0">
                <a:latin typeface="Times New Roman" panose="02020603050405020304" pitchFamily="18" charset="0"/>
                <a:ea typeface="Calibri" panose="020F0502020204030204" pitchFamily="34" charset="0"/>
                <a:cs typeface="Times New Roman" panose="02020603050405020304" pitchFamily="18" charset="0"/>
              </a:rPr>
              <a:t> </a:t>
            </a:r>
            <a:r>
              <a:rPr lang="ro-RO" sz="1500" dirty="0" smtClean="0">
                <a:latin typeface="Times New Roman" panose="02020603050405020304" pitchFamily="18" charset="0"/>
                <a:ea typeface="Calibri" panose="020F0502020204030204" pitchFamily="34" charset="0"/>
                <a:cs typeface="Times New Roman" panose="02020603050405020304" pitchFamily="18" charset="0"/>
              </a:rPr>
              <a:t>Având </a:t>
            </a:r>
            <a:r>
              <a:rPr lang="ro-RO" sz="1500" dirty="0">
                <a:latin typeface="Times New Roman" panose="02020603050405020304" pitchFamily="18" charset="0"/>
                <a:ea typeface="Calibri" panose="020F0502020204030204" pitchFamily="34" charset="0"/>
                <a:cs typeface="Times New Roman" panose="02020603050405020304" pitchFamily="18" charset="0"/>
              </a:rPr>
              <a:t>în vedere importanța acestui caracter pe durata cercetărilor s-a urmărit ca toate datele să fie culese în condiții ridicate de acuratețe și în conformitate cu metodologia cercetării științifice din domeniul zootehnic. </a:t>
            </a:r>
            <a:endParaRPr lang="ro-RO" sz="1500" dirty="0" smtClean="0">
              <a:latin typeface="Times New Roman" panose="02020603050405020304" pitchFamily="18" charset="0"/>
              <a:ea typeface="Calibri" panose="020F0502020204030204" pitchFamily="34" charset="0"/>
              <a:cs typeface="Times New Roman" panose="02020603050405020304" pitchFamily="18" charset="0"/>
            </a:endParaRPr>
          </a:p>
          <a:p>
            <a:pPr algn="just"/>
            <a:r>
              <a:rPr lang="ro-RO" sz="1500" dirty="0">
                <a:latin typeface="Times New Roman" panose="02020603050405020304" pitchFamily="18" charset="0"/>
                <a:cs typeface="Times New Roman" panose="02020603050405020304" pitchFamily="18" charset="0"/>
              </a:rPr>
              <a:t>În vederea evaluării intensității de creștere la mieii din noua populație au fost efectuate cântăriri la fătare, la împlinirea vârstei de 50 zile și la momentul înțărcării, respectiv la 105 zile. </a:t>
            </a:r>
            <a:endParaRPr lang="en-GB" sz="1500" dirty="0">
              <a:latin typeface="Times New Roman" panose="02020603050405020304" pitchFamily="18" charset="0"/>
              <a:cs typeface="Times New Roman" panose="02020603050405020304" pitchFamily="18" charset="0"/>
            </a:endParaRPr>
          </a:p>
          <a:p>
            <a:pPr algn="just"/>
            <a:r>
              <a:rPr lang="ro-RO" sz="1500" dirty="0">
                <a:latin typeface="Times New Roman" panose="02020603050405020304" pitchFamily="18" charset="0"/>
                <a:cs typeface="Times New Roman" panose="02020603050405020304" pitchFamily="18" charset="0"/>
              </a:rPr>
              <a:t>Prelucrarea statistică a datelor obținute prin cântăririle efectuate la tineretul din anul curent de sex masculin confirmă existența unui ritm mai bun de creștere. Dacă facem o comparație a datelor obținute în cele două intervale ale perioadei de alăptare constatăm un ritm mai bun al acumulărilor de masă corporală în prima parte neonatală. Astfel dacă în primele 50 zile ale acestei perioade sporul mediu de creștere a fost de 0,240 ± 0,009 kg/zi în intervalul de vârstă 50-108 zile valoarea acestui indicator se reduce cu aproximativ 30% și ajunge la o valoare medie zilnică de 0,163 ± 0,008 kg. </a:t>
            </a:r>
            <a:endParaRPr lang="en-GB" sz="1500" dirty="0">
              <a:latin typeface="Times New Roman" panose="02020603050405020304" pitchFamily="18" charset="0"/>
              <a:cs typeface="Times New Roman" panose="02020603050405020304" pitchFamily="18" charset="0"/>
            </a:endParaRPr>
          </a:p>
          <a:p>
            <a:pPr algn="just"/>
            <a:r>
              <a:rPr lang="ro-RO" sz="1500" dirty="0">
                <a:latin typeface="Times New Roman" panose="02020603050405020304" pitchFamily="18" charset="0"/>
                <a:cs typeface="Times New Roman" panose="02020603050405020304" pitchFamily="18" charset="0"/>
              </a:rPr>
              <a:t>Diferențele de greutate acumulată în cele două perioade sunt susținute și de acumulările totale medii de masă vie. Dacă în primele 50 zile greutatea acumulată a fost de cca 12 kg în partea a doua a perioadei se obține un spor total redus cu aproximativ 2,5 kg. </a:t>
            </a:r>
          </a:p>
        </p:txBody>
      </p:sp>
      <p:graphicFrame>
        <p:nvGraphicFramePr>
          <p:cNvPr id="10" name="Object 9"/>
          <p:cNvGraphicFramePr>
            <a:graphicFrameLocks noChangeAspect="1"/>
          </p:cNvGraphicFramePr>
          <p:nvPr>
            <p:extLst>
              <p:ext uri="{D42A27DB-BD31-4B8C-83A1-F6EECF244321}">
                <p14:modId xmlns:p14="http://schemas.microsoft.com/office/powerpoint/2010/main" val="1722375556"/>
              </p:ext>
            </p:extLst>
          </p:nvPr>
        </p:nvGraphicFramePr>
        <p:xfrm>
          <a:off x="1280161" y="4529543"/>
          <a:ext cx="7267074" cy="2328457"/>
        </p:xfrm>
        <a:graphic>
          <a:graphicData uri="http://schemas.openxmlformats.org/presentationml/2006/ole">
            <mc:AlternateContent xmlns:mc="http://schemas.openxmlformats.org/markup-compatibility/2006">
              <mc:Choice xmlns:v="urn:schemas-microsoft-com:vml" Requires="v">
                <p:oleObj spid="_x0000_s1048" name="Document" r:id="rId3" imgW="6012449" imgH="2246841" progId="Word.Document.12">
                  <p:embed/>
                </p:oleObj>
              </mc:Choice>
              <mc:Fallback>
                <p:oleObj name="Document" r:id="rId3" imgW="6012449" imgH="2246841" progId="Word.Document.12">
                  <p:embed/>
                  <p:pic>
                    <p:nvPicPr>
                      <p:cNvPr id="0" name=""/>
                      <p:cNvPicPr/>
                      <p:nvPr/>
                    </p:nvPicPr>
                    <p:blipFill>
                      <a:blip r:embed="rId4"/>
                      <a:stretch>
                        <a:fillRect/>
                      </a:stretch>
                    </p:blipFill>
                    <p:spPr>
                      <a:xfrm>
                        <a:off x="1280161" y="4529543"/>
                        <a:ext cx="7267074" cy="2328457"/>
                      </a:xfrm>
                      <a:prstGeom prst="rect">
                        <a:avLst/>
                      </a:prstGeom>
                    </p:spPr>
                  </p:pic>
                </p:oleObj>
              </mc:Fallback>
            </mc:AlternateContent>
          </a:graphicData>
        </a:graphic>
      </p:graphicFrame>
      <p:sp>
        <p:nvSpPr>
          <p:cNvPr id="11" name="Rectangle 10"/>
          <p:cNvSpPr/>
          <p:nvPr/>
        </p:nvSpPr>
        <p:spPr>
          <a:xfrm>
            <a:off x="259883" y="3981012"/>
            <a:ext cx="9105496" cy="340093"/>
          </a:xfrm>
          <a:prstGeom prst="rect">
            <a:avLst/>
          </a:prstGeom>
        </p:spPr>
        <p:txBody>
          <a:bodyPr wrap="square">
            <a:spAutoFit/>
          </a:bodyPr>
          <a:lstStyle/>
          <a:p>
            <a:pPr indent="457200" algn="ctr">
              <a:lnSpc>
                <a:spcPct val="115000"/>
              </a:lnSpc>
              <a:spcAft>
                <a:spcPts val="0"/>
              </a:spcAft>
            </a:pPr>
            <a:r>
              <a:rPr lang="ro-RO" sz="1400" dirty="0">
                <a:latin typeface="Times New Roman" panose="02020603050405020304" pitchFamily="18" charset="0"/>
                <a:ea typeface="Calibri" panose="020F0502020204030204" pitchFamily="34" charset="0"/>
                <a:cs typeface="Times New Roman" panose="02020603050405020304" pitchFamily="18" charset="0"/>
              </a:rPr>
              <a:t>Tabel 1. Evoluția greutății corporală la mieii masculi </a:t>
            </a:r>
            <a:r>
              <a:rPr lang="ro-RO" sz="1400" dirty="0" smtClean="0">
                <a:latin typeface="Times New Roman" panose="02020603050405020304" pitchFamily="18" charset="0"/>
                <a:ea typeface="Calibri" panose="020F0502020204030204" pitchFamily="34" charset="0"/>
                <a:cs typeface="Times New Roman" panose="02020603050405020304" pitchFamily="18" charset="0"/>
              </a:rPr>
              <a:t>înregistrată </a:t>
            </a:r>
            <a:r>
              <a:rPr lang="ro-RO" sz="1400" dirty="0">
                <a:latin typeface="Times New Roman" panose="02020603050405020304" pitchFamily="18" charset="0"/>
                <a:ea typeface="Calibri" panose="020F0502020204030204" pitchFamily="34" charset="0"/>
                <a:cs typeface="Times New Roman" panose="02020603050405020304" pitchFamily="18" charset="0"/>
              </a:rPr>
              <a:t>pe parcursul perioadei de alăptare</a:t>
            </a:r>
            <a:endParaRPr lang="en-GB" sz="1400"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52400" cy="177800"/>
          </a:xfrm>
          <a:prstGeom prst="rect">
            <a:avLst/>
          </a:prstGeom>
          <a:noFill/>
          <a:extLst>
            <a:ext uri="{909E8E84-426E-40DD-AFC4-6F175D3DCCD1}">
              <a14:hiddenFill xmlns:a14="http://schemas.microsoft.com/office/drawing/2010/main">
                <a:solidFill>
                  <a:srgbClr val="FFFFFF"/>
                </a:solidFill>
              </a14:hiddenFill>
            </a:ext>
          </a:extLst>
        </p:spPr>
      </p:pic>
      <p:pic>
        <p:nvPicPr>
          <p:cNvPr id="1025" name="Picture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14300" cy="1206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52400" cy="1778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14300" cy="120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38485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72151" y="644073"/>
            <a:ext cx="7796464" cy="1477328"/>
          </a:xfrm>
          <a:prstGeom prst="rect">
            <a:avLst/>
          </a:prstGeom>
        </p:spPr>
        <p:txBody>
          <a:bodyPr wrap="square">
            <a:spAutoFit/>
          </a:bodyPr>
          <a:lstStyle/>
          <a:p>
            <a:pPr algn="just"/>
            <a:r>
              <a:rPr lang="ro-RO" dirty="0">
                <a:latin typeface="Times New Roman" panose="02020603050405020304" pitchFamily="18" charset="0"/>
                <a:cs typeface="Times New Roman" panose="02020603050405020304" pitchFamily="18" charset="0"/>
              </a:rPr>
              <a:t>La lotul de femele pe durata perioadei de alăptare valorile medii obținute înregistrează aproximativ aceleași tendințe în ambele cazuri sporul total acumulat este mai redus. Pe intervalul naștere și împlinirea vârstei de 50 zile sporul total acumulat este de 10,930 ± 0,218 kg, iar valoarea medie a sporului a fost de 220 g/zi.  </a:t>
            </a:r>
            <a:endParaRPr lang="en-GB" sz="2000"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3" name="Picture 2"/>
          <p:cNvPicPr>
            <a:picLocks noChangeAspect="1"/>
          </p:cNvPicPr>
          <p:nvPr/>
        </p:nvPicPr>
        <p:blipFill>
          <a:blip r:embed="rId2"/>
          <a:stretch>
            <a:fillRect/>
          </a:stretch>
        </p:blipFill>
        <p:spPr>
          <a:xfrm>
            <a:off x="895148" y="3312996"/>
            <a:ext cx="7873466" cy="2482196"/>
          </a:xfrm>
          <a:prstGeom prst="rect">
            <a:avLst/>
          </a:prstGeom>
        </p:spPr>
      </p:pic>
      <p:sp>
        <p:nvSpPr>
          <p:cNvPr id="4" name="Rectangle 3"/>
          <p:cNvSpPr/>
          <p:nvPr/>
        </p:nvSpPr>
        <p:spPr>
          <a:xfrm>
            <a:off x="726707" y="2399227"/>
            <a:ext cx="8210349" cy="635943"/>
          </a:xfrm>
          <a:prstGeom prst="rect">
            <a:avLst/>
          </a:prstGeom>
        </p:spPr>
        <p:txBody>
          <a:bodyPr wrap="square">
            <a:spAutoFit/>
          </a:bodyPr>
          <a:lstStyle/>
          <a:p>
            <a:pPr indent="457200" algn="ctr">
              <a:lnSpc>
                <a:spcPct val="115000"/>
              </a:lnSpc>
              <a:spcAft>
                <a:spcPts val="0"/>
              </a:spcAft>
            </a:pPr>
            <a:r>
              <a:rPr lang="ro-RO" sz="1600" dirty="0">
                <a:latin typeface="Times New Roman" panose="02020603050405020304" pitchFamily="18" charset="0"/>
                <a:ea typeface="Calibri" panose="020F0502020204030204" pitchFamily="34" charset="0"/>
                <a:cs typeface="Times New Roman" panose="02020603050405020304" pitchFamily="18" charset="0"/>
              </a:rPr>
              <a:t>Tabel 2. Evoluția greutății corporală la femelele din noua populație de </a:t>
            </a:r>
            <a:endParaRPr lang="en-GB" sz="1600" dirty="0">
              <a:latin typeface="Times New Roman" panose="02020603050405020304" pitchFamily="18" charset="0"/>
              <a:ea typeface="Calibri" panose="020F0502020204030204" pitchFamily="34" charset="0"/>
              <a:cs typeface="Times New Roman" panose="02020603050405020304" pitchFamily="18" charset="0"/>
            </a:endParaRPr>
          </a:p>
          <a:p>
            <a:pPr indent="457200" algn="ctr">
              <a:lnSpc>
                <a:spcPct val="115000"/>
              </a:lnSpc>
              <a:spcAft>
                <a:spcPts val="0"/>
              </a:spcAft>
            </a:pPr>
            <a:r>
              <a:rPr lang="ro-RO" sz="1600" dirty="0">
                <a:latin typeface="Times New Roman" panose="02020603050405020304" pitchFamily="18" charset="0"/>
                <a:ea typeface="Calibri" panose="020F0502020204030204" pitchFamily="34" charset="0"/>
                <a:cs typeface="Times New Roman" panose="02020603050405020304" pitchFamily="18" charset="0"/>
              </a:rPr>
              <a:t>lapte pe parcursul perioadei de alăptare</a:t>
            </a:r>
            <a:endParaRPr lang="en-GB" sz="16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684482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12271" y="1201109"/>
            <a:ext cx="7988968" cy="2754874"/>
          </a:xfrm>
          <a:prstGeom prst="rect">
            <a:avLst/>
          </a:prstGeom>
        </p:spPr>
      </p:pic>
      <p:sp>
        <p:nvSpPr>
          <p:cNvPr id="3" name="Rectangle 2"/>
          <p:cNvSpPr/>
          <p:nvPr/>
        </p:nvSpPr>
        <p:spPr>
          <a:xfrm>
            <a:off x="644894" y="450570"/>
            <a:ext cx="7988967" cy="567784"/>
          </a:xfrm>
          <a:prstGeom prst="rect">
            <a:avLst/>
          </a:prstGeom>
        </p:spPr>
        <p:txBody>
          <a:bodyPr wrap="square">
            <a:spAutoFit/>
          </a:bodyPr>
          <a:lstStyle/>
          <a:p>
            <a:pPr indent="457200" algn="ctr">
              <a:lnSpc>
                <a:spcPct val="115000"/>
              </a:lnSpc>
              <a:spcAft>
                <a:spcPts val="0"/>
              </a:spcAft>
            </a:pPr>
            <a:r>
              <a:rPr lang="ro-RO" sz="1400" dirty="0">
                <a:latin typeface="Arial" panose="020B0604020202020204" pitchFamily="34" charset="0"/>
                <a:ea typeface="Calibri" panose="020F0502020204030204" pitchFamily="34" charset="0"/>
              </a:rPr>
              <a:t>Tabel 3. Evoluția greutății corporală la tineretul ovin din noua populație de </a:t>
            </a:r>
            <a:r>
              <a:rPr lang="ro-RO" sz="1400" dirty="0" smtClean="0">
                <a:latin typeface="Arial" panose="020B0604020202020204" pitchFamily="34" charset="0"/>
                <a:ea typeface="Calibri" panose="020F0502020204030204" pitchFamily="34" charset="0"/>
              </a:rPr>
              <a:t>lapte pe </a:t>
            </a:r>
            <a:r>
              <a:rPr lang="ro-RO" sz="1400" dirty="0">
                <a:latin typeface="Arial" panose="020B0604020202020204" pitchFamily="34" charset="0"/>
                <a:ea typeface="Calibri" panose="020F0502020204030204" pitchFamily="34" charset="0"/>
              </a:rPr>
              <a:t>parcursul perioadei de alăptare</a:t>
            </a:r>
            <a:endParaRPr lang="en-GB" sz="1400" dirty="0">
              <a:effectLst/>
              <a:latin typeface="Times New Roman" panose="02020603050405020304" pitchFamily="18" charset="0"/>
              <a:ea typeface="Calibri" panose="020F0502020204030204" pitchFamily="34" charset="0"/>
            </a:endParaRPr>
          </a:p>
        </p:txBody>
      </p:sp>
      <p:pic>
        <p:nvPicPr>
          <p:cNvPr id="4" name="Picture 3"/>
          <p:cNvPicPr>
            <a:picLocks noChangeAspect="1"/>
          </p:cNvPicPr>
          <p:nvPr/>
        </p:nvPicPr>
        <p:blipFill>
          <a:blip r:embed="rId3"/>
          <a:stretch>
            <a:fillRect/>
          </a:stretch>
        </p:blipFill>
        <p:spPr>
          <a:xfrm>
            <a:off x="2180122" y="3739422"/>
            <a:ext cx="5438274" cy="2571947"/>
          </a:xfrm>
          <a:prstGeom prst="rect">
            <a:avLst/>
          </a:prstGeom>
        </p:spPr>
      </p:pic>
      <p:sp>
        <p:nvSpPr>
          <p:cNvPr id="5" name="Rectangle 4"/>
          <p:cNvSpPr/>
          <p:nvPr/>
        </p:nvSpPr>
        <p:spPr>
          <a:xfrm>
            <a:off x="298384" y="6311369"/>
            <a:ext cx="9201750" cy="1083374"/>
          </a:xfrm>
          <a:prstGeom prst="rect">
            <a:avLst/>
          </a:prstGeom>
        </p:spPr>
        <p:txBody>
          <a:bodyPr wrap="square">
            <a:spAutoFit/>
          </a:bodyPr>
          <a:lstStyle/>
          <a:p>
            <a:pPr indent="457200" algn="ctr">
              <a:lnSpc>
                <a:spcPct val="115000"/>
              </a:lnSpc>
              <a:spcAft>
                <a:spcPts val="0"/>
              </a:spcAft>
            </a:pPr>
            <a:r>
              <a:rPr lang="ro-RO" sz="1400" dirty="0">
                <a:latin typeface="Arial" panose="020B0604020202020204" pitchFamily="34" charset="0"/>
                <a:ea typeface="Calibri" panose="020F0502020204030204" pitchFamily="34" charset="0"/>
                <a:cs typeface="Arial" panose="020B0604020202020204" pitchFamily="34" charset="0"/>
              </a:rPr>
              <a:t>Fig. 1. Dinamica evoluției greutății corporale la mieii din noua populație</a:t>
            </a:r>
            <a:endParaRPr lang="en-GB" sz="1400" dirty="0">
              <a:latin typeface="Arial" panose="020B0604020202020204" pitchFamily="34" charset="0"/>
              <a:ea typeface="Calibri" panose="020F0502020204030204" pitchFamily="34" charset="0"/>
              <a:cs typeface="Arial" panose="020B0604020202020204" pitchFamily="34" charset="0"/>
            </a:endParaRPr>
          </a:p>
          <a:p>
            <a:pPr indent="457200" algn="ctr">
              <a:lnSpc>
                <a:spcPct val="115000"/>
              </a:lnSpc>
              <a:spcAft>
                <a:spcPts val="0"/>
              </a:spcAft>
            </a:pPr>
            <a:r>
              <a:rPr lang="ro-RO" sz="1400" dirty="0">
                <a:latin typeface="Arial" panose="020B0604020202020204" pitchFamily="34" charset="0"/>
                <a:ea typeface="Calibri" panose="020F0502020204030204" pitchFamily="34" charset="0"/>
                <a:cs typeface="Arial" panose="020B0604020202020204" pitchFamily="34" charset="0"/>
              </a:rPr>
              <a:t>aflați în perioada de alăptare (kg)</a:t>
            </a:r>
            <a:endParaRPr lang="en-GB" sz="1400" dirty="0">
              <a:latin typeface="Arial" panose="020B0604020202020204" pitchFamily="34" charset="0"/>
              <a:ea typeface="Calibri" panose="020F0502020204030204" pitchFamily="34" charset="0"/>
              <a:cs typeface="Arial" panose="020B0604020202020204" pitchFamily="34" charset="0"/>
            </a:endParaRPr>
          </a:p>
          <a:p>
            <a:pPr indent="457200" algn="just">
              <a:lnSpc>
                <a:spcPct val="115000"/>
              </a:lnSpc>
              <a:spcAft>
                <a:spcPts val="0"/>
              </a:spcAft>
            </a:pPr>
            <a:r>
              <a:rPr lang="ro-RO" sz="2800" dirty="0">
                <a:latin typeface="Times New Roman" panose="02020603050405020304" pitchFamily="18" charset="0"/>
                <a:ea typeface="Calibri" panose="020F0502020204030204" pitchFamily="34" charset="0"/>
              </a:rPr>
              <a:t> </a:t>
            </a:r>
            <a:endParaRPr lang="en-GB" sz="28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41327650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25641" y="0"/>
            <a:ext cx="8162223" cy="1477328"/>
          </a:xfrm>
          <a:prstGeom prst="rect">
            <a:avLst/>
          </a:prstGeom>
        </p:spPr>
        <p:txBody>
          <a:bodyPr wrap="square">
            <a:spAutoFit/>
          </a:bodyPr>
          <a:lstStyle/>
          <a:p>
            <a:pPr algn="just"/>
            <a:r>
              <a:rPr lang="ro-RO" b="1" dirty="0">
                <a:latin typeface="Times New Roman" panose="02020603050405020304" pitchFamily="18" charset="0"/>
                <a:ea typeface="Calibri" panose="020F0502020204030204" pitchFamily="34" charset="0"/>
              </a:rPr>
              <a:t>4.2.2. Evaluarea gradului de dezvoltare corporală la populația activă pe baza determinării greutății vii. </a:t>
            </a:r>
            <a:r>
              <a:rPr lang="ro-RO" dirty="0">
                <a:latin typeface="Times New Roman" panose="02020603050405020304" pitchFamily="18" charset="0"/>
                <a:ea typeface="Calibri" panose="020F0502020204030204" pitchFamily="34" charset="0"/>
              </a:rPr>
              <a:t>Pentru toate categoriile de ovine care formează stocul viu al unei populații evaluarea gradului de dezvoltare corporală reprezintă un indicator important în evaluarea calității materialului biologic utilizat la obținerea produșilor și a producțiilor. </a:t>
            </a:r>
            <a:endParaRPr lang="en-GB" dirty="0"/>
          </a:p>
        </p:txBody>
      </p:sp>
      <p:graphicFrame>
        <p:nvGraphicFramePr>
          <p:cNvPr id="3" name="Object 2"/>
          <p:cNvGraphicFramePr>
            <a:graphicFrameLocks noChangeAspect="1"/>
          </p:cNvGraphicFramePr>
          <p:nvPr>
            <p:extLst>
              <p:ext uri="{D42A27DB-BD31-4B8C-83A1-F6EECF244321}">
                <p14:modId xmlns:p14="http://schemas.microsoft.com/office/powerpoint/2010/main" val="2152694381"/>
              </p:ext>
            </p:extLst>
          </p:nvPr>
        </p:nvGraphicFramePr>
        <p:xfrm>
          <a:off x="582272" y="3814847"/>
          <a:ext cx="8460644" cy="2335696"/>
        </p:xfrm>
        <a:graphic>
          <a:graphicData uri="http://schemas.openxmlformats.org/presentationml/2006/ole">
            <mc:AlternateContent xmlns:mc="http://schemas.openxmlformats.org/markup-compatibility/2006">
              <mc:Choice xmlns:v="urn:schemas-microsoft-com:vml" Requires="v">
                <p:oleObj spid="_x0000_s5127" name="Document" r:id="rId3" imgW="6123337" imgH="2099595" progId="Word.Document.12">
                  <p:embed/>
                </p:oleObj>
              </mc:Choice>
              <mc:Fallback>
                <p:oleObj name="Document" r:id="rId3" imgW="6123337" imgH="2099595" progId="Word.Document.12">
                  <p:embed/>
                  <p:pic>
                    <p:nvPicPr>
                      <p:cNvPr id="0" name=""/>
                      <p:cNvPicPr/>
                      <p:nvPr/>
                    </p:nvPicPr>
                    <p:blipFill>
                      <a:blip r:embed="rId4"/>
                      <a:stretch>
                        <a:fillRect/>
                      </a:stretch>
                    </p:blipFill>
                    <p:spPr>
                      <a:xfrm>
                        <a:off x="582272" y="3814847"/>
                        <a:ext cx="8460644" cy="2335696"/>
                      </a:xfrm>
                      <a:prstGeom prst="rect">
                        <a:avLst/>
                      </a:prstGeom>
                    </p:spPr>
                  </p:pic>
                </p:oleObj>
              </mc:Fallback>
            </mc:AlternateContent>
          </a:graphicData>
        </a:graphic>
      </p:graphicFrame>
      <p:sp>
        <p:nvSpPr>
          <p:cNvPr id="4" name="Rectangle 3"/>
          <p:cNvSpPr/>
          <p:nvPr/>
        </p:nvSpPr>
        <p:spPr>
          <a:xfrm>
            <a:off x="808453" y="3262388"/>
            <a:ext cx="7271886" cy="552459"/>
          </a:xfrm>
          <a:prstGeom prst="rect">
            <a:avLst/>
          </a:prstGeom>
        </p:spPr>
        <p:txBody>
          <a:bodyPr wrap="square">
            <a:spAutoFit/>
          </a:bodyPr>
          <a:lstStyle/>
          <a:p>
            <a:pPr indent="457200" algn="ctr">
              <a:lnSpc>
                <a:spcPct val="115000"/>
              </a:lnSpc>
              <a:spcAft>
                <a:spcPts val="0"/>
              </a:spcAft>
            </a:pPr>
            <a:r>
              <a:rPr lang="ro-RO" dirty="0">
                <a:latin typeface="Times New Roman" panose="02020603050405020304" pitchFamily="18" charset="0"/>
                <a:ea typeface="Calibri" panose="020F0502020204030204" pitchFamily="34" charset="0"/>
                <a:cs typeface="Times New Roman" panose="02020603050405020304" pitchFamily="18" charset="0"/>
              </a:rPr>
              <a:t>Tabel 4. Greutatea corporală în raport cu categoria de vârstă (kg)</a:t>
            </a:r>
            <a:endParaRPr lang="en-GB" sz="2800" dirty="0">
              <a:latin typeface="Times New Roman" panose="02020603050405020304" pitchFamily="18" charset="0"/>
              <a:ea typeface="Calibri" panose="020F0502020204030204" pitchFamily="34" charset="0"/>
              <a:cs typeface="Times New Roman" panose="02020603050405020304" pitchFamily="18" charset="0"/>
            </a:endParaRPr>
          </a:p>
          <a:p>
            <a:pPr indent="457200" algn="ctr">
              <a:lnSpc>
                <a:spcPct val="115000"/>
              </a:lnSpc>
              <a:spcAft>
                <a:spcPts val="0"/>
              </a:spcAft>
            </a:pPr>
            <a:r>
              <a:rPr lang="ro-RO" sz="800" dirty="0">
                <a:latin typeface="Arial" panose="020B0604020202020204" pitchFamily="34" charset="0"/>
                <a:ea typeface="Calibri" panose="020F0502020204030204" pitchFamily="34" charset="0"/>
              </a:rPr>
              <a:t> </a:t>
            </a:r>
            <a:endParaRPr lang="en-GB" sz="2800" dirty="0">
              <a:effectLst/>
              <a:latin typeface="Times New Roman" panose="02020603050405020304" pitchFamily="18" charset="0"/>
              <a:ea typeface="Calibri" panose="020F0502020204030204" pitchFamily="34" charset="0"/>
            </a:endParaRPr>
          </a:p>
        </p:txBody>
      </p:sp>
      <p:sp>
        <p:nvSpPr>
          <p:cNvPr id="5" name="Rectangle 4"/>
          <p:cNvSpPr/>
          <p:nvPr/>
        </p:nvSpPr>
        <p:spPr>
          <a:xfrm>
            <a:off x="875828" y="1696506"/>
            <a:ext cx="7873533" cy="1200329"/>
          </a:xfrm>
          <a:prstGeom prst="rect">
            <a:avLst/>
          </a:prstGeom>
        </p:spPr>
        <p:txBody>
          <a:bodyPr wrap="square">
            <a:spAutoFit/>
          </a:bodyPr>
          <a:lstStyle/>
          <a:p>
            <a:pPr algn="just"/>
            <a:r>
              <a:rPr lang="ro-RO" dirty="0">
                <a:latin typeface="Times New Roman" panose="02020603050405020304" pitchFamily="18" charset="0"/>
                <a:ea typeface="Calibri" panose="020F0502020204030204" pitchFamily="34" charset="0"/>
              </a:rPr>
              <a:t>Importanța acestui indicator se deduce </a:t>
            </a:r>
            <a:r>
              <a:rPr lang="ro-RO" dirty="0" err="1">
                <a:latin typeface="Times New Roman" panose="02020603050405020304" pitchFamily="18" charset="0"/>
                <a:ea typeface="Calibri" panose="020F0502020204030204" pitchFamily="34" charset="0"/>
              </a:rPr>
              <a:t>şi</a:t>
            </a:r>
            <a:r>
              <a:rPr lang="ro-RO" dirty="0">
                <a:latin typeface="Times New Roman" panose="02020603050405020304" pitchFamily="18" charset="0"/>
                <a:ea typeface="Calibri" panose="020F0502020204030204" pitchFamily="34" charset="0"/>
              </a:rPr>
              <a:t> din faptul că în procesul de creștere, la categoriilor de tineret ovin, sporurile totale acumulate ne indică dacă tehnologia aplicată este cea adecvată </a:t>
            </a:r>
            <a:r>
              <a:rPr lang="ro-RO" dirty="0" err="1">
                <a:latin typeface="Times New Roman" panose="02020603050405020304" pitchFamily="18" charset="0"/>
                <a:ea typeface="Calibri" panose="020F0502020204030204" pitchFamily="34" charset="0"/>
              </a:rPr>
              <a:t>şi</a:t>
            </a:r>
            <a:r>
              <a:rPr lang="ro-RO" dirty="0">
                <a:latin typeface="Times New Roman" panose="02020603050405020304" pitchFamily="18" charset="0"/>
                <a:ea typeface="Calibri" panose="020F0502020204030204" pitchFamily="34" charset="0"/>
              </a:rPr>
              <a:t> capabilă să pună în valoare potențialul individului sau al populației din care acesta face parte.</a:t>
            </a:r>
            <a:endParaRPr lang="en-GB" dirty="0"/>
          </a:p>
        </p:txBody>
      </p:sp>
    </p:spTree>
    <p:extLst>
      <p:ext uri="{BB962C8B-B14F-4D97-AF65-F5344CB8AC3E}">
        <p14:creationId xmlns:p14="http://schemas.microsoft.com/office/powerpoint/2010/main" val="5113266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27772" y="82411"/>
            <a:ext cx="8200724" cy="1754326"/>
          </a:xfrm>
          <a:prstGeom prst="rect">
            <a:avLst/>
          </a:prstGeom>
        </p:spPr>
        <p:txBody>
          <a:bodyPr wrap="square">
            <a:spAutoFit/>
          </a:bodyPr>
          <a:lstStyle/>
          <a:p>
            <a:pPr algn="just"/>
            <a:r>
              <a:rPr lang="ro-RO" dirty="0">
                <a:latin typeface="Times New Roman" panose="02020603050405020304" pitchFamily="18" charset="0"/>
                <a:ea typeface="Calibri" panose="020F0502020204030204" pitchFamily="34" charset="0"/>
              </a:rPr>
              <a:t>Din datele redate în tabelul 4 se poate observa că gradul de dezvoltare corporală a indivizilor din noua linie de lapte a înregistrat un nivel superior comparativ cu anul 2015. Toate cele patru grupe de vârstă au înregistrat o evoluție pozitivă în ceea ce privește caracterul luat în considerare. Expresia valorică a greutății vii determinată la un interval de cinci ani pe categoriile adulte ce formează stocul viu al noii populații de late este redată în figura 2. </a:t>
            </a:r>
            <a:endParaRPr lang="en-GB" dirty="0"/>
          </a:p>
        </p:txBody>
      </p:sp>
      <p:pic>
        <p:nvPicPr>
          <p:cNvPr id="3" name="Picture 2"/>
          <p:cNvPicPr>
            <a:picLocks noChangeAspect="1"/>
          </p:cNvPicPr>
          <p:nvPr/>
        </p:nvPicPr>
        <p:blipFill>
          <a:blip r:embed="rId2"/>
          <a:stretch>
            <a:fillRect/>
          </a:stretch>
        </p:blipFill>
        <p:spPr>
          <a:xfrm>
            <a:off x="1628808" y="2052809"/>
            <a:ext cx="6129154" cy="3682590"/>
          </a:xfrm>
          <a:prstGeom prst="rect">
            <a:avLst/>
          </a:prstGeom>
        </p:spPr>
      </p:pic>
      <p:sp>
        <p:nvSpPr>
          <p:cNvPr id="4" name="Rectangle 3"/>
          <p:cNvSpPr/>
          <p:nvPr/>
        </p:nvSpPr>
        <p:spPr>
          <a:xfrm>
            <a:off x="976964" y="5951471"/>
            <a:ext cx="7214134" cy="729430"/>
          </a:xfrm>
          <a:prstGeom prst="rect">
            <a:avLst/>
          </a:prstGeom>
        </p:spPr>
        <p:txBody>
          <a:bodyPr wrap="square">
            <a:spAutoFit/>
          </a:bodyPr>
          <a:lstStyle/>
          <a:p>
            <a:pPr indent="457200" algn="ctr">
              <a:lnSpc>
                <a:spcPct val="115000"/>
              </a:lnSpc>
              <a:spcAft>
                <a:spcPts val="0"/>
              </a:spcAft>
            </a:pPr>
            <a:r>
              <a:rPr lang="ro-RO" dirty="0">
                <a:latin typeface="Arial" panose="020B0604020202020204" pitchFamily="34" charset="0"/>
                <a:ea typeface="Calibri" panose="020F0502020204030204" pitchFamily="34" charset="0"/>
              </a:rPr>
              <a:t>Fig. 2. Greutatea corporală la nucleul activ al noii populații din linia de lapte (kg)</a:t>
            </a:r>
            <a:endParaRPr lang="en-GB" sz="28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6764720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2585" y="79756"/>
            <a:ext cx="7493269" cy="646331"/>
          </a:xfrm>
          <a:prstGeom prst="rect">
            <a:avLst/>
          </a:prstGeom>
        </p:spPr>
        <p:txBody>
          <a:bodyPr wrap="square">
            <a:spAutoFit/>
          </a:bodyPr>
          <a:lstStyle/>
          <a:p>
            <a:r>
              <a:rPr lang="ro-RO" b="1" dirty="0">
                <a:latin typeface="Times New Roman" panose="02020603050405020304" pitchFamily="18" charset="0"/>
                <a:ea typeface="Calibri" panose="020F0502020204030204" pitchFamily="34" charset="0"/>
              </a:rPr>
              <a:t>4.2.3. Evaluarea gradului de dezvoltare corporală la populația activă pe baza m</a:t>
            </a:r>
            <a:r>
              <a:rPr lang="ro-RO" b="1" dirty="0">
                <a:solidFill>
                  <a:srgbClr val="000000"/>
                </a:solidFill>
                <a:latin typeface="Times New Roman" panose="02020603050405020304" pitchFamily="18" charset="0"/>
                <a:ea typeface="Calibri" panose="020F0502020204030204" pitchFamily="34" charset="0"/>
              </a:rPr>
              <a:t>ăsurătorilor corporale. </a:t>
            </a:r>
            <a:endParaRPr lang="en-GB" dirty="0"/>
          </a:p>
        </p:txBody>
      </p:sp>
      <p:sp>
        <p:nvSpPr>
          <p:cNvPr id="3" name="Rectangle 2"/>
          <p:cNvSpPr/>
          <p:nvPr/>
        </p:nvSpPr>
        <p:spPr>
          <a:xfrm>
            <a:off x="659330" y="726087"/>
            <a:ext cx="8118910" cy="1311321"/>
          </a:xfrm>
          <a:prstGeom prst="rect">
            <a:avLst/>
          </a:prstGeom>
        </p:spPr>
        <p:txBody>
          <a:bodyPr wrap="square">
            <a:spAutoFit/>
          </a:bodyPr>
          <a:lstStyle/>
          <a:p>
            <a:pPr indent="457200" algn="just">
              <a:lnSpc>
                <a:spcPct val="115000"/>
              </a:lnSpc>
              <a:spcAft>
                <a:spcPts val="0"/>
              </a:spcAft>
            </a:pPr>
            <a:r>
              <a:rPr lang="ro-RO" sz="1400" b="1" dirty="0">
                <a:latin typeface="Times New Roman" panose="02020603050405020304" pitchFamily="18" charset="0"/>
                <a:ea typeface="Calibri" panose="020F0502020204030204" pitchFamily="34" charset="0"/>
              </a:rPr>
              <a:t>La berbecii de reproducție </a:t>
            </a:r>
            <a:r>
              <a:rPr lang="ro-RO" sz="1400" dirty="0">
                <a:latin typeface="Times New Roman" panose="02020603050405020304" pitchFamily="18" charset="0"/>
                <a:ea typeface="Calibri" panose="020F0502020204030204" pitchFamily="34" charset="0"/>
              </a:rPr>
              <a:t>efectuarea măsurătorilor corporale arată un progres față de măsurătorile efectuate în urmă cu cinci ani. Cu excepția înălțimii corpului la greabăn și a lungimii oblice a trunchiului toate celelalte diferențe au avut un anumit grad al semnificației pentru pragurile statistice luate în considerare. Pentru </a:t>
            </a:r>
            <a:r>
              <a:rPr lang="ro-RO" sz="1400" dirty="0">
                <a:solidFill>
                  <a:srgbClr val="000000"/>
                </a:solidFill>
                <a:latin typeface="Times New Roman" panose="02020603050405020304" pitchFamily="18" charset="0"/>
                <a:ea typeface="Calibri" panose="020F0502020204030204" pitchFamily="34" charset="0"/>
              </a:rPr>
              <a:t>înălțimea la baza cozii, perimetrul fluierului și lărgimea toracelui diferențele înregistrate au fost distinct semnificative față de valorile medii determinate în anul 2015. </a:t>
            </a:r>
            <a:endParaRPr lang="en-GB" sz="1400" dirty="0">
              <a:latin typeface="Times New Roman" panose="02020603050405020304" pitchFamily="18" charset="0"/>
              <a:ea typeface="Calibri" panose="020F0502020204030204" pitchFamily="34" charset="0"/>
            </a:endParaRPr>
          </a:p>
        </p:txBody>
      </p:sp>
      <p:graphicFrame>
        <p:nvGraphicFramePr>
          <p:cNvPr id="30" name="Object 29"/>
          <p:cNvGraphicFramePr>
            <a:graphicFrameLocks noChangeAspect="1"/>
          </p:cNvGraphicFramePr>
          <p:nvPr>
            <p:extLst>
              <p:ext uri="{D42A27DB-BD31-4B8C-83A1-F6EECF244321}">
                <p14:modId xmlns:p14="http://schemas.microsoft.com/office/powerpoint/2010/main" val="3565006889"/>
              </p:ext>
            </p:extLst>
          </p:nvPr>
        </p:nvGraphicFramePr>
        <p:xfrm>
          <a:off x="1420896" y="2541418"/>
          <a:ext cx="6760578" cy="4332288"/>
        </p:xfrm>
        <a:graphic>
          <a:graphicData uri="http://schemas.openxmlformats.org/presentationml/2006/ole">
            <mc:AlternateContent xmlns:mc="http://schemas.openxmlformats.org/markup-compatibility/2006">
              <mc:Choice xmlns:v="urn:schemas-microsoft-com:vml" Requires="v">
                <p:oleObj spid="_x0000_s3118" name="Document" r:id="rId3" imgW="6012449" imgH="4332756" progId="Word.Document.12">
                  <p:embed/>
                </p:oleObj>
              </mc:Choice>
              <mc:Fallback>
                <p:oleObj name="Document" r:id="rId3" imgW="6012449" imgH="4332756" progId="Word.Document.12">
                  <p:embed/>
                  <p:pic>
                    <p:nvPicPr>
                      <p:cNvPr id="0" name=""/>
                      <p:cNvPicPr/>
                      <p:nvPr/>
                    </p:nvPicPr>
                    <p:blipFill>
                      <a:blip r:embed="rId4"/>
                      <a:stretch>
                        <a:fillRect/>
                      </a:stretch>
                    </p:blipFill>
                    <p:spPr>
                      <a:xfrm>
                        <a:off x="1420896" y="2541418"/>
                        <a:ext cx="6760578" cy="4332288"/>
                      </a:xfrm>
                      <a:prstGeom prst="rect">
                        <a:avLst/>
                      </a:prstGeom>
                    </p:spPr>
                  </p:pic>
                </p:oleObj>
              </mc:Fallback>
            </mc:AlternateContent>
          </a:graphicData>
        </a:graphic>
      </p:graphicFrame>
      <p:sp>
        <p:nvSpPr>
          <p:cNvPr id="31" name="Rectangle 30"/>
          <p:cNvSpPr/>
          <p:nvPr/>
        </p:nvSpPr>
        <p:spPr>
          <a:xfrm>
            <a:off x="899962" y="2129401"/>
            <a:ext cx="7185259" cy="320024"/>
          </a:xfrm>
          <a:prstGeom prst="rect">
            <a:avLst/>
          </a:prstGeom>
        </p:spPr>
        <p:txBody>
          <a:bodyPr wrap="square">
            <a:spAutoFit/>
          </a:bodyPr>
          <a:lstStyle/>
          <a:p>
            <a:pPr indent="457200" algn="ctr">
              <a:lnSpc>
                <a:spcPct val="115000"/>
              </a:lnSpc>
              <a:spcAft>
                <a:spcPts val="0"/>
              </a:spcAft>
            </a:pPr>
            <a:r>
              <a:rPr lang="ro-RO" sz="1400" dirty="0">
                <a:latin typeface="Arial" panose="020B0604020202020204" pitchFamily="34" charset="0"/>
                <a:ea typeface="Calibri" panose="020F0502020204030204" pitchFamily="34" charset="0"/>
              </a:rPr>
              <a:t>Tabel 5. Măsurători corporale și indicii corporali la berbecii de reproducție (cm)</a:t>
            </a:r>
            <a:endParaRPr lang="en-GB" sz="1400" dirty="0">
              <a:effectLst/>
              <a:latin typeface="Times New Roman" panose="02020603050405020304" pitchFamily="18" charset="0"/>
              <a:ea typeface="Calibri" panose="020F0502020204030204" pitchFamily="34" charset="0"/>
            </a:endParaRPr>
          </a:p>
        </p:txBody>
      </p:sp>
      <p:pic>
        <p:nvPicPr>
          <p:cNvPr id="307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52400" cy="177800"/>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14300" cy="120650"/>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52400" cy="177800"/>
          </a:xfrm>
          <a:prstGeom prst="rect">
            <a:avLst/>
          </a:prstGeom>
          <a:noFill/>
          <a:extLst>
            <a:ext uri="{909E8E84-426E-40DD-AFC4-6F175D3DCCD1}">
              <a14:hiddenFill xmlns:a14="http://schemas.microsoft.com/office/drawing/2010/main">
                <a:solidFill>
                  <a:srgbClr val="FFFFFF"/>
                </a:solidFill>
              </a14:hiddenFill>
            </a:ext>
          </a:extLst>
        </p:spPr>
      </p:pic>
      <p:pic>
        <p:nvPicPr>
          <p:cNvPr id="3073" name="Picture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14300" cy="120650"/>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52400" cy="177800"/>
          </a:xfrm>
          <a:prstGeom prst="rect">
            <a:avLst/>
          </a:prstGeom>
          <a:noFill/>
          <a:extLst>
            <a:ext uri="{909E8E84-426E-40DD-AFC4-6F175D3DCCD1}">
              <a14:hiddenFill xmlns:a14="http://schemas.microsoft.com/office/drawing/2010/main">
                <a:solidFill>
                  <a:srgbClr val="FFFFFF"/>
                </a:solidFill>
              </a14:hiddenFill>
            </a:ext>
          </a:extLst>
        </p:spPr>
      </p:pic>
      <p:pic>
        <p:nvPicPr>
          <p:cNvPr id="3079"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14300" cy="12065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52400" cy="177800"/>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14300" cy="120650"/>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52400" cy="177800"/>
          </a:xfrm>
          <a:prstGeom prst="rect">
            <a:avLst/>
          </a:prstGeom>
          <a:noFill/>
          <a:extLst>
            <a:ext uri="{909E8E84-426E-40DD-AFC4-6F175D3DCCD1}">
              <a14:hiddenFill xmlns:a14="http://schemas.microsoft.com/office/drawing/2010/main">
                <a:solidFill>
                  <a:srgbClr val="FFFFFF"/>
                </a:solidFill>
              </a14:hiddenFill>
            </a:ext>
          </a:extLst>
        </p:spPr>
      </p:pic>
      <p:pic>
        <p:nvPicPr>
          <p:cNvPr id="3083" name="Picture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14300" cy="120650"/>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52400" cy="177800"/>
          </a:xfrm>
          <a:prstGeom prst="rect">
            <a:avLst/>
          </a:prstGeom>
          <a:noFill/>
          <a:extLst>
            <a:ext uri="{909E8E84-426E-40DD-AFC4-6F175D3DCCD1}">
              <a14:hiddenFill xmlns:a14="http://schemas.microsoft.com/office/drawing/2010/main">
                <a:solidFill>
                  <a:srgbClr val="FFFFFF"/>
                </a:solidFill>
              </a14:hiddenFill>
            </a:ext>
          </a:extLst>
        </p:spPr>
      </p:pic>
      <p:pic>
        <p:nvPicPr>
          <p:cNvPr id="3081"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14300" cy="120650"/>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52400" cy="177800"/>
          </a:xfrm>
          <a:prstGeom prst="rect">
            <a:avLst/>
          </a:prstGeom>
          <a:noFill/>
          <a:extLst>
            <a:ext uri="{909E8E84-426E-40DD-AFC4-6F175D3DCCD1}">
              <a14:hiddenFill xmlns:a14="http://schemas.microsoft.com/office/drawing/2010/main">
                <a:solidFill>
                  <a:srgbClr val="FFFFFF"/>
                </a:solidFill>
              </a14:hiddenFill>
            </a:ext>
          </a:extLst>
        </p:spPr>
      </p:pic>
      <p:pic>
        <p:nvPicPr>
          <p:cNvPr id="3087" name="Picture 1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14300" cy="120650"/>
          </a:xfrm>
          <a:prstGeom prst="rect">
            <a:avLst/>
          </a:prstGeom>
          <a:noFill/>
          <a:extLst>
            <a:ext uri="{909E8E84-426E-40DD-AFC4-6F175D3DCCD1}">
              <a14:hiddenFill xmlns:a14="http://schemas.microsoft.com/office/drawing/2010/main">
                <a:solidFill>
                  <a:srgbClr val="FFFFFF"/>
                </a:solidFill>
              </a14:hiddenFill>
            </a:ext>
          </a:extLst>
        </p:spPr>
      </p:pic>
      <p:pic>
        <p:nvPicPr>
          <p:cNvPr id="3086" name="Picture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52400" cy="177800"/>
          </a:xfrm>
          <a:prstGeom prst="rect">
            <a:avLst/>
          </a:prstGeom>
          <a:noFill/>
          <a:extLst>
            <a:ext uri="{909E8E84-426E-40DD-AFC4-6F175D3DCCD1}">
              <a14:hiddenFill xmlns:a14="http://schemas.microsoft.com/office/drawing/2010/main">
                <a:solidFill>
                  <a:srgbClr val="FFFFFF"/>
                </a:solidFill>
              </a14:hiddenFill>
            </a:ext>
          </a:extLst>
        </p:spPr>
      </p:pic>
      <p:pic>
        <p:nvPicPr>
          <p:cNvPr id="3085" name="Picture 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14300" cy="120650"/>
          </a:xfrm>
          <a:prstGeom prst="rect">
            <a:avLst/>
          </a:prstGeom>
          <a:noFill/>
          <a:extLst>
            <a:ext uri="{909E8E84-426E-40DD-AFC4-6F175D3DCCD1}">
              <a14:hiddenFill xmlns:a14="http://schemas.microsoft.com/office/drawing/2010/main">
                <a:solidFill>
                  <a:srgbClr val="FFFFFF"/>
                </a:solidFill>
              </a14:hiddenFill>
            </a:ext>
          </a:extLst>
        </p:spPr>
      </p:pic>
      <p:pic>
        <p:nvPicPr>
          <p:cNvPr id="3092" name="Picture 2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52400" cy="177800"/>
          </a:xfrm>
          <a:prstGeom prst="rect">
            <a:avLst/>
          </a:prstGeom>
          <a:noFill/>
          <a:extLst>
            <a:ext uri="{909E8E84-426E-40DD-AFC4-6F175D3DCCD1}">
              <a14:hiddenFill xmlns:a14="http://schemas.microsoft.com/office/drawing/2010/main">
                <a:solidFill>
                  <a:srgbClr val="FFFFFF"/>
                </a:solidFill>
              </a14:hiddenFill>
            </a:ext>
          </a:extLst>
        </p:spPr>
      </p:pic>
      <p:pic>
        <p:nvPicPr>
          <p:cNvPr id="3091" name="Picture 1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14300" cy="120650"/>
          </a:xfrm>
          <a:prstGeom prst="rect">
            <a:avLst/>
          </a:prstGeom>
          <a:noFill/>
          <a:extLst>
            <a:ext uri="{909E8E84-426E-40DD-AFC4-6F175D3DCCD1}">
              <a14:hiddenFill xmlns:a14="http://schemas.microsoft.com/office/drawing/2010/main">
                <a:solidFill>
                  <a:srgbClr val="FFFFFF"/>
                </a:solidFill>
              </a14:hiddenFill>
            </a:ext>
          </a:extLst>
        </p:spPr>
      </p:pic>
      <p:pic>
        <p:nvPicPr>
          <p:cNvPr id="3090" name="Picture 1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52400" cy="177800"/>
          </a:xfrm>
          <a:prstGeom prst="rect">
            <a:avLst/>
          </a:prstGeom>
          <a:noFill/>
          <a:extLst>
            <a:ext uri="{909E8E84-426E-40DD-AFC4-6F175D3DCCD1}">
              <a14:hiddenFill xmlns:a14="http://schemas.microsoft.com/office/drawing/2010/main">
                <a:solidFill>
                  <a:srgbClr val="FFFFFF"/>
                </a:solidFill>
              </a14:hiddenFill>
            </a:ext>
          </a:extLst>
        </p:spPr>
      </p:pic>
      <p:pic>
        <p:nvPicPr>
          <p:cNvPr id="3089" name="Picture 1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14300" cy="120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3694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98897" y="0"/>
            <a:ext cx="7911966" cy="2308324"/>
          </a:xfrm>
          <a:prstGeom prst="rect">
            <a:avLst/>
          </a:prstGeom>
        </p:spPr>
        <p:txBody>
          <a:bodyPr wrap="square">
            <a:spAutoFit/>
          </a:bodyPr>
          <a:lstStyle/>
          <a:p>
            <a:pPr algn="just"/>
            <a:r>
              <a:rPr lang="ro-RO" b="1" dirty="0">
                <a:latin typeface="Times New Roman" panose="02020603050405020304" pitchFamily="18" charset="0"/>
                <a:ea typeface="Calibri" panose="020F0502020204030204" pitchFamily="34" charset="0"/>
              </a:rPr>
              <a:t>La categoria reprezentată de oile adulte</a:t>
            </a:r>
            <a:r>
              <a:rPr lang="ro-RO" dirty="0">
                <a:latin typeface="Times New Roman" panose="02020603050405020304" pitchFamily="18" charset="0"/>
                <a:ea typeface="Calibri" panose="020F0502020204030204" pitchFamily="34" charset="0"/>
              </a:rPr>
              <a:t> tendința înregistrate este similară cu ceea ce s-a constatat și la berbecii de reproducție. Efectuarea măsurătorilor corporale scoate în evidență o creștere a valorilor medii pentru fiecare caracter măsurat și analizat. Cele mai mari diferențe exprimate prin valorile relative medii au fost cele determinate pentru adâncimea și pentru perimetrul determinat la nivelul toracic. În ambele cazuri diferențele absolute au fost mai mari de 2 cm. Cu toate acestea diferențele statistice au avut un grad mai mare de exprimare pentru adâncimea toracelui și respectiv pentru perimetrul fluierului. </a:t>
            </a:r>
            <a:endParaRPr lang="en-GB" dirty="0"/>
          </a:p>
        </p:txBody>
      </p:sp>
      <p:graphicFrame>
        <p:nvGraphicFramePr>
          <p:cNvPr id="18" name="Object 17"/>
          <p:cNvGraphicFramePr>
            <a:graphicFrameLocks noChangeAspect="1"/>
          </p:cNvGraphicFramePr>
          <p:nvPr>
            <p:extLst>
              <p:ext uri="{D42A27DB-BD31-4B8C-83A1-F6EECF244321}">
                <p14:modId xmlns:p14="http://schemas.microsoft.com/office/powerpoint/2010/main" val="268386811"/>
              </p:ext>
            </p:extLst>
          </p:nvPr>
        </p:nvGraphicFramePr>
        <p:xfrm>
          <a:off x="1566068" y="2832567"/>
          <a:ext cx="6011863" cy="4332288"/>
        </p:xfrm>
        <a:graphic>
          <a:graphicData uri="http://schemas.openxmlformats.org/presentationml/2006/ole">
            <mc:AlternateContent xmlns:mc="http://schemas.openxmlformats.org/markup-compatibility/2006">
              <mc:Choice xmlns:v="urn:schemas-microsoft-com:vml" Requires="v">
                <p:oleObj spid="_x0000_s4126" name="Document" r:id="rId3" imgW="6012449" imgH="4332756" progId="Word.Document.12">
                  <p:embed/>
                </p:oleObj>
              </mc:Choice>
              <mc:Fallback>
                <p:oleObj name="Document" r:id="rId3" imgW="6012449" imgH="4332756" progId="Word.Document.12">
                  <p:embed/>
                  <p:pic>
                    <p:nvPicPr>
                      <p:cNvPr id="0" name=""/>
                      <p:cNvPicPr/>
                      <p:nvPr/>
                    </p:nvPicPr>
                    <p:blipFill>
                      <a:blip r:embed="rId4"/>
                      <a:stretch>
                        <a:fillRect/>
                      </a:stretch>
                    </p:blipFill>
                    <p:spPr>
                      <a:xfrm>
                        <a:off x="1566068" y="2832567"/>
                        <a:ext cx="6011863" cy="4332288"/>
                      </a:xfrm>
                      <a:prstGeom prst="rect">
                        <a:avLst/>
                      </a:prstGeom>
                    </p:spPr>
                  </p:pic>
                </p:oleObj>
              </mc:Fallback>
            </mc:AlternateContent>
          </a:graphicData>
        </a:graphic>
      </p:graphicFrame>
      <p:sp>
        <p:nvSpPr>
          <p:cNvPr id="19" name="Rectangle 18"/>
          <p:cNvSpPr/>
          <p:nvPr/>
        </p:nvSpPr>
        <p:spPr>
          <a:xfrm>
            <a:off x="659329" y="2394179"/>
            <a:ext cx="7825339" cy="352532"/>
          </a:xfrm>
          <a:prstGeom prst="rect">
            <a:avLst/>
          </a:prstGeom>
        </p:spPr>
        <p:txBody>
          <a:bodyPr wrap="square">
            <a:spAutoFit/>
          </a:bodyPr>
          <a:lstStyle/>
          <a:p>
            <a:pPr indent="457200" algn="ctr">
              <a:lnSpc>
                <a:spcPct val="115000"/>
              </a:lnSpc>
              <a:spcAft>
                <a:spcPts val="0"/>
              </a:spcAft>
            </a:pPr>
            <a:r>
              <a:rPr lang="ro-RO" sz="1600" dirty="0">
                <a:latin typeface="Arial" panose="020B0604020202020204" pitchFamily="34" charset="0"/>
                <a:ea typeface="Calibri" panose="020F0502020204030204" pitchFamily="34" charset="0"/>
              </a:rPr>
              <a:t>Tabel 6. Măsurători corporale la oile adulte de reproducție (cm)</a:t>
            </a:r>
            <a:endParaRPr lang="en-GB" sz="1600" dirty="0">
              <a:effectLst/>
              <a:latin typeface="Times New Roman" panose="02020603050405020304" pitchFamily="18" charset="0"/>
              <a:ea typeface="Calibri" panose="020F0502020204030204" pitchFamily="34" charset="0"/>
            </a:endParaRPr>
          </a:p>
        </p:txBody>
      </p:sp>
      <p:pic>
        <p:nvPicPr>
          <p:cNvPr id="410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52400" cy="177800"/>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14300" cy="120650"/>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52400" cy="177800"/>
          </a:xfrm>
          <a:prstGeom prst="rect">
            <a:avLst/>
          </a:prstGeom>
          <a:noFill/>
          <a:extLst>
            <a:ext uri="{909E8E84-426E-40DD-AFC4-6F175D3DCCD1}">
              <a14:hiddenFill xmlns:a14="http://schemas.microsoft.com/office/drawing/2010/main">
                <a:solidFill>
                  <a:srgbClr val="FFFFFF"/>
                </a:solidFill>
              </a14:hiddenFill>
            </a:ext>
          </a:extLst>
        </p:spPr>
      </p:pic>
      <p:pic>
        <p:nvPicPr>
          <p:cNvPr id="4097" name="Picture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14300" cy="120650"/>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52400" cy="177800"/>
          </a:xfrm>
          <a:prstGeom prst="rect">
            <a:avLst/>
          </a:prstGeom>
          <a:noFill/>
          <a:extLst>
            <a:ext uri="{909E8E84-426E-40DD-AFC4-6F175D3DCCD1}">
              <a14:hiddenFill xmlns:a14="http://schemas.microsoft.com/office/drawing/2010/main">
                <a:solidFill>
                  <a:srgbClr val="FFFFFF"/>
                </a:solidFill>
              </a14:hiddenFill>
            </a:ext>
          </a:extLst>
        </p:spPr>
      </p:pic>
      <p:pic>
        <p:nvPicPr>
          <p:cNvPr id="4103"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14300" cy="120650"/>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52400" cy="177800"/>
          </a:xfrm>
          <a:prstGeom prst="rect">
            <a:avLst/>
          </a:prstGeom>
          <a:noFill/>
          <a:extLst>
            <a:ext uri="{909E8E84-426E-40DD-AFC4-6F175D3DCCD1}">
              <a14:hiddenFill xmlns:a14="http://schemas.microsoft.com/office/drawing/2010/main">
                <a:solidFill>
                  <a:srgbClr val="FFFFFF"/>
                </a:solidFill>
              </a14:hiddenFill>
            </a:ext>
          </a:extLst>
        </p:spPr>
      </p:pic>
      <p:pic>
        <p:nvPicPr>
          <p:cNvPr id="4101"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14300" cy="120650"/>
          </a:xfrm>
          <a:prstGeom prst="rect">
            <a:avLst/>
          </a:prstGeom>
          <a:noFill/>
          <a:extLst>
            <a:ext uri="{909E8E84-426E-40DD-AFC4-6F175D3DCCD1}">
              <a14:hiddenFill xmlns:a14="http://schemas.microsoft.com/office/drawing/2010/main">
                <a:solidFill>
                  <a:srgbClr val="FFFFFF"/>
                </a:solidFill>
              </a14:hiddenFill>
            </a:ext>
          </a:extLst>
        </p:spPr>
      </p:pic>
      <p:pic>
        <p:nvPicPr>
          <p:cNvPr id="4108"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52400" cy="177800"/>
          </a:xfrm>
          <a:prstGeom prst="rect">
            <a:avLst/>
          </a:prstGeom>
          <a:noFill/>
          <a:extLst>
            <a:ext uri="{909E8E84-426E-40DD-AFC4-6F175D3DCCD1}">
              <a14:hiddenFill xmlns:a14="http://schemas.microsoft.com/office/drawing/2010/main">
                <a:solidFill>
                  <a:srgbClr val="FFFFFF"/>
                </a:solidFill>
              </a14:hiddenFill>
            </a:ext>
          </a:extLst>
        </p:spPr>
      </p:pic>
      <p:pic>
        <p:nvPicPr>
          <p:cNvPr id="4107" name="Picture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14300" cy="120650"/>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52400" cy="177800"/>
          </a:xfrm>
          <a:prstGeom prst="rect">
            <a:avLst/>
          </a:prstGeom>
          <a:noFill/>
          <a:extLst>
            <a:ext uri="{909E8E84-426E-40DD-AFC4-6F175D3DCCD1}">
              <a14:hiddenFill xmlns:a14="http://schemas.microsoft.com/office/drawing/2010/main">
                <a:solidFill>
                  <a:srgbClr val="FFFFFF"/>
                </a:solidFill>
              </a14:hiddenFill>
            </a:ext>
          </a:extLst>
        </p:spPr>
      </p:pic>
      <p:pic>
        <p:nvPicPr>
          <p:cNvPr id="4105"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14300" cy="120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33791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3768" y="77002"/>
            <a:ext cx="8181474" cy="1477328"/>
          </a:xfrm>
          <a:prstGeom prst="rect">
            <a:avLst/>
          </a:prstGeom>
        </p:spPr>
        <p:txBody>
          <a:bodyPr wrap="square">
            <a:spAutoFit/>
          </a:bodyPr>
          <a:lstStyle/>
          <a:p>
            <a:pPr algn="just"/>
            <a:r>
              <a:rPr lang="ro-RO" b="1" dirty="0">
                <a:latin typeface="Times New Roman" panose="02020603050405020304" pitchFamily="18" charset="0"/>
                <a:ea typeface="Calibri" panose="020F0502020204030204" pitchFamily="34" charset="0"/>
              </a:rPr>
              <a:t>La tineretul mascul din anul precedent</a:t>
            </a:r>
            <a:r>
              <a:rPr lang="ro-RO" dirty="0">
                <a:latin typeface="Times New Roman" panose="02020603050405020304" pitchFamily="18" charset="0"/>
                <a:ea typeface="Calibri" panose="020F0502020204030204" pitchFamily="34" charset="0"/>
              </a:rPr>
              <a:t> reținut pentru prăsilă măsurătorile corporale efectuate indică, de asemenea, o evoluție pozitivă al întregului proces de creștere și a gradului de dezvoltare corporală pentru această categorie. Față de măsurătorile efectuate în anul 2015 cele mai mari diferențe exprimate prin valori relative s-au înregistrat pentru perimetrul fluierului și respectiv pentru adâncimea toracică. </a:t>
            </a:r>
            <a:endParaRPr lang="en-GB" dirty="0"/>
          </a:p>
        </p:txBody>
      </p:sp>
      <p:graphicFrame>
        <p:nvGraphicFramePr>
          <p:cNvPr id="8" name="Object 7"/>
          <p:cNvGraphicFramePr>
            <a:graphicFrameLocks noChangeAspect="1"/>
          </p:cNvGraphicFramePr>
          <p:nvPr>
            <p:extLst>
              <p:ext uri="{D42A27DB-BD31-4B8C-83A1-F6EECF244321}">
                <p14:modId xmlns:p14="http://schemas.microsoft.com/office/powerpoint/2010/main" val="2394206706"/>
              </p:ext>
            </p:extLst>
          </p:nvPr>
        </p:nvGraphicFramePr>
        <p:xfrm>
          <a:off x="885524" y="2966501"/>
          <a:ext cx="7584708" cy="4035698"/>
        </p:xfrm>
        <a:graphic>
          <a:graphicData uri="http://schemas.openxmlformats.org/presentationml/2006/ole">
            <mc:AlternateContent xmlns:mc="http://schemas.openxmlformats.org/markup-compatibility/2006">
              <mc:Choice xmlns:v="urn:schemas-microsoft-com:vml" Requires="v">
                <p:oleObj spid="_x0000_s6158" name="Document" r:id="rId3" imgW="6012449" imgH="3198715" progId="Word.Document.12">
                  <p:embed/>
                </p:oleObj>
              </mc:Choice>
              <mc:Fallback>
                <p:oleObj name="Document" r:id="rId3" imgW="6012449" imgH="3198715" progId="Word.Document.12">
                  <p:embed/>
                  <p:pic>
                    <p:nvPicPr>
                      <p:cNvPr id="0" name=""/>
                      <p:cNvPicPr/>
                      <p:nvPr/>
                    </p:nvPicPr>
                    <p:blipFill>
                      <a:blip r:embed="rId4"/>
                      <a:stretch>
                        <a:fillRect/>
                      </a:stretch>
                    </p:blipFill>
                    <p:spPr>
                      <a:xfrm>
                        <a:off x="885524" y="2966501"/>
                        <a:ext cx="7584708" cy="4035698"/>
                      </a:xfrm>
                      <a:prstGeom prst="rect">
                        <a:avLst/>
                      </a:prstGeom>
                    </p:spPr>
                  </p:pic>
                </p:oleObj>
              </mc:Fallback>
            </mc:AlternateContent>
          </a:graphicData>
        </a:graphic>
      </p:graphicFrame>
      <p:sp>
        <p:nvSpPr>
          <p:cNvPr id="9" name="Rectangle 8"/>
          <p:cNvSpPr/>
          <p:nvPr/>
        </p:nvSpPr>
        <p:spPr>
          <a:xfrm>
            <a:off x="673768" y="2261460"/>
            <a:ext cx="8191099" cy="320024"/>
          </a:xfrm>
          <a:prstGeom prst="rect">
            <a:avLst/>
          </a:prstGeom>
        </p:spPr>
        <p:txBody>
          <a:bodyPr wrap="square">
            <a:spAutoFit/>
          </a:bodyPr>
          <a:lstStyle/>
          <a:p>
            <a:pPr indent="457200" algn="ctr">
              <a:lnSpc>
                <a:spcPct val="115000"/>
              </a:lnSpc>
              <a:spcAft>
                <a:spcPts val="0"/>
              </a:spcAft>
            </a:pPr>
            <a:r>
              <a:rPr lang="ro-RO" sz="1400" dirty="0">
                <a:latin typeface="Arial" panose="020B0604020202020204" pitchFamily="34" charset="0"/>
                <a:ea typeface="Calibri" panose="020F0502020204030204" pitchFamily="34" charset="0"/>
              </a:rPr>
              <a:t>Tabel 7. Măsurători corporale la tineretul mascul din anul precedent (cm) </a:t>
            </a:r>
            <a:endParaRPr lang="en-GB" sz="1400" dirty="0">
              <a:effectLst/>
              <a:latin typeface="Times New Roman" panose="02020603050405020304" pitchFamily="18" charset="0"/>
              <a:ea typeface="Calibri" panose="020F0502020204030204" pitchFamily="34" charset="0"/>
            </a:endParaRPr>
          </a:p>
        </p:txBody>
      </p:sp>
      <p:pic>
        <p:nvPicPr>
          <p:cNvPr id="614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52400" cy="177800"/>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14300" cy="120650"/>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52400" cy="177800"/>
          </a:xfrm>
          <a:prstGeom prst="rect">
            <a:avLst/>
          </a:prstGeom>
          <a:noFill/>
          <a:extLst>
            <a:ext uri="{909E8E84-426E-40DD-AFC4-6F175D3DCCD1}">
              <a14:hiddenFill xmlns:a14="http://schemas.microsoft.com/office/drawing/2010/main">
                <a:solidFill>
                  <a:srgbClr val="FFFFFF"/>
                </a:solidFill>
              </a14:hiddenFill>
            </a:ext>
          </a:extLst>
        </p:spPr>
      </p:pic>
      <p:pic>
        <p:nvPicPr>
          <p:cNvPr id="6145" name="Picture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14300" cy="120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53892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9014" y="0"/>
            <a:ext cx="8422105" cy="2322174"/>
          </a:xfrm>
          <a:prstGeom prst="rect">
            <a:avLst/>
          </a:prstGeom>
        </p:spPr>
        <p:txBody>
          <a:bodyPr wrap="square">
            <a:spAutoFit/>
          </a:bodyPr>
          <a:lstStyle/>
          <a:p>
            <a:pPr indent="457200" algn="just">
              <a:lnSpc>
                <a:spcPct val="115000"/>
              </a:lnSpc>
              <a:spcAft>
                <a:spcPts val="0"/>
              </a:spcAft>
            </a:pPr>
            <a:r>
              <a:rPr lang="ro-RO" smtClean="0">
                <a:latin typeface="Times New Roman" panose="02020603050405020304" pitchFamily="18" charset="0"/>
                <a:ea typeface="Calibri" panose="020F0502020204030204" pitchFamily="34" charset="0"/>
              </a:rPr>
              <a:t>	Și în cazul </a:t>
            </a:r>
            <a:r>
              <a:rPr lang="ro-RO" b="1" smtClean="0">
                <a:latin typeface="Times New Roman" panose="02020603050405020304" pitchFamily="18" charset="0"/>
                <a:ea typeface="Calibri" panose="020F0502020204030204" pitchFamily="34" charset="0"/>
              </a:rPr>
              <a:t>tineretul femel din anul precedent</a:t>
            </a:r>
            <a:r>
              <a:rPr lang="ro-RO" smtClean="0">
                <a:latin typeface="Times New Roman" panose="02020603050405020304" pitchFamily="18" charset="0"/>
                <a:ea typeface="Calibri" panose="020F0502020204030204" pitchFamily="34" charset="0"/>
              </a:rPr>
              <a:t> se confirmă existența unui grad bun al dezvoltării corporale. Această situație a fost generată, în principal, de dorința crescătorilor de avea un tineret de înlocuite cu o mai bună stare de întreținere.</a:t>
            </a:r>
            <a:endParaRPr lang="en-GB" smtClean="0">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smtClean="0">
                <a:latin typeface="Times New Roman" panose="02020603050405020304" pitchFamily="18" charset="0"/>
                <a:ea typeface="Calibri" panose="020F0502020204030204" pitchFamily="34" charset="0"/>
              </a:rPr>
              <a:t>	Prelucrarea statistică a datelor confirmă creșteri ale valorilor medii specifice tuturor caracterelor evaluate. Pentru dimensiunile care stau la calcularea indicelui formatului corporal la efectivul evaluat în anul 2020 diferențele au fost semnificative pentru</a:t>
            </a:r>
            <a:r>
              <a:rPr lang="ro-RO" smtClean="0">
                <a:solidFill>
                  <a:srgbClr val="000000"/>
                </a:solidFill>
                <a:latin typeface="Times New Roman" panose="02020603050405020304" pitchFamily="18" charset="0"/>
                <a:ea typeface="Calibri" panose="020F0502020204030204" pitchFamily="34" charset="0"/>
              </a:rPr>
              <a:t> p </a:t>
            </a:r>
            <a:r>
              <a:rPr lang="ro-RO" smtClean="0">
                <a:latin typeface="Times New Roman" panose="02020603050405020304" pitchFamily="18" charset="0"/>
                <a:ea typeface="Calibri" panose="020F0502020204030204" pitchFamily="34" charset="0"/>
              </a:rPr>
              <a:t>&lt; 0.05. </a:t>
            </a:r>
            <a:endParaRPr lang="en-GB" dirty="0">
              <a:latin typeface="Times New Roman" panose="02020603050405020304" pitchFamily="18" charset="0"/>
              <a:ea typeface="Calibri" panose="020F0502020204030204" pitchFamily="34" charset="0"/>
            </a:endParaRPr>
          </a:p>
        </p:txBody>
      </p:sp>
      <p:sp>
        <p:nvSpPr>
          <p:cNvPr id="3" name="Rectangle 2"/>
          <p:cNvSpPr/>
          <p:nvPr/>
        </p:nvSpPr>
        <p:spPr>
          <a:xfrm>
            <a:off x="539014" y="2610932"/>
            <a:ext cx="8142973" cy="410882"/>
          </a:xfrm>
          <a:prstGeom prst="rect">
            <a:avLst/>
          </a:prstGeom>
        </p:spPr>
        <p:txBody>
          <a:bodyPr wrap="square">
            <a:spAutoFit/>
          </a:bodyPr>
          <a:lstStyle/>
          <a:p>
            <a:pPr indent="457200" algn="ctr">
              <a:lnSpc>
                <a:spcPct val="115000"/>
              </a:lnSpc>
              <a:spcAft>
                <a:spcPts val="0"/>
              </a:spcAft>
            </a:pPr>
            <a:r>
              <a:rPr lang="ro-RO" dirty="0">
                <a:latin typeface="Arial" panose="020B0604020202020204" pitchFamily="34" charset="0"/>
                <a:ea typeface="Calibri" panose="020F0502020204030204" pitchFamily="34" charset="0"/>
              </a:rPr>
              <a:t>Tabel 8. Măsurători corporale la tineretul femel din anul precedent (kg)</a:t>
            </a:r>
            <a:endParaRPr lang="en-GB" sz="2800" dirty="0">
              <a:effectLst/>
              <a:latin typeface="Times New Roman" panose="02020603050405020304" pitchFamily="18" charset="0"/>
              <a:ea typeface="Calibri" panose="020F0502020204030204" pitchFamily="34" charset="0"/>
            </a:endParaRPr>
          </a:p>
        </p:txBody>
      </p:sp>
      <p:graphicFrame>
        <p:nvGraphicFramePr>
          <p:cNvPr id="9" name="Object 8"/>
          <p:cNvGraphicFramePr>
            <a:graphicFrameLocks noChangeAspect="1"/>
          </p:cNvGraphicFramePr>
          <p:nvPr>
            <p:extLst>
              <p:ext uri="{D42A27DB-BD31-4B8C-83A1-F6EECF244321}">
                <p14:modId xmlns:p14="http://schemas.microsoft.com/office/powerpoint/2010/main" val="2429436763"/>
              </p:ext>
            </p:extLst>
          </p:nvPr>
        </p:nvGraphicFramePr>
        <p:xfrm>
          <a:off x="943275" y="3093121"/>
          <a:ext cx="7815713" cy="3638163"/>
        </p:xfrm>
        <a:graphic>
          <a:graphicData uri="http://schemas.openxmlformats.org/presentationml/2006/ole">
            <mc:AlternateContent xmlns:mc="http://schemas.openxmlformats.org/markup-compatibility/2006">
              <mc:Choice xmlns:v="urn:schemas-microsoft-com:vml" Requires="v">
                <p:oleObj spid="_x0000_s7182" name="Document" r:id="rId3" imgW="6012449" imgH="3198715" progId="Word.Document.12">
                  <p:embed/>
                </p:oleObj>
              </mc:Choice>
              <mc:Fallback>
                <p:oleObj name="Document" r:id="rId3" imgW="6012449" imgH="3198715" progId="Word.Document.12">
                  <p:embed/>
                  <p:pic>
                    <p:nvPicPr>
                      <p:cNvPr id="0" name=""/>
                      <p:cNvPicPr/>
                      <p:nvPr/>
                    </p:nvPicPr>
                    <p:blipFill>
                      <a:blip r:embed="rId4"/>
                      <a:stretch>
                        <a:fillRect/>
                      </a:stretch>
                    </p:blipFill>
                    <p:spPr>
                      <a:xfrm>
                        <a:off x="943275" y="3093121"/>
                        <a:ext cx="7815713" cy="3638163"/>
                      </a:xfrm>
                      <a:prstGeom prst="rect">
                        <a:avLst/>
                      </a:prstGeom>
                    </p:spPr>
                  </p:pic>
                </p:oleObj>
              </mc:Fallback>
            </mc:AlternateContent>
          </a:graphicData>
        </a:graphic>
      </p:graphicFrame>
      <p:pic>
        <p:nvPicPr>
          <p:cNvPr id="717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52400" cy="177800"/>
          </a:xfrm>
          <a:prstGeom prst="rect">
            <a:avLst/>
          </a:prstGeom>
          <a:noFill/>
          <a:extLst>
            <a:ext uri="{909E8E84-426E-40DD-AFC4-6F175D3DCCD1}">
              <a14:hiddenFill xmlns:a14="http://schemas.microsoft.com/office/drawing/2010/main">
                <a:solidFill>
                  <a:srgbClr val="FFFFFF"/>
                </a:solidFill>
              </a14:hiddenFill>
            </a:ext>
          </a:extLst>
        </p:spPr>
      </p:pic>
      <p:pic>
        <p:nvPicPr>
          <p:cNvPr id="7171"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14300" cy="120650"/>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52400" cy="177800"/>
          </a:xfrm>
          <a:prstGeom prst="rect">
            <a:avLst/>
          </a:prstGeom>
          <a:noFill/>
          <a:extLst>
            <a:ext uri="{909E8E84-426E-40DD-AFC4-6F175D3DCCD1}">
              <a14:hiddenFill xmlns:a14="http://schemas.microsoft.com/office/drawing/2010/main">
                <a:solidFill>
                  <a:srgbClr val="FFFFFF"/>
                </a:solidFill>
              </a14:hiddenFill>
            </a:ext>
          </a:extLst>
        </p:spPr>
      </p:pic>
      <p:pic>
        <p:nvPicPr>
          <p:cNvPr id="7169" name="Picture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14300" cy="120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03644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43215" y="85723"/>
            <a:ext cx="4352794" cy="410882"/>
          </a:xfrm>
          <a:prstGeom prst="rect">
            <a:avLst/>
          </a:prstGeom>
        </p:spPr>
        <p:txBody>
          <a:bodyPr wrap="none">
            <a:spAutoFit/>
          </a:bodyPr>
          <a:lstStyle/>
          <a:p>
            <a:pPr indent="457200" algn="ctr">
              <a:lnSpc>
                <a:spcPct val="115000"/>
              </a:lnSpc>
              <a:spcAft>
                <a:spcPts val="0"/>
              </a:spcAft>
            </a:pPr>
            <a:r>
              <a:rPr lang="ro-RO" b="1" dirty="0">
                <a:solidFill>
                  <a:srgbClr val="000000"/>
                </a:solidFill>
                <a:latin typeface="Times New Roman" panose="02020603050405020304" pitchFamily="18" charset="0"/>
                <a:ea typeface="Calibri" panose="020F0502020204030204" pitchFamily="34" charset="0"/>
              </a:rPr>
              <a:t>4.3. Estimarea funcției de reproducție</a:t>
            </a:r>
            <a:endParaRPr lang="en-GB" dirty="0">
              <a:latin typeface="Times New Roman" panose="02020603050405020304" pitchFamily="18" charset="0"/>
              <a:ea typeface="Calibri" panose="020F0502020204030204" pitchFamily="34" charset="0"/>
            </a:endParaRPr>
          </a:p>
        </p:txBody>
      </p:sp>
      <p:sp>
        <p:nvSpPr>
          <p:cNvPr id="3" name="Rectangle 2"/>
          <p:cNvSpPr/>
          <p:nvPr/>
        </p:nvSpPr>
        <p:spPr>
          <a:xfrm>
            <a:off x="500514" y="496605"/>
            <a:ext cx="8508732" cy="3184333"/>
          </a:xfrm>
          <a:prstGeom prst="rect">
            <a:avLst/>
          </a:prstGeom>
        </p:spPr>
        <p:txBody>
          <a:bodyPr wrap="square">
            <a:spAutoFit/>
          </a:bodyPr>
          <a:lstStyle/>
          <a:p>
            <a:pPr indent="457200" algn="just">
              <a:lnSpc>
                <a:spcPct val="115000"/>
              </a:lnSpc>
              <a:spcAft>
                <a:spcPts val="0"/>
              </a:spcAft>
            </a:pPr>
            <a:r>
              <a:rPr lang="ro-RO" sz="1600" dirty="0">
                <a:latin typeface="Times New Roman" panose="02020603050405020304" pitchFamily="18" charset="0"/>
                <a:ea typeface="Calibri" panose="020F0502020204030204" pitchFamily="34" charset="0"/>
              </a:rPr>
              <a:t>La noua populație de ovine sezonul de reproducție este plasat în lunile de debut de toamnă și din acest motiv pregătirea efectivelor pentru un nou sezon nu s-a bazat exclusiv pe o tehnologie nutrițională de tip stimulativ. Pentru depistarea oilor în călduri au fost utilizați berbeci încercători care au fost introduși în turmă de trei ori pe zi. </a:t>
            </a:r>
            <a:endParaRPr lang="en-GB" sz="1600" dirty="0">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sz="1600" dirty="0">
                <a:latin typeface="Times New Roman" panose="02020603050405020304" pitchFamily="18" charset="0"/>
                <a:ea typeface="Calibri" panose="020F0502020204030204" pitchFamily="34" charset="0"/>
              </a:rPr>
              <a:t>Toate femelele care au manifestat călduri au fost împerecheate cu berbeci </a:t>
            </a:r>
            <a:r>
              <a:rPr lang="ro-RO" sz="1600" dirty="0" err="1">
                <a:latin typeface="Times New Roman" panose="02020603050405020304" pitchFamily="18" charset="0"/>
                <a:ea typeface="Calibri" panose="020F0502020204030204" pitchFamily="34" charset="0"/>
              </a:rPr>
              <a:t>pepinieri</a:t>
            </a:r>
            <a:r>
              <a:rPr lang="ro-RO" sz="1600" dirty="0">
                <a:latin typeface="Times New Roman" panose="02020603050405020304" pitchFamily="18" charset="0"/>
                <a:ea typeface="Calibri" panose="020F0502020204030204" pitchFamily="34" charset="0"/>
              </a:rPr>
              <a:t> respectând lista de dirijare a montelor. În constituirea listelor respective s-a ținut cont de valoare biologică și de nivelul producției specifice, iar fiecare oaie a fost montată cu un mascul plasat într-o clasă superioară. </a:t>
            </a:r>
            <a:endParaRPr lang="en-GB" sz="1600" dirty="0">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sz="1600" dirty="0">
                <a:latin typeface="Times New Roman" panose="02020603050405020304" pitchFamily="18" charset="0"/>
                <a:ea typeface="Calibri" panose="020F0502020204030204" pitchFamily="34" charset="0"/>
              </a:rPr>
              <a:t>Pentru reușita actului montei fiecare femelă a fost montată de două ori la intervale de 10 ore. După 15 zile de la declanșarea căldurilor oile care au fost montate au fost monitorizate pentru a le depista pe cele care manifestă reîntoarceri. Toate datele culese și prelucrate statistic și care au stat la baza evaluării caracterelor de reproducție sunt redate în tabelul 9.</a:t>
            </a:r>
            <a:endParaRPr lang="en-GB" sz="1600" dirty="0">
              <a:latin typeface="Times New Roman" panose="02020603050405020304" pitchFamily="18" charset="0"/>
              <a:ea typeface="Calibri" panose="020F0502020204030204" pitchFamily="34" charset="0"/>
            </a:endParaRPr>
          </a:p>
        </p:txBody>
      </p:sp>
      <p:graphicFrame>
        <p:nvGraphicFramePr>
          <p:cNvPr id="4" name="Object 3"/>
          <p:cNvGraphicFramePr>
            <a:graphicFrameLocks noChangeAspect="1"/>
          </p:cNvGraphicFramePr>
          <p:nvPr>
            <p:extLst>
              <p:ext uri="{D42A27DB-BD31-4B8C-83A1-F6EECF244321}">
                <p14:modId xmlns:p14="http://schemas.microsoft.com/office/powerpoint/2010/main" val="3322918063"/>
              </p:ext>
            </p:extLst>
          </p:nvPr>
        </p:nvGraphicFramePr>
        <p:xfrm>
          <a:off x="1035886" y="4206612"/>
          <a:ext cx="7164839" cy="2739553"/>
        </p:xfrm>
        <a:graphic>
          <a:graphicData uri="http://schemas.openxmlformats.org/presentationml/2006/ole">
            <mc:AlternateContent xmlns:mc="http://schemas.openxmlformats.org/markup-compatibility/2006">
              <mc:Choice xmlns:v="urn:schemas-microsoft-com:vml" Requires="v">
                <p:oleObj spid="_x0000_s9223" name="Document" r:id="rId3" imgW="6012449" imgH="2298323" progId="Word.Document.12">
                  <p:embed/>
                </p:oleObj>
              </mc:Choice>
              <mc:Fallback>
                <p:oleObj name="Document" r:id="rId3" imgW="6012449" imgH="2298323" progId="Word.Document.12">
                  <p:embed/>
                  <p:pic>
                    <p:nvPicPr>
                      <p:cNvPr id="0" name=""/>
                      <p:cNvPicPr/>
                      <p:nvPr/>
                    </p:nvPicPr>
                    <p:blipFill>
                      <a:blip r:embed="rId4"/>
                      <a:stretch>
                        <a:fillRect/>
                      </a:stretch>
                    </p:blipFill>
                    <p:spPr>
                      <a:xfrm>
                        <a:off x="1035886" y="4206612"/>
                        <a:ext cx="7164839" cy="2739553"/>
                      </a:xfrm>
                      <a:prstGeom prst="rect">
                        <a:avLst/>
                      </a:prstGeom>
                    </p:spPr>
                  </p:pic>
                </p:oleObj>
              </mc:Fallback>
            </mc:AlternateContent>
          </a:graphicData>
        </a:graphic>
      </p:graphicFrame>
      <p:sp>
        <p:nvSpPr>
          <p:cNvPr id="5" name="Rectangle 4"/>
          <p:cNvSpPr/>
          <p:nvPr/>
        </p:nvSpPr>
        <p:spPr>
          <a:xfrm>
            <a:off x="1035886" y="3739288"/>
            <a:ext cx="6565518" cy="352532"/>
          </a:xfrm>
          <a:prstGeom prst="rect">
            <a:avLst/>
          </a:prstGeom>
        </p:spPr>
        <p:txBody>
          <a:bodyPr wrap="square">
            <a:spAutoFit/>
          </a:bodyPr>
          <a:lstStyle/>
          <a:p>
            <a:pPr indent="457200" algn="ctr">
              <a:lnSpc>
                <a:spcPct val="115000"/>
              </a:lnSpc>
              <a:spcAft>
                <a:spcPts val="0"/>
              </a:spcAft>
            </a:pPr>
            <a:r>
              <a:rPr lang="ro-RO" sz="1600" dirty="0">
                <a:latin typeface="Arial" panose="020B0604020202020204" pitchFamily="34" charset="0"/>
                <a:ea typeface="Calibri" panose="020F0502020204030204" pitchFamily="34" charset="0"/>
              </a:rPr>
              <a:t>Tabel 9. Evaluarea caracterele de reproducție</a:t>
            </a:r>
            <a:endParaRPr lang="en-GB" sz="16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3489029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71601" y="70646"/>
            <a:ext cx="6357486" cy="729430"/>
          </a:xfrm>
          <a:prstGeom prst="rect">
            <a:avLst/>
          </a:prstGeom>
        </p:spPr>
        <p:txBody>
          <a:bodyPr wrap="square">
            <a:spAutoFit/>
          </a:bodyPr>
          <a:lstStyle/>
          <a:p>
            <a:pPr indent="457200" algn="ctr">
              <a:lnSpc>
                <a:spcPct val="115000"/>
              </a:lnSpc>
              <a:spcAft>
                <a:spcPts val="0"/>
              </a:spcAft>
            </a:pPr>
            <a:r>
              <a:rPr lang="ro-RO" b="1" dirty="0">
                <a:latin typeface="Times New Roman" panose="02020603050405020304" pitchFamily="18" charset="0"/>
                <a:ea typeface="Calibri" panose="020F0502020204030204" pitchFamily="34" charset="0"/>
              </a:rPr>
              <a:t>4.4. Ierarhizarea efectivului de selecție în raport cu dezvoltarea corporală</a:t>
            </a:r>
            <a:endParaRPr lang="en-GB" dirty="0">
              <a:latin typeface="Times New Roman" panose="02020603050405020304" pitchFamily="18" charset="0"/>
              <a:ea typeface="Calibri" panose="020F0502020204030204" pitchFamily="34" charset="0"/>
            </a:endParaRPr>
          </a:p>
        </p:txBody>
      </p:sp>
      <p:sp>
        <p:nvSpPr>
          <p:cNvPr id="3" name="Rectangle 2"/>
          <p:cNvSpPr/>
          <p:nvPr/>
        </p:nvSpPr>
        <p:spPr>
          <a:xfrm>
            <a:off x="616018" y="800076"/>
            <a:ext cx="8393228" cy="3543278"/>
          </a:xfrm>
          <a:prstGeom prst="rect">
            <a:avLst/>
          </a:prstGeom>
        </p:spPr>
        <p:txBody>
          <a:bodyPr wrap="square">
            <a:spAutoFit/>
          </a:bodyPr>
          <a:lstStyle/>
          <a:p>
            <a:pPr indent="457200" algn="just">
              <a:lnSpc>
                <a:spcPct val="115000"/>
              </a:lnSpc>
              <a:spcAft>
                <a:spcPts val="0"/>
              </a:spcAft>
            </a:pPr>
            <a:r>
              <a:rPr lang="ro-RO" sz="1500" dirty="0">
                <a:latin typeface="Times New Roman" panose="02020603050405020304" pitchFamily="18" charset="0"/>
                <a:ea typeface="Calibri" panose="020F0502020204030204" pitchFamily="34" charset="0"/>
              </a:rPr>
              <a:t>În cazul cercetărilor efectuate în această fază selecția aplicată a avut scopul constituirii unor nuclee de selecție pentru a favoriza schimbarea frecvenței genelor care sunt răspunzătoare de manifestarea caracterelor care au fost incluse în programul de ameliorare. Cu toate că aplicarea acestui plan de ameliorare prezintă neajunsul că timpul de îndeplinire a obiectivelor stabilite este mai lung, generează și efecte pozitive (stă la baza creării de populați de tip nou cu o </a:t>
            </a:r>
            <a:r>
              <a:rPr lang="ro-RO" sz="1500" dirty="0" err="1">
                <a:latin typeface="Times New Roman" panose="02020603050405020304" pitchFamily="18" charset="0"/>
                <a:ea typeface="Calibri" panose="020F0502020204030204" pitchFamily="34" charset="0"/>
              </a:rPr>
              <a:t>genodemă</a:t>
            </a:r>
            <a:r>
              <a:rPr lang="ro-RO" sz="1500" dirty="0">
                <a:latin typeface="Times New Roman" panose="02020603050405020304" pitchFamily="18" charset="0"/>
                <a:ea typeface="Calibri" panose="020F0502020204030204" pitchFamily="34" charset="0"/>
              </a:rPr>
              <a:t> </a:t>
            </a:r>
            <a:r>
              <a:rPr lang="ro-RO" sz="1500" dirty="0" err="1">
                <a:latin typeface="Times New Roman" panose="02020603050405020304" pitchFamily="18" charset="0"/>
                <a:ea typeface="Calibri" panose="020F0502020204030204" pitchFamily="34" charset="0"/>
              </a:rPr>
              <a:t>şi</a:t>
            </a:r>
            <a:r>
              <a:rPr lang="ro-RO" sz="1500" dirty="0">
                <a:latin typeface="Times New Roman" panose="02020603050405020304" pitchFamily="18" charset="0"/>
                <a:ea typeface="Calibri" panose="020F0502020204030204" pitchFamily="34" charset="0"/>
              </a:rPr>
              <a:t> o </a:t>
            </a:r>
            <a:r>
              <a:rPr lang="ro-RO" sz="1500" dirty="0" err="1">
                <a:latin typeface="Times New Roman" panose="02020603050405020304" pitchFamily="18" charset="0"/>
                <a:ea typeface="Calibri" panose="020F0502020204030204" pitchFamily="34" charset="0"/>
              </a:rPr>
              <a:t>fenodemă</a:t>
            </a:r>
            <a:r>
              <a:rPr lang="ro-RO" sz="1500" dirty="0">
                <a:latin typeface="Times New Roman" panose="02020603050405020304" pitchFamily="18" charset="0"/>
                <a:ea typeface="Calibri" panose="020F0502020204030204" pitchFamily="34" charset="0"/>
              </a:rPr>
              <a:t> distinctă și foarte bine adaptate la condițiile pedoclimatice respective.  </a:t>
            </a:r>
            <a:endParaRPr lang="en-GB" sz="1500" dirty="0">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sz="1500" dirty="0">
                <a:latin typeface="Times New Roman" panose="02020603050405020304" pitchFamily="18" charset="0"/>
                <a:ea typeface="Calibri" panose="020F0502020204030204" pitchFamily="34" charset="0"/>
              </a:rPr>
              <a:t>	Întrucât la acest moment datele în baza cărora se poate purcede la o încadrare pe clase a efectivului studiat sunt reduse ierarhizarea efectivului s-a bazat doar pe valorile medii obținute la evaluarea gradului de dezvoltare corporală. Analiza datelor confirmă faptul că la acest moment se înregistrează progrese în ceea ce privește gradul de dezvoltare corporală. Acest aspect a permis ca la categoria de oi adulte peste 35% să aibă o greutate corporală medie mai mare de 50 kg. Cu toate acestea pentru viitor ar fi de preferat ca proporția oilor care ar urma să fie incluse în această clasă a de dezvoltare corporală să depășească 50%. </a:t>
            </a:r>
            <a:endParaRPr lang="en-GB" sz="1500" dirty="0">
              <a:latin typeface="Times New Roman" panose="02020603050405020304" pitchFamily="18" charset="0"/>
              <a:ea typeface="Calibri" panose="020F0502020204030204" pitchFamily="34" charset="0"/>
            </a:endParaRPr>
          </a:p>
        </p:txBody>
      </p:sp>
      <p:graphicFrame>
        <p:nvGraphicFramePr>
          <p:cNvPr id="5" name="Object 4"/>
          <p:cNvGraphicFramePr>
            <a:graphicFrameLocks noChangeAspect="1"/>
          </p:cNvGraphicFramePr>
          <p:nvPr>
            <p:extLst>
              <p:ext uri="{D42A27DB-BD31-4B8C-83A1-F6EECF244321}">
                <p14:modId xmlns:p14="http://schemas.microsoft.com/office/powerpoint/2010/main" val="275017673"/>
              </p:ext>
            </p:extLst>
          </p:nvPr>
        </p:nvGraphicFramePr>
        <p:xfrm>
          <a:off x="1030856" y="4760628"/>
          <a:ext cx="7038975" cy="2339975"/>
        </p:xfrm>
        <a:graphic>
          <a:graphicData uri="http://schemas.openxmlformats.org/presentationml/2006/ole">
            <mc:AlternateContent xmlns:mc="http://schemas.openxmlformats.org/markup-compatibility/2006">
              <mc:Choice xmlns:v="urn:schemas-microsoft-com:vml" Requires="v">
                <p:oleObj spid="_x0000_s8198" name="Document" r:id="rId3" imgW="6009928" imgH="2000592" progId="Word.Document.12">
                  <p:embed/>
                </p:oleObj>
              </mc:Choice>
              <mc:Fallback>
                <p:oleObj name="Document" r:id="rId3" imgW="6009928" imgH="2000592" progId="Word.Document.12">
                  <p:embed/>
                  <p:pic>
                    <p:nvPicPr>
                      <p:cNvPr id="0" name=""/>
                      <p:cNvPicPr/>
                      <p:nvPr/>
                    </p:nvPicPr>
                    <p:blipFill>
                      <a:blip r:embed="rId4"/>
                      <a:stretch>
                        <a:fillRect/>
                      </a:stretch>
                    </p:blipFill>
                    <p:spPr>
                      <a:xfrm>
                        <a:off x="1030856" y="4760628"/>
                        <a:ext cx="7038975" cy="2339975"/>
                      </a:xfrm>
                      <a:prstGeom prst="rect">
                        <a:avLst/>
                      </a:prstGeom>
                    </p:spPr>
                  </p:pic>
                </p:oleObj>
              </mc:Fallback>
            </mc:AlternateContent>
          </a:graphicData>
        </a:graphic>
      </p:graphicFrame>
      <p:sp>
        <p:nvSpPr>
          <p:cNvPr id="6" name="Rectangle 5"/>
          <p:cNvSpPr/>
          <p:nvPr/>
        </p:nvSpPr>
        <p:spPr>
          <a:xfrm>
            <a:off x="1619452" y="4158925"/>
            <a:ext cx="6667900" cy="601703"/>
          </a:xfrm>
          <a:prstGeom prst="rect">
            <a:avLst/>
          </a:prstGeom>
        </p:spPr>
        <p:txBody>
          <a:bodyPr wrap="square">
            <a:spAutoFit/>
          </a:bodyPr>
          <a:lstStyle/>
          <a:p>
            <a:pPr indent="457200" algn="ctr">
              <a:lnSpc>
                <a:spcPct val="115000"/>
              </a:lnSpc>
              <a:spcAft>
                <a:spcPts val="0"/>
              </a:spcAft>
            </a:pPr>
            <a:r>
              <a:rPr lang="ro-RO" sz="1500" dirty="0">
                <a:latin typeface="Arial" panose="020B0604020202020204" pitchFamily="34" charset="0"/>
                <a:ea typeface="Calibri" panose="020F0502020204030204" pitchFamily="34" charset="0"/>
              </a:rPr>
              <a:t>Tabel 10. Ierarhizarea efectivului de ovine în raport cu </a:t>
            </a:r>
            <a:endParaRPr lang="en-GB" sz="1500" dirty="0">
              <a:latin typeface="Times New Roman" panose="02020603050405020304" pitchFamily="18" charset="0"/>
              <a:ea typeface="Calibri" panose="020F0502020204030204" pitchFamily="34" charset="0"/>
            </a:endParaRPr>
          </a:p>
          <a:p>
            <a:pPr indent="457200" algn="ctr">
              <a:lnSpc>
                <a:spcPct val="115000"/>
              </a:lnSpc>
              <a:spcAft>
                <a:spcPts val="0"/>
              </a:spcAft>
            </a:pPr>
            <a:r>
              <a:rPr lang="ro-RO" sz="1500" dirty="0">
                <a:latin typeface="Arial" panose="020B0604020202020204" pitchFamily="34" charset="0"/>
                <a:ea typeface="Calibri" panose="020F0502020204030204" pitchFamily="34" charset="0"/>
              </a:rPr>
              <a:t>greutatea corporală medie (kg)</a:t>
            </a:r>
            <a:endParaRPr lang="en-GB" sz="15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9711172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48641" y="211105"/>
            <a:ext cx="8479856" cy="6781857"/>
          </a:xfrm>
          <a:prstGeom prst="rect">
            <a:avLst/>
          </a:prstGeom>
        </p:spPr>
        <p:txBody>
          <a:bodyPr wrap="square">
            <a:spAutoFit/>
          </a:bodyPr>
          <a:lstStyle/>
          <a:p>
            <a:pPr indent="457200" algn="just">
              <a:lnSpc>
                <a:spcPct val="115000"/>
              </a:lnSpc>
              <a:spcAft>
                <a:spcPts val="0"/>
              </a:spcAft>
            </a:pPr>
            <a:r>
              <a:rPr lang="ro-RO" b="1" dirty="0">
                <a:latin typeface="Times New Roman" panose="02020603050405020304" pitchFamily="18" charset="0"/>
                <a:ea typeface="Calibri" panose="020F0502020204030204" pitchFamily="34" charset="0"/>
              </a:rPr>
              <a:t>CONCLUZII</a:t>
            </a:r>
            <a:endParaRPr lang="en-GB" dirty="0">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dirty="0">
                <a:latin typeface="Times New Roman" panose="02020603050405020304" pitchFamily="18" charset="0"/>
                <a:ea typeface="Calibri" panose="020F0502020204030204" pitchFamily="34" charset="0"/>
              </a:rPr>
              <a:t>1. La tineretul ovin de sex masculin aflat în perioada de alăptare se constată că în primele 50 zile sporul mediu de creștere a fost de </a:t>
            </a:r>
            <a:r>
              <a:rPr lang="ro-RO" dirty="0">
                <a:solidFill>
                  <a:srgbClr val="000000"/>
                </a:solidFill>
                <a:latin typeface="Times New Roman" panose="02020603050405020304" pitchFamily="18" charset="0"/>
                <a:ea typeface="Times New Roman" panose="02020603050405020304" pitchFamily="18" charset="0"/>
              </a:rPr>
              <a:t>0,240 </a:t>
            </a:r>
            <a:r>
              <a:rPr lang="ro-RO" dirty="0">
                <a:latin typeface="Times New Roman" panose="02020603050405020304" pitchFamily="18" charset="0"/>
                <a:ea typeface="Calibri" panose="020F0502020204030204" pitchFamily="34" charset="0"/>
              </a:rPr>
              <a:t>± </a:t>
            </a:r>
            <a:r>
              <a:rPr lang="ro-RO" dirty="0">
                <a:solidFill>
                  <a:srgbClr val="000000"/>
                </a:solidFill>
                <a:latin typeface="Times New Roman" panose="02020603050405020304" pitchFamily="18" charset="0"/>
                <a:ea typeface="Times New Roman" panose="02020603050405020304" pitchFamily="18" charset="0"/>
              </a:rPr>
              <a:t>0,009</a:t>
            </a:r>
            <a:r>
              <a:rPr lang="ro-RO" dirty="0">
                <a:latin typeface="Times New Roman" panose="02020603050405020304" pitchFamily="18" charset="0"/>
                <a:ea typeface="Calibri" panose="020F0502020204030204" pitchFamily="34" charset="0"/>
              </a:rPr>
              <a:t> kg/zi în timp ce pe intervalul de vârstă 50-108 zile valoarea acestui indicator se reduce cu aproximativ 30%, ajungând la o valoare medie de </a:t>
            </a:r>
            <a:r>
              <a:rPr lang="ro-RO" dirty="0">
                <a:solidFill>
                  <a:srgbClr val="000000"/>
                </a:solidFill>
                <a:latin typeface="Times New Roman" panose="02020603050405020304" pitchFamily="18" charset="0"/>
                <a:ea typeface="Times New Roman" panose="02020603050405020304" pitchFamily="18" charset="0"/>
              </a:rPr>
              <a:t>0,163 </a:t>
            </a:r>
            <a:r>
              <a:rPr lang="ro-RO" dirty="0">
                <a:latin typeface="Times New Roman" panose="02020603050405020304" pitchFamily="18" charset="0"/>
                <a:ea typeface="Calibri" panose="020F0502020204030204" pitchFamily="34" charset="0"/>
              </a:rPr>
              <a:t>± </a:t>
            </a:r>
            <a:r>
              <a:rPr lang="ro-RO" dirty="0">
                <a:solidFill>
                  <a:srgbClr val="000000"/>
                </a:solidFill>
                <a:latin typeface="Times New Roman" panose="02020603050405020304" pitchFamily="18" charset="0"/>
                <a:ea typeface="Times New Roman" panose="02020603050405020304" pitchFamily="18" charset="0"/>
              </a:rPr>
              <a:t>0,008 kg</a:t>
            </a:r>
            <a:r>
              <a:rPr lang="ro-RO" dirty="0">
                <a:latin typeface="Times New Roman" panose="02020603050405020304" pitchFamily="18" charset="0"/>
                <a:ea typeface="Calibri" panose="020F0502020204030204" pitchFamily="34" charset="0"/>
              </a:rPr>
              <a:t>. </a:t>
            </a:r>
            <a:endParaRPr lang="en-GB" dirty="0">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dirty="0">
                <a:latin typeface="Times New Roman" panose="02020603050405020304" pitchFamily="18" charset="0"/>
                <a:ea typeface="Calibri" panose="020F0502020204030204" pitchFamily="34" charset="0"/>
              </a:rPr>
              <a:t>2. La lotul format din femele pe intervalul naștere și împlinirea vârstei de 50 zile sporul total acumulat este de </a:t>
            </a:r>
            <a:r>
              <a:rPr lang="ro-RO" dirty="0">
                <a:solidFill>
                  <a:srgbClr val="000000"/>
                </a:solidFill>
                <a:latin typeface="Times New Roman" panose="02020603050405020304" pitchFamily="18" charset="0"/>
                <a:ea typeface="Times New Roman" panose="02020603050405020304" pitchFamily="18" charset="0"/>
              </a:rPr>
              <a:t>10,930 </a:t>
            </a:r>
            <a:r>
              <a:rPr lang="ro-RO" dirty="0">
                <a:latin typeface="Times New Roman" panose="02020603050405020304" pitchFamily="18" charset="0"/>
                <a:ea typeface="Calibri" panose="020F0502020204030204" pitchFamily="34" charset="0"/>
              </a:rPr>
              <a:t>± </a:t>
            </a:r>
            <a:r>
              <a:rPr lang="ro-RO" dirty="0">
                <a:solidFill>
                  <a:srgbClr val="000000"/>
                </a:solidFill>
                <a:latin typeface="Times New Roman" panose="02020603050405020304" pitchFamily="18" charset="0"/>
                <a:ea typeface="Times New Roman" panose="02020603050405020304" pitchFamily="18" charset="0"/>
              </a:rPr>
              <a:t>0,218 kg, iar valoarea medie a sporului mediu zilnic a fost de 220 g/zi.  </a:t>
            </a:r>
            <a:endParaRPr lang="en-GB" dirty="0">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dirty="0">
                <a:latin typeface="Times New Roman" panose="02020603050405020304" pitchFamily="18" charset="0"/>
                <a:ea typeface="Calibri" panose="020F0502020204030204" pitchFamily="34" charset="0"/>
              </a:rPr>
              <a:t>	2.1. Pe durata celui de de-al doilea interval sporul total se reduce la aproximativ 8,5 kg iar cel mediu zilnic la doar 150 g/zi.</a:t>
            </a:r>
            <a:endParaRPr lang="en-GB" dirty="0">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dirty="0">
                <a:latin typeface="Times New Roman" panose="02020603050405020304" pitchFamily="18" charset="0"/>
                <a:ea typeface="Calibri" panose="020F0502020204030204" pitchFamily="34" charset="0"/>
              </a:rPr>
              <a:t>	3. Pentru categoriile care formează stocul viu al noii populații s-a constatat că gradul de dezvoltare corporală a înregistrat un nivel superior comparativ cu anul 2015 și toate cele patru grupe de vârstă, reprezentate de berbeci </a:t>
            </a:r>
            <a:r>
              <a:rPr lang="ro-RO" dirty="0" err="1">
                <a:latin typeface="Times New Roman" panose="02020603050405020304" pitchFamily="18" charset="0"/>
                <a:ea typeface="Calibri" panose="020F0502020204030204" pitchFamily="34" charset="0"/>
              </a:rPr>
              <a:t>pepinieri</a:t>
            </a:r>
            <a:r>
              <a:rPr lang="ro-RO" dirty="0">
                <a:latin typeface="Times New Roman" panose="02020603050405020304" pitchFamily="18" charset="0"/>
                <a:ea typeface="Calibri" panose="020F0502020204030204" pitchFamily="34" charset="0"/>
              </a:rPr>
              <a:t>, oi adulte, mioare și miori, au înregistrat o evoluție pozitivă în ceea ce privește caracterul luat în considerare.</a:t>
            </a:r>
            <a:endParaRPr lang="en-GB" dirty="0">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dirty="0">
                <a:latin typeface="Times New Roman" panose="02020603050405020304" pitchFamily="18" charset="0"/>
                <a:ea typeface="Calibri" panose="020F0502020204030204" pitchFamily="34" charset="0"/>
              </a:rPr>
              <a:t>	3.1. În urma aplicării testului de semnificație statistică s-a constatat că diferențele de greutate dintre cele două perioade pentru categoriile de vârstă reprezentate de mioare și berbeci de reproducție au fost semnificative pentru p &lt; 0.01, ceea ce înseamnă că gradul de încredere este 99%. </a:t>
            </a:r>
            <a:endParaRPr lang="ro-RO" dirty="0" smtClean="0">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dirty="0">
                <a:latin typeface="Times New Roman" panose="02020603050405020304" pitchFamily="18" charset="0"/>
                <a:ea typeface="Calibri" panose="020F0502020204030204" pitchFamily="34" charset="0"/>
              </a:rPr>
              <a:t>3.2. În cazul prelucrării statistice a greutăților specifice miorilor și oilor adulte s-a constatat că greutatea vie determinată în anul 2020 a fost superioară cu 5,42% și respectiv 2,47%. </a:t>
            </a:r>
            <a:endParaRPr lang="en-GB" dirty="0">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6754443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96767" y="228493"/>
            <a:ext cx="8547233" cy="6629507"/>
          </a:xfrm>
          <a:prstGeom prst="rect">
            <a:avLst/>
          </a:prstGeom>
        </p:spPr>
        <p:txBody>
          <a:bodyPr wrap="square">
            <a:spAutoFit/>
          </a:bodyPr>
          <a:lstStyle/>
          <a:p>
            <a:pPr indent="457200" algn="just">
              <a:lnSpc>
                <a:spcPct val="115000"/>
              </a:lnSpc>
            </a:pPr>
            <a:r>
              <a:rPr lang="ro-RO" sz="1600" dirty="0">
                <a:latin typeface="Times New Roman" panose="02020603050405020304" pitchFamily="18" charset="0"/>
                <a:ea typeface="Calibri" panose="020F0502020204030204" pitchFamily="34" charset="0"/>
                <a:cs typeface="Times New Roman" panose="02020603050405020304" pitchFamily="18" charset="0"/>
              </a:rPr>
              <a:t>3.3. Exprimarea acestor diferențe prin valori absolute au fost de 2,40 kg pentru oile adulte și de 3,01 kg pentru miorii de reținuți pentru prăsilă, ambele diferențe au fost distinct semnificative pentru p &lt; 0.05 ceea ce înseamnă că gradul de încredere este de 95%.</a:t>
            </a:r>
            <a:endParaRPr lang="en-GB" sz="1600" dirty="0">
              <a:latin typeface="Times New Roman" panose="02020603050405020304" pitchFamily="18" charset="0"/>
              <a:ea typeface="Calibri" panose="020F0502020204030204" pitchFamily="34" charset="0"/>
              <a:cs typeface="Times New Roman" panose="02020603050405020304" pitchFamily="18" charset="0"/>
            </a:endParaRPr>
          </a:p>
          <a:p>
            <a:pPr indent="457200" algn="just">
              <a:lnSpc>
                <a:spcPct val="115000"/>
              </a:lnSpc>
              <a:spcAft>
                <a:spcPts val="0"/>
              </a:spcAft>
            </a:pPr>
            <a:r>
              <a:rPr lang="ro-RO" sz="1600" dirty="0" smtClean="0">
                <a:latin typeface="Times New Roman" panose="02020603050405020304" pitchFamily="18" charset="0"/>
                <a:ea typeface="Calibri" panose="020F0502020204030204" pitchFamily="34" charset="0"/>
                <a:cs typeface="Times New Roman" panose="02020603050405020304" pitchFamily="18" charset="0"/>
              </a:rPr>
              <a:t>4</a:t>
            </a:r>
            <a:r>
              <a:rPr lang="ro-RO" sz="1600" dirty="0">
                <a:latin typeface="Times New Roman" panose="02020603050405020304" pitchFamily="18" charset="0"/>
                <a:ea typeface="Calibri" panose="020F0502020204030204" pitchFamily="34" charset="0"/>
                <a:cs typeface="Times New Roman" panose="02020603050405020304" pitchFamily="18" charset="0"/>
              </a:rPr>
              <a:t>. Creșterea valorii medii determinate pentru indicele formatului corporal la berbeci de </a:t>
            </a:r>
            <a:r>
              <a:rPr lang="ro-RO" sz="1600" dirty="0" smtClean="0">
                <a:latin typeface="Times New Roman" panose="02020603050405020304" pitchFamily="18" charset="0"/>
                <a:ea typeface="Calibri" panose="020F0502020204030204" pitchFamily="34" charset="0"/>
                <a:cs typeface="Times New Roman" panose="02020603050405020304" pitchFamily="18" charset="0"/>
              </a:rPr>
              <a:t>la </a:t>
            </a:r>
            <a:r>
              <a:rPr lang="ro-RO" sz="1600" dirty="0">
                <a:latin typeface="Times New Roman" panose="02020603050405020304" pitchFamily="18" charset="0"/>
                <a:ea typeface="Calibri" panose="020F0502020204030204" pitchFamily="34" charset="0"/>
                <a:cs typeface="Times New Roman" panose="02020603050405020304" pitchFamily="18" charset="0"/>
              </a:rPr>
              <a:t>101,4% (valoare determinată în anul 2015) la 102,03% în prezent indică faptul că această categorie a înregistrat un grad mai bun al dezvoltării corporale.</a:t>
            </a:r>
            <a:endParaRPr lang="en-GB" sz="1600" dirty="0">
              <a:latin typeface="Times New Roman" panose="02020603050405020304" pitchFamily="18" charset="0"/>
              <a:ea typeface="Calibri" panose="020F0502020204030204" pitchFamily="34" charset="0"/>
              <a:cs typeface="Times New Roman" panose="02020603050405020304" pitchFamily="18" charset="0"/>
            </a:endParaRPr>
          </a:p>
          <a:p>
            <a:pPr indent="457200" algn="just">
              <a:lnSpc>
                <a:spcPct val="115000"/>
              </a:lnSpc>
              <a:spcAft>
                <a:spcPts val="0"/>
              </a:spcAft>
            </a:pPr>
            <a:r>
              <a:rPr lang="ro-RO" sz="1600" dirty="0">
                <a:latin typeface="Times New Roman" panose="02020603050405020304" pitchFamily="18" charset="0"/>
                <a:ea typeface="Calibri" panose="020F0502020204030204" pitchFamily="34" charset="0"/>
                <a:cs typeface="Times New Roman" panose="02020603050405020304" pitchFamily="18" charset="0"/>
              </a:rPr>
              <a:t>5. Prin faptul că la oile adulte indicele de masivitate crește de la 120,30% cât a fost în 2015 la o valoare de 121,18% în anul 2020 scoate în evidență faptul că la efectivul actual al noii linii de lapte se înregistrează o dezvoltare mai bună a trunchiului pe dimensiunile corporale reprezentate de cele în lărgime și adâncime.</a:t>
            </a:r>
            <a:endParaRPr lang="en-GB" sz="1600" dirty="0">
              <a:latin typeface="Times New Roman" panose="02020603050405020304" pitchFamily="18" charset="0"/>
              <a:ea typeface="Calibri" panose="020F0502020204030204" pitchFamily="34" charset="0"/>
              <a:cs typeface="Times New Roman" panose="02020603050405020304" pitchFamily="18" charset="0"/>
            </a:endParaRPr>
          </a:p>
          <a:p>
            <a:pPr indent="457200" algn="just">
              <a:lnSpc>
                <a:spcPct val="115000"/>
              </a:lnSpc>
              <a:spcAft>
                <a:spcPts val="0"/>
              </a:spcAft>
            </a:pPr>
            <a:r>
              <a:rPr lang="ro-RO" sz="1600" dirty="0" smtClean="0">
                <a:latin typeface="Times New Roman" panose="02020603050405020304" pitchFamily="18" charset="0"/>
                <a:ea typeface="Calibri" panose="020F0502020204030204" pitchFamily="34" charset="0"/>
                <a:cs typeface="Times New Roman" panose="02020603050405020304" pitchFamily="18" charset="0"/>
              </a:rPr>
              <a:t>6</a:t>
            </a:r>
            <a:r>
              <a:rPr lang="ro-RO" sz="1600" dirty="0">
                <a:latin typeface="Times New Roman" panose="02020603050405020304" pitchFamily="18" charset="0"/>
                <a:ea typeface="Calibri" panose="020F0502020204030204" pitchFamily="34" charset="0"/>
                <a:cs typeface="Times New Roman" panose="02020603050405020304" pitchFamily="18" charset="0"/>
              </a:rPr>
              <a:t>. La miori, </a:t>
            </a:r>
            <a:r>
              <a:rPr lang="ro-RO"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creșterea taliei de la 70.38 cm la 72.18 cm confirmă faptul că la populația respectivă procesul de creștere a tineretului destinat reproducției are o evoluție pozitivă.</a:t>
            </a:r>
            <a:endParaRPr lang="en-GB" sz="1600" dirty="0">
              <a:latin typeface="Times New Roman" panose="02020603050405020304" pitchFamily="18" charset="0"/>
              <a:ea typeface="Calibri" panose="020F0502020204030204" pitchFamily="34" charset="0"/>
              <a:cs typeface="Times New Roman" panose="02020603050405020304" pitchFamily="18" charset="0"/>
            </a:endParaRPr>
          </a:p>
          <a:p>
            <a:pPr indent="457200" algn="just">
              <a:lnSpc>
                <a:spcPct val="115000"/>
              </a:lnSpc>
              <a:spcAft>
                <a:spcPts val="0"/>
              </a:spcAft>
            </a:pPr>
            <a:r>
              <a:rPr lang="ro-RO" sz="1600" dirty="0">
                <a:latin typeface="Times New Roman" panose="02020603050405020304" pitchFamily="18" charset="0"/>
                <a:ea typeface="Calibri" panose="020F0502020204030204" pitchFamily="34" charset="0"/>
                <a:cs typeface="Times New Roman" panose="02020603050405020304" pitchFamily="18" charset="0"/>
              </a:rPr>
              <a:t>7. La mioare se constată că pentru dimensiunile care stau la calcularea indicelui formatului corporal la efectivul evaluat în anul 2020 diferențele au fost semnificative pentru</a:t>
            </a:r>
            <a:r>
              <a:rPr lang="ro-RO"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p</a:t>
            </a:r>
            <a:r>
              <a:rPr lang="ro-RO" sz="1600" dirty="0">
                <a:latin typeface="Times New Roman" panose="02020603050405020304" pitchFamily="18" charset="0"/>
                <a:ea typeface="Calibri" panose="020F0502020204030204" pitchFamily="34" charset="0"/>
                <a:cs typeface="Times New Roman" panose="02020603050405020304" pitchFamily="18" charset="0"/>
              </a:rPr>
              <a:t>&lt; 0.05.</a:t>
            </a:r>
            <a:endParaRPr lang="en-GB" sz="1600" dirty="0">
              <a:latin typeface="Times New Roman" panose="02020603050405020304" pitchFamily="18" charset="0"/>
              <a:ea typeface="Calibri" panose="020F0502020204030204" pitchFamily="34" charset="0"/>
              <a:cs typeface="Times New Roman" panose="02020603050405020304" pitchFamily="18" charset="0"/>
            </a:endParaRPr>
          </a:p>
          <a:p>
            <a:pPr indent="457200" algn="just">
              <a:lnSpc>
                <a:spcPct val="115000"/>
              </a:lnSpc>
              <a:spcAft>
                <a:spcPts val="0"/>
              </a:spcAft>
            </a:pPr>
            <a:r>
              <a:rPr lang="ro-RO" sz="1600" dirty="0">
                <a:latin typeface="Times New Roman" panose="02020603050405020304" pitchFamily="18" charset="0"/>
                <a:ea typeface="Calibri" panose="020F0502020204030204" pitchFamily="34" charset="0"/>
                <a:cs typeface="Times New Roman" panose="02020603050405020304" pitchFamily="18" charset="0"/>
              </a:rPr>
              <a:t>8. La grupa constituită din oile adulte indicele de fecunditate a avut valori medii de 98.1%, reprezentând o creștere de aproximativ 2.9% față de nivelul înregistrat în sezonul din anul 2015.</a:t>
            </a:r>
            <a:endParaRPr lang="en-GB" sz="1600" dirty="0">
              <a:latin typeface="Times New Roman" panose="02020603050405020304" pitchFamily="18" charset="0"/>
              <a:ea typeface="Calibri" panose="020F0502020204030204" pitchFamily="34" charset="0"/>
              <a:cs typeface="Times New Roman" panose="02020603050405020304" pitchFamily="18" charset="0"/>
            </a:endParaRPr>
          </a:p>
          <a:p>
            <a:r>
              <a:rPr lang="ro-RO" sz="1600" dirty="0" smtClean="0">
                <a:latin typeface="Times New Roman" panose="02020603050405020304" pitchFamily="18" charset="0"/>
                <a:ea typeface="Calibri" panose="020F0502020204030204" pitchFamily="34" charset="0"/>
                <a:cs typeface="Times New Roman" panose="02020603050405020304" pitchFamily="18" charset="0"/>
              </a:rPr>
              <a:t>	9</a:t>
            </a:r>
            <a:r>
              <a:rPr lang="ro-RO" sz="1600" dirty="0">
                <a:latin typeface="Times New Roman" panose="02020603050405020304" pitchFamily="18" charset="0"/>
                <a:ea typeface="Calibri" panose="020F0502020204030204" pitchFamily="34" charset="0"/>
                <a:cs typeface="Times New Roman" panose="02020603050405020304" pitchFamily="18" charset="0"/>
              </a:rPr>
              <a:t>. La mioare indicele de fecunditate înregistrează o valoare medie mai mare în anul 2020 cu aproximativ 3% față de nivelul constatat în anul 2015, iar pentru indicele de prolificitate creșterea depășește valoarea de 2% pe intervalul </a:t>
            </a:r>
            <a:r>
              <a:rPr lang="ro-RO" sz="1600" dirty="0" smtClean="0">
                <a:latin typeface="Times New Roman" panose="02020603050405020304" pitchFamily="18" charset="0"/>
                <a:ea typeface="Calibri" panose="020F0502020204030204" pitchFamily="34" charset="0"/>
                <a:cs typeface="Times New Roman" panose="02020603050405020304" pitchFamily="18" charset="0"/>
              </a:rPr>
              <a:t>respective.</a:t>
            </a:r>
            <a:r>
              <a:rPr lang="ro-RO" sz="1600" dirty="0">
                <a:latin typeface="Times New Roman" panose="02020603050405020304" pitchFamily="18" charset="0"/>
                <a:cs typeface="Times New Roman" panose="02020603050405020304" pitchFamily="18" charset="0"/>
              </a:rPr>
              <a:t> </a:t>
            </a:r>
            <a:endParaRPr lang="ro-RO" sz="1600" dirty="0" smtClean="0">
              <a:latin typeface="Times New Roman" panose="02020603050405020304" pitchFamily="18" charset="0"/>
              <a:cs typeface="Times New Roman" panose="02020603050405020304" pitchFamily="18" charset="0"/>
            </a:endParaRPr>
          </a:p>
          <a:p>
            <a:r>
              <a:rPr lang="ro-RO" sz="1600" dirty="0" smtClean="0">
                <a:latin typeface="Times New Roman" panose="02020603050405020304" pitchFamily="18" charset="0"/>
                <a:cs typeface="Times New Roman" panose="02020603050405020304" pitchFamily="18" charset="0"/>
              </a:rPr>
              <a:t>	10</a:t>
            </a:r>
            <a:r>
              <a:rPr lang="ro-RO" sz="1600" dirty="0">
                <a:latin typeface="Times New Roman" panose="02020603050405020304" pitchFamily="18" charset="0"/>
                <a:cs typeface="Times New Roman" panose="02020603050405020304" pitchFamily="18" charset="0"/>
              </a:rPr>
              <a:t>. Pe baza datelor obținute se poate preciza că la acest moment se înregistrează progrese în ceea ce privește gradul de dezvoltare corporală, afirmația fiind susținută de faptul că categoria de oi adulte peste 35% să aibă o greutate corporală medie mai mare de 50 kg. </a:t>
            </a:r>
            <a:endParaRPr lang="en-GB" sz="1600" dirty="0">
              <a:latin typeface="Times New Roman" panose="02020603050405020304" pitchFamily="18" charset="0"/>
              <a:cs typeface="Times New Roman" panose="02020603050405020304" pitchFamily="18" charset="0"/>
            </a:endParaRPr>
          </a:p>
          <a:p>
            <a:r>
              <a:rPr lang="ro-RO" sz="1600" dirty="0"/>
              <a:t> </a:t>
            </a:r>
            <a:endParaRPr lang="en-GB" sz="1600" dirty="0"/>
          </a:p>
          <a:p>
            <a:pPr indent="457200" algn="just">
              <a:lnSpc>
                <a:spcPct val="115000"/>
              </a:lnSpc>
              <a:spcAft>
                <a:spcPts val="0"/>
              </a:spcAft>
            </a:pPr>
            <a:endParaRPr lang="en-GB" sz="1600" dirty="0">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39342126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67890" y="1040488"/>
            <a:ext cx="8412480" cy="5472267"/>
          </a:xfrm>
          <a:prstGeom prst="rect">
            <a:avLst/>
          </a:prstGeom>
        </p:spPr>
        <p:txBody>
          <a:bodyPr wrap="square">
            <a:spAutoFit/>
          </a:bodyPr>
          <a:lstStyle/>
          <a:p>
            <a:pPr indent="457200" algn="just">
              <a:lnSpc>
                <a:spcPct val="115000"/>
              </a:lnSpc>
              <a:spcAft>
                <a:spcPts val="0"/>
              </a:spcAft>
            </a:pPr>
            <a:r>
              <a:rPr lang="ro-RO" sz="1600" b="1" dirty="0" smtClean="0">
                <a:latin typeface="Times New Roman" panose="02020603050405020304" pitchFamily="18" charset="0"/>
                <a:ea typeface="Calibri" panose="020F0502020204030204" pitchFamily="34" charset="0"/>
              </a:rPr>
              <a:t>BIBLIOGRAFIE</a:t>
            </a:r>
          </a:p>
          <a:p>
            <a:pPr indent="457200" algn="just">
              <a:lnSpc>
                <a:spcPct val="115000"/>
              </a:lnSpc>
              <a:spcAft>
                <a:spcPts val="0"/>
              </a:spcAft>
            </a:pPr>
            <a:endParaRPr lang="en-GB" sz="1600" dirty="0">
              <a:latin typeface="Times New Roman" panose="02020603050405020304" pitchFamily="18" charset="0"/>
              <a:ea typeface="Calibri" panose="020F0502020204030204" pitchFamily="34" charset="0"/>
            </a:endParaRPr>
          </a:p>
          <a:p>
            <a:pPr marL="215900" indent="-215900" algn="just">
              <a:lnSpc>
                <a:spcPct val="115000"/>
              </a:lnSpc>
              <a:spcAft>
                <a:spcPts val="0"/>
              </a:spcAft>
            </a:pPr>
            <a:r>
              <a:rPr lang="ro-RO" sz="1600" dirty="0">
                <a:latin typeface="Times New Roman" panose="02020603050405020304" pitchFamily="18" charset="0"/>
                <a:ea typeface="Calibri" panose="020F0502020204030204" pitchFamily="34" charset="0"/>
              </a:rPr>
              <a:t>Gardner, D.S., </a:t>
            </a:r>
            <a:r>
              <a:rPr lang="ro-RO" sz="1600" dirty="0" err="1">
                <a:latin typeface="Times New Roman" panose="02020603050405020304" pitchFamily="18" charset="0"/>
                <a:ea typeface="Calibri" panose="020F0502020204030204" pitchFamily="34" charset="0"/>
              </a:rPr>
              <a:t>Buttery</a:t>
            </a:r>
            <a:r>
              <a:rPr lang="ro-RO" sz="1600" dirty="0">
                <a:latin typeface="Times New Roman" panose="02020603050405020304" pitchFamily="18" charset="0"/>
                <a:ea typeface="Calibri" panose="020F0502020204030204" pitchFamily="34" charset="0"/>
              </a:rPr>
              <a:t> P.J., Daniel, Z., </a:t>
            </a:r>
            <a:r>
              <a:rPr lang="ro-RO" sz="1600" dirty="0" err="1">
                <a:latin typeface="Times New Roman" panose="02020603050405020304" pitchFamily="18" charset="0"/>
                <a:ea typeface="Calibri" panose="020F0502020204030204" pitchFamily="34" charset="0"/>
              </a:rPr>
              <a:t>Symonds</a:t>
            </a:r>
            <a:r>
              <a:rPr lang="ro-RO" sz="1600" dirty="0">
                <a:latin typeface="Times New Roman" panose="02020603050405020304" pitchFamily="18" charset="0"/>
                <a:ea typeface="Calibri" panose="020F0502020204030204" pitchFamily="34" charset="0"/>
              </a:rPr>
              <a:t>, M.E. (2007). </a:t>
            </a:r>
            <a:r>
              <a:rPr lang="ro-RO" sz="1600" kern="1800" dirty="0" err="1">
                <a:latin typeface="Times New Roman" panose="02020603050405020304" pitchFamily="18" charset="0"/>
                <a:ea typeface="Times New Roman" panose="02020603050405020304" pitchFamily="18" charset="0"/>
              </a:rPr>
              <a:t>Factors</a:t>
            </a:r>
            <a:r>
              <a:rPr lang="ro-RO" sz="1600" kern="1800" dirty="0">
                <a:latin typeface="Times New Roman" panose="02020603050405020304" pitchFamily="18" charset="0"/>
                <a:ea typeface="Times New Roman" panose="02020603050405020304" pitchFamily="18" charset="0"/>
              </a:rPr>
              <a:t> </a:t>
            </a:r>
            <a:r>
              <a:rPr lang="ro-RO" sz="1600" kern="1800" dirty="0" err="1">
                <a:latin typeface="Times New Roman" panose="02020603050405020304" pitchFamily="18" charset="0"/>
                <a:ea typeface="Times New Roman" panose="02020603050405020304" pitchFamily="18" charset="0"/>
              </a:rPr>
              <a:t>affecting</a:t>
            </a:r>
            <a:r>
              <a:rPr lang="ro-RO" sz="1600" kern="1800" dirty="0">
                <a:latin typeface="Times New Roman" panose="02020603050405020304" pitchFamily="18" charset="0"/>
                <a:ea typeface="Times New Roman" panose="02020603050405020304" pitchFamily="18" charset="0"/>
              </a:rPr>
              <a:t> </a:t>
            </a:r>
            <a:r>
              <a:rPr lang="ro-RO" sz="1600" kern="1800" dirty="0" err="1">
                <a:latin typeface="Times New Roman" panose="02020603050405020304" pitchFamily="18" charset="0"/>
                <a:ea typeface="Times New Roman" panose="02020603050405020304" pitchFamily="18" charset="0"/>
              </a:rPr>
              <a:t>birth</a:t>
            </a:r>
            <a:r>
              <a:rPr lang="ro-RO" sz="1600" kern="1800" dirty="0">
                <a:latin typeface="Times New Roman" panose="02020603050405020304" pitchFamily="18" charset="0"/>
                <a:ea typeface="Times New Roman" panose="02020603050405020304" pitchFamily="18" charset="0"/>
              </a:rPr>
              <a:t> </a:t>
            </a:r>
            <a:r>
              <a:rPr lang="ro-RO" sz="1600" kern="1800" dirty="0" err="1">
                <a:latin typeface="Times New Roman" panose="02020603050405020304" pitchFamily="18" charset="0"/>
                <a:ea typeface="Times New Roman" panose="02020603050405020304" pitchFamily="18" charset="0"/>
              </a:rPr>
              <a:t>weight</a:t>
            </a:r>
            <a:r>
              <a:rPr lang="ro-RO" sz="1600" kern="1800" dirty="0">
                <a:latin typeface="Times New Roman" panose="02020603050405020304" pitchFamily="18" charset="0"/>
                <a:ea typeface="Times New Roman" panose="02020603050405020304" pitchFamily="18" charset="0"/>
              </a:rPr>
              <a:t> in </a:t>
            </a:r>
            <a:r>
              <a:rPr lang="ro-RO" sz="1600" kern="1800" dirty="0" err="1">
                <a:latin typeface="Times New Roman" panose="02020603050405020304" pitchFamily="18" charset="0"/>
                <a:ea typeface="Times New Roman" panose="02020603050405020304" pitchFamily="18" charset="0"/>
              </a:rPr>
              <a:t>sheep</a:t>
            </a:r>
            <a:r>
              <a:rPr lang="ro-RO" sz="1600" kern="1800" dirty="0">
                <a:latin typeface="Times New Roman" panose="02020603050405020304" pitchFamily="18" charset="0"/>
                <a:ea typeface="Times New Roman" panose="02020603050405020304" pitchFamily="18" charset="0"/>
              </a:rPr>
              <a:t>: maternal </a:t>
            </a:r>
            <a:r>
              <a:rPr lang="ro-RO" sz="1600" kern="1800" dirty="0" err="1">
                <a:latin typeface="Times New Roman" panose="02020603050405020304" pitchFamily="18" charset="0"/>
                <a:ea typeface="Times New Roman" panose="02020603050405020304" pitchFamily="18" charset="0"/>
              </a:rPr>
              <a:t>environment</a:t>
            </a:r>
            <a:r>
              <a:rPr lang="ro-RO" sz="1600" kern="1800" dirty="0">
                <a:latin typeface="Times New Roman" panose="02020603050405020304" pitchFamily="18" charset="0"/>
                <a:ea typeface="Times New Roman" panose="02020603050405020304" pitchFamily="18" charset="0"/>
              </a:rPr>
              <a:t>. </a:t>
            </a:r>
            <a:r>
              <a:rPr lang="ro-RO" sz="1600" i="1" kern="1800" dirty="0" err="1">
                <a:latin typeface="Times New Roman" panose="02020603050405020304" pitchFamily="18" charset="0"/>
                <a:ea typeface="Times New Roman" panose="02020603050405020304" pitchFamily="18" charset="0"/>
              </a:rPr>
              <a:t>Reproduction</a:t>
            </a:r>
            <a:r>
              <a:rPr lang="ro-RO" sz="1600" kern="1800" dirty="0">
                <a:latin typeface="Times New Roman" panose="02020603050405020304" pitchFamily="18" charset="0"/>
                <a:ea typeface="Times New Roman" panose="02020603050405020304" pitchFamily="18" charset="0"/>
              </a:rPr>
              <a:t>. </a:t>
            </a:r>
            <a:r>
              <a:rPr lang="ro-RO" sz="1600" dirty="0">
                <a:latin typeface="Times New Roman" panose="02020603050405020304" pitchFamily="18" charset="0"/>
                <a:ea typeface="Times New Roman" panose="02020603050405020304" pitchFamily="18" charset="0"/>
              </a:rPr>
              <a:t>Jan;133(1):297-307. doi: 10.1530/REP-06-0042.</a:t>
            </a:r>
            <a:endParaRPr lang="en-GB" sz="1600" dirty="0">
              <a:latin typeface="Times New Roman" panose="02020603050405020304" pitchFamily="18" charset="0"/>
              <a:ea typeface="Calibri" panose="020F0502020204030204" pitchFamily="34" charset="0"/>
            </a:endParaRPr>
          </a:p>
          <a:p>
            <a:pPr marL="215900" indent="-215900" algn="just">
              <a:lnSpc>
                <a:spcPct val="115000"/>
              </a:lnSpc>
              <a:spcAft>
                <a:spcPts val="0"/>
              </a:spcAft>
            </a:pPr>
            <a:r>
              <a:rPr lang="ro-RO" sz="1600" dirty="0" err="1">
                <a:latin typeface="Times New Roman" panose="02020603050405020304" pitchFamily="18" charset="0"/>
                <a:ea typeface="Calibri" panose="020F0502020204030204" pitchFamily="34" charset="0"/>
              </a:rPr>
              <a:t>Kenyon</a:t>
            </a:r>
            <a:r>
              <a:rPr lang="ro-RO" sz="1600" dirty="0">
                <a:latin typeface="Times New Roman" panose="02020603050405020304" pitchFamily="18" charset="0"/>
                <a:ea typeface="Calibri" panose="020F0502020204030204" pitchFamily="34" charset="0"/>
              </a:rPr>
              <a:t>, P.R., </a:t>
            </a:r>
            <a:r>
              <a:rPr lang="ro-RO" sz="1600" dirty="0" err="1">
                <a:latin typeface="Times New Roman" panose="02020603050405020304" pitchFamily="18" charset="0"/>
                <a:ea typeface="Calibri" panose="020F0502020204030204" pitchFamily="34" charset="0"/>
              </a:rPr>
              <a:t>Maloney</a:t>
            </a:r>
            <a:r>
              <a:rPr lang="ro-RO" sz="1600" dirty="0">
                <a:latin typeface="Times New Roman" panose="02020603050405020304" pitchFamily="18" charset="0"/>
                <a:ea typeface="Calibri" panose="020F0502020204030204" pitchFamily="34" charset="0"/>
              </a:rPr>
              <a:t>, S.K., </a:t>
            </a:r>
            <a:r>
              <a:rPr lang="ro-RO" sz="1600" dirty="0" err="1">
                <a:latin typeface="Times New Roman" panose="02020603050405020304" pitchFamily="18" charset="0"/>
                <a:ea typeface="Calibri" panose="020F0502020204030204" pitchFamily="34" charset="0"/>
              </a:rPr>
              <a:t>Blache</a:t>
            </a:r>
            <a:r>
              <a:rPr lang="ro-RO" sz="1600" dirty="0">
                <a:latin typeface="Times New Roman" panose="02020603050405020304" pitchFamily="18" charset="0"/>
                <a:ea typeface="Calibri" panose="020F0502020204030204" pitchFamily="34" charset="0"/>
              </a:rPr>
              <a:t>, D. (2014) Review of </a:t>
            </a:r>
            <a:r>
              <a:rPr lang="ro-RO" sz="1600" dirty="0" err="1">
                <a:latin typeface="Times New Roman" panose="02020603050405020304" pitchFamily="18" charset="0"/>
                <a:ea typeface="Calibri" panose="020F0502020204030204" pitchFamily="34" charset="0"/>
              </a:rPr>
              <a:t>sheep</a:t>
            </a:r>
            <a:r>
              <a:rPr lang="ro-RO" sz="1600" dirty="0">
                <a:latin typeface="Times New Roman" panose="02020603050405020304" pitchFamily="18" charset="0"/>
                <a:ea typeface="Calibri" panose="020F0502020204030204" pitchFamily="34" charset="0"/>
              </a:rPr>
              <a:t> body </a:t>
            </a:r>
            <a:r>
              <a:rPr lang="ro-RO" sz="1600" dirty="0" err="1">
                <a:latin typeface="Times New Roman" panose="02020603050405020304" pitchFamily="18" charset="0"/>
                <a:ea typeface="Calibri" panose="020F0502020204030204" pitchFamily="34" charset="0"/>
              </a:rPr>
              <a:t>condition</a:t>
            </a:r>
            <a:r>
              <a:rPr lang="ro-RO" sz="1600" dirty="0">
                <a:latin typeface="Times New Roman" panose="02020603050405020304" pitchFamily="18" charset="0"/>
                <a:ea typeface="Calibri" panose="020F0502020204030204" pitchFamily="34" charset="0"/>
              </a:rPr>
              <a:t> </a:t>
            </a:r>
            <a:r>
              <a:rPr lang="ro-RO" sz="1600" dirty="0" err="1">
                <a:latin typeface="Times New Roman" panose="02020603050405020304" pitchFamily="18" charset="0"/>
                <a:ea typeface="Calibri" panose="020F0502020204030204" pitchFamily="34" charset="0"/>
              </a:rPr>
              <a:t>score</a:t>
            </a:r>
            <a:r>
              <a:rPr lang="ro-RO" sz="1600" dirty="0">
                <a:latin typeface="Times New Roman" panose="02020603050405020304" pitchFamily="18" charset="0"/>
                <a:ea typeface="Calibri" panose="020F0502020204030204" pitchFamily="34" charset="0"/>
              </a:rPr>
              <a:t> in </a:t>
            </a:r>
            <a:r>
              <a:rPr lang="ro-RO" sz="1600" dirty="0" err="1">
                <a:latin typeface="Times New Roman" panose="02020603050405020304" pitchFamily="18" charset="0"/>
                <a:ea typeface="Calibri" panose="020F0502020204030204" pitchFamily="34" charset="0"/>
              </a:rPr>
              <a:t>relation</a:t>
            </a:r>
            <a:r>
              <a:rPr lang="ro-RO" sz="1600" dirty="0">
                <a:latin typeface="Times New Roman" panose="02020603050405020304" pitchFamily="18" charset="0"/>
                <a:ea typeface="Calibri" panose="020F0502020204030204" pitchFamily="34" charset="0"/>
              </a:rPr>
              <a:t> </a:t>
            </a:r>
            <a:r>
              <a:rPr lang="ro-RO" sz="1600" dirty="0" err="1">
                <a:latin typeface="Times New Roman" panose="02020603050405020304" pitchFamily="18" charset="0"/>
                <a:ea typeface="Calibri" panose="020F0502020204030204" pitchFamily="34" charset="0"/>
              </a:rPr>
              <a:t>to</a:t>
            </a:r>
            <a:r>
              <a:rPr lang="ro-RO" sz="1600" dirty="0">
                <a:latin typeface="Times New Roman" panose="02020603050405020304" pitchFamily="18" charset="0"/>
                <a:ea typeface="Calibri" panose="020F0502020204030204" pitchFamily="34" charset="0"/>
              </a:rPr>
              <a:t> </a:t>
            </a:r>
            <a:r>
              <a:rPr lang="ro-RO" sz="1600" dirty="0" err="1">
                <a:latin typeface="Times New Roman" panose="02020603050405020304" pitchFamily="18" charset="0"/>
                <a:ea typeface="Calibri" panose="020F0502020204030204" pitchFamily="34" charset="0"/>
              </a:rPr>
              <a:t>production</a:t>
            </a:r>
            <a:r>
              <a:rPr lang="ro-RO" sz="1600" dirty="0">
                <a:latin typeface="Times New Roman" panose="02020603050405020304" pitchFamily="18" charset="0"/>
                <a:ea typeface="Calibri" panose="020F0502020204030204" pitchFamily="34" charset="0"/>
              </a:rPr>
              <a:t> </a:t>
            </a:r>
            <a:r>
              <a:rPr lang="ro-RO" sz="1600" dirty="0" err="1">
                <a:latin typeface="Times New Roman" panose="02020603050405020304" pitchFamily="18" charset="0"/>
                <a:ea typeface="Calibri" panose="020F0502020204030204" pitchFamily="34" charset="0"/>
              </a:rPr>
              <a:t>characteristics</a:t>
            </a:r>
            <a:r>
              <a:rPr lang="ro-RO" sz="1600" dirty="0">
                <a:latin typeface="Times New Roman" panose="02020603050405020304" pitchFamily="18" charset="0"/>
                <a:ea typeface="Calibri" panose="020F0502020204030204" pitchFamily="34" charset="0"/>
              </a:rPr>
              <a:t>, </a:t>
            </a:r>
            <a:r>
              <a:rPr lang="ro-RO" sz="1600" i="1" dirty="0">
                <a:latin typeface="Times New Roman" panose="02020603050405020304" pitchFamily="18" charset="0"/>
                <a:ea typeface="Calibri" panose="020F0502020204030204" pitchFamily="34" charset="0"/>
              </a:rPr>
              <a:t>New </a:t>
            </a:r>
            <a:r>
              <a:rPr lang="ro-RO" sz="1600" i="1" dirty="0" err="1">
                <a:latin typeface="Times New Roman" panose="02020603050405020304" pitchFamily="18" charset="0"/>
                <a:ea typeface="Calibri" panose="020F0502020204030204" pitchFamily="34" charset="0"/>
              </a:rPr>
              <a:t>Zealand</a:t>
            </a:r>
            <a:r>
              <a:rPr lang="ro-RO" sz="1600" i="1" dirty="0">
                <a:latin typeface="Times New Roman" panose="02020603050405020304" pitchFamily="18" charset="0"/>
                <a:ea typeface="Calibri" panose="020F0502020204030204" pitchFamily="34" charset="0"/>
              </a:rPr>
              <a:t> Journal of </a:t>
            </a:r>
            <a:r>
              <a:rPr lang="ro-RO" sz="1600" i="1" dirty="0" err="1">
                <a:latin typeface="Times New Roman" panose="02020603050405020304" pitchFamily="18" charset="0"/>
                <a:ea typeface="Calibri" panose="020F0502020204030204" pitchFamily="34" charset="0"/>
              </a:rPr>
              <a:t>Agricultural</a:t>
            </a:r>
            <a:r>
              <a:rPr lang="ro-RO" sz="1600" i="1" dirty="0">
                <a:latin typeface="Times New Roman" panose="02020603050405020304" pitchFamily="18" charset="0"/>
                <a:ea typeface="Calibri" panose="020F0502020204030204" pitchFamily="34" charset="0"/>
              </a:rPr>
              <a:t> </a:t>
            </a:r>
            <a:r>
              <a:rPr lang="ro-RO" sz="1600" i="1" dirty="0" err="1">
                <a:latin typeface="Times New Roman" panose="02020603050405020304" pitchFamily="18" charset="0"/>
                <a:ea typeface="Calibri" panose="020F0502020204030204" pitchFamily="34" charset="0"/>
              </a:rPr>
              <a:t>Research</a:t>
            </a:r>
            <a:r>
              <a:rPr lang="ro-RO" sz="1600" dirty="0">
                <a:latin typeface="Times New Roman" panose="02020603050405020304" pitchFamily="18" charset="0"/>
                <a:ea typeface="Calibri" panose="020F0502020204030204" pitchFamily="34" charset="0"/>
              </a:rPr>
              <a:t>, 57:1, 38-64, </a:t>
            </a:r>
            <a:endParaRPr lang="en-GB" sz="1600" dirty="0">
              <a:latin typeface="Times New Roman" panose="02020603050405020304" pitchFamily="18" charset="0"/>
              <a:ea typeface="Calibri" panose="020F0502020204030204" pitchFamily="34" charset="0"/>
            </a:endParaRPr>
          </a:p>
          <a:p>
            <a:pPr marL="215900" indent="-215900" algn="just">
              <a:lnSpc>
                <a:spcPct val="115000"/>
              </a:lnSpc>
              <a:spcAft>
                <a:spcPts val="0"/>
              </a:spcAft>
            </a:pPr>
            <a:r>
              <a:rPr lang="ro-RO" sz="1600" dirty="0" err="1">
                <a:latin typeface="Times New Roman" panose="02020603050405020304" pitchFamily="18" charset="0"/>
                <a:ea typeface="Calibri" panose="020F0502020204030204" pitchFamily="34" charset="0"/>
              </a:rPr>
              <a:t>Mochnacs</a:t>
            </a:r>
            <a:r>
              <a:rPr lang="ro-RO" sz="1600" dirty="0">
                <a:latin typeface="Times New Roman" panose="02020603050405020304" pitchFamily="18" charset="0"/>
                <a:ea typeface="Calibri" panose="020F0502020204030204" pitchFamily="34" charset="0"/>
              </a:rPr>
              <a:t> M., </a:t>
            </a:r>
            <a:r>
              <a:rPr lang="ro-RO" sz="1600" dirty="0" err="1">
                <a:latin typeface="Times New Roman" panose="02020603050405020304" pitchFamily="18" charset="0"/>
                <a:ea typeface="Calibri" panose="020F0502020204030204" pitchFamily="34" charset="0"/>
              </a:rPr>
              <a:t>Taftă</a:t>
            </a:r>
            <a:r>
              <a:rPr lang="ro-RO" sz="1600" dirty="0">
                <a:latin typeface="Times New Roman" panose="02020603050405020304" pitchFamily="18" charset="0"/>
                <a:ea typeface="Calibri" panose="020F0502020204030204" pitchFamily="34" charset="0"/>
              </a:rPr>
              <a:t> V., Vintilă I. 1978 – </a:t>
            </a:r>
            <a:r>
              <a:rPr lang="ro-RO" sz="1600" i="1" dirty="0">
                <a:latin typeface="Times New Roman" panose="02020603050405020304" pitchFamily="18" charset="0"/>
                <a:ea typeface="Calibri" panose="020F0502020204030204" pitchFamily="34" charset="0"/>
              </a:rPr>
              <a:t>Genetica și ameliorarea ovinelor</a:t>
            </a:r>
            <a:r>
              <a:rPr lang="ro-RO" sz="1600" dirty="0">
                <a:latin typeface="Times New Roman" panose="02020603050405020304" pitchFamily="18" charset="0"/>
                <a:ea typeface="Calibri" panose="020F0502020204030204" pitchFamily="34" charset="0"/>
              </a:rPr>
              <a:t>. Edit. Ceres-București</a:t>
            </a:r>
            <a:endParaRPr lang="en-GB" sz="1600" dirty="0">
              <a:latin typeface="Times New Roman" panose="02020603050405020304" pitchFamily="18" charset="0"/>
              <a:ea typeface="Calibri" panose="020F0502020204030204" pitchFamily="34" charset="0"/>
            </a:endParaRPr>
          </a:p>
          <a:p>
            <a:pPr marL="215900" indent="-215900" algn="just">
              <a:lnSpc>
                <a:spcPct val="115000"/>
              </a:lnSpc>
              <a:spcAft>
                <a:spcPts val="0"/>
              </a:spcAft>
            </a:pPr>
            <a:r>
              <a:rPr lang="ro-RO" sz="1600" dirty="0">
                <a:latin typeface="Times New Roman" panose="02020603050405020304" pitchFamily="18" charset="0"/>
                <a:ea typeface="Calibri" panose="020F0502020204030204" pitchFamily="34" charset="0"/>
              </a:rPr>
              <a:t>Pascal, C. (2015) </a:t>
            </a:r>
            <a:r>
              <a:rPr lang="ro-RO" sz="1600" i="1" dirty="0">
                <a:latin typeface="Times New Roman" panose="02020603050405020304" pitchFamily="18" charset="0"/>
                <a:ea typeface="Calibri" panose="020F0502020204030204" pitchFamily="34" charset="0"/>
              </a:rPr>
              <a:t>Tratat de creștere a ovinelor si caprinelor</a:t>
            </a:r>
            <a:r>
              <a:rPr lang="ro-RO" sz="1600" dirty="0">
                <a:latin typeface="Times New Roman" panose="02020603050405020304" pitchFamily="18" charset="0"/>
                <a:ea typeface="Calibri" panose="020F0502020204030204" pitchFamily="34" charset="0"/>
              </a:rPr>
              <a:t>. Editura Ion Ionescu de la Brad, </a:t>
            </a:r>
            <a:r>
              <a:rPr lang="ro-RO" sz="1600" dirty="0" err="1">
                <a:latin typeface="Times New Roman" panose="02020603050405020304" pitchFamily="18" charset="0"/>
                <a:ea typeface="Calibri" panose="020F0502020204030204" pitchFamily="34" charset="0"/>
              </a:rPr>
              <a:t>Iasi</a:t>
            </a:r>
            <a:r>
              <a:rPr lang="ro-RO" sz="1600" dirty="0">
                <a:latin typeface="Times New Roman" panose="02020603050405020304" pitchFamily="18" charset="0"/>
                <a:ea typeface="Calibri" panose="020F0502020204030204" pitchFamily="34" charset="0"/>
              </a:rPr>
              <a:t>-Romania, ISBN 978-973-147-196-9, p 325.  </a:t>
            </a:r>
            <a:endParaRPr lang="en-GB" sz="1600" dirty="0">
              <a:latin typeface="Times New Roman" panose="02020603050405020304" pitchFamily="18" charset="0"/>
              <a:ea typeface="Calibri" panose="020F0502020204030204" pitchFamily="34" charset="0"/>
            </a:endParaRPr>
          </a:p>
          <a:p>
            <a:pPr marL="215900" indent="-215900" algn="just">
              <a:lnSpc>
                <a:spcPct val="115000"/>
              </a:lnSpc>
              <a:spcAft>
                <a:spcPts val="0"/>
              </a:spcAft>
            </a:pPr>
            <a:r>
              <a:rPr lang="ro-RO" sz="1600" dirty="0">
                <a:latin typeface="Times New Roman" panose="02020603050405020304" pitchFamily="18" charset="0"/>
                <a:ea typeface="Calibri" panose="020F0502020204030204" pitchFamily="34" charset="0"/>
              </a:rPr>
              <a:t>Pascal C. (2007) </a:t>
            </a:r>
            <a:r>
              <a:rPr lang="ro-RO" sz="1600" i="1" dirty="0" err="1">
                <a:latin typeface="Times New Roman" panose="02020603050405020304" pitchFamily="18" charset="0"/>
                <a:ea typeface="Calibri" panose="020F0502020204030204" pitchFamily="34" charset="0"/>
              </a:rPr>
              <a:t>Creşterea</a:t>
            </a:r>
            <a:r>
              <a:rPr lang="ro-RO" sz="1600" i="1" dirty="0">
                <a:latin typeface="Times New Roman" panose="02020603050405020304" pitchFamily="18" charset="0"/>
                <a:ea typeface="Calibri" panose="020F0502020204030204" pitchFamily="34" charset="0"/>
              </a:rPr>
              <a:t> ovinelor </a:t>
            </a:r>
            <a:r>
              <a:rPr lang="ro-RO" sz="1600" i="1" dirty="0" err="1">
                <a:latin typeface="Times New Roman" panose="02020603050405020304" pitchFamily="18" charset="0"/>
                <a:ea typeface="Calibri" panose="020F0502020204030204" pitchFamily="34" charset="0"/>
              </a:rPr>
              <a:t>şi</a:t>
            </a:r>
            <a:r>
              <a:rPr lang="ro-RO" sz="1600" i="1" dirty="0">
                <a:latin typeface="Times New Roman" panose="02020603050405020304" pitchFamily="18" charset="0"/>
                <a:ea typeface="Calibri" panose="020F0502020204030204" pitchFamily="34" charset="0"/>
              </a:rPr>
              <a:t> caprinelor</a:t>
            </a:r>
            <a:r>
              <a:rPr lang="ro-RO" sz="1600" dirty="0">
                <a:latin typeface="Times New Roman" panose="02020603050405020304" pitchFamily="18" charset="0"/>
                <a:ea typeface="Calibri" panose="020F0502020204030204" pitchFamily="34" charset="0"/>
              </a:rPr>
              <a:t>. Edit. PIM- </a:t>
            </a:r>
            <a:r>
              <a:rPr lang="ro-RO" sz="1600" dirty="0" err="1">
                <a:latin typeface="Times New Roman" panose="02020603050405020304" pitchFamily="18" charset="0"/>
                <a:ea typeface="Calibri" panose="020F0502020204030204" pitchFamily="34" charset="0"/>
              </a:rPr>
              <a:t>Iaşi</a:t>
            </a:r>
            <a:r>
              <a:rPr lang="ro-RO" sz="1600" dirty="0">
                <a:latin typeface="Times New Roman" panose="02020603050405020304" pitchFamily="18" charset="0"/>
                <a:ea typeface="Calibri" panose="020F0502020204030204" pitchFamily="34" charset="0"/>
              </a:rPr>
              <a:t>. </a:t>
            </a:r>
            <a:endParaRPr lang="en-GB" sz="1600" dirty="0">
              <a:latin typeface="Times New Roman" panose="02020603050405020304" pitchFamily="18" charset="0"/>
              <a:ea typeface="Calibri" panose="020F0502020204030204" pitchFamily="34" charset="0"/>
            </a:endParaRPr>
          </a:p>
          <a:p>
            <a:pPr marL="215900" indent="-215900" algn="just">
              <a:lnSpc>
                <a:spcPct val="115000"/>
              </a:lnSpc>
              <a:spcAft>
                <a:spcPts val="0"/>
              </a:spcAft>
            </a:pPr>
            <a:r>
              <a:rPr lang="ro-RO" sz="1600" dirty="0" err="1">
                <a:latin typeface="Times New Roman" panose="02020603050405020304" pitchFamily="18" charset="0"/>
                <a:ea typeface="Calibri" panose="020F0502020204030204" pitchFamily="34" charset="0"/>
              </a:rPr>
              <a:t>Rauw</a:t>
            </a:r>
            <a:r>
              <a:rPr lang="ro-RO" sz="1600" dirty="0">
                <a:latin typeface="Times New Roman" panose="02020603050405020304" pitchFamily="18" charset="0"/>
                <a:ea typeface="Calibri" panose="020F0502020204030204" pitchFamily="34" charset="0"/>
              </a:rPr>
              <a:t> W (2008). </a:t>
            </a:r>
            <a:r>
              <a:rPr lang="ro-RO" sz="1600" i="1" dirty="0" err="1">
                <a:latin typeface="Times New Roman" panose="02020603050405020304" pitchFamily="18" charset="0"/>
                <a:ea typeface="Calibri" panose="020F0502020204030204" pitchFamily="34" charset="0"/>
              </a:rPr>
              <a:t>Allocation</a:t>
            </a:r>
            <a:r>
              <a:rPr lang="ro-RO" sz="1600" i="1" dirty="0">
                <a:latin typeface="Times New Roman" panose="02020603050405020304" pitchFamily="18" charset="0"/>
                <a:ea typeface="Calibri" panose="020F0502020204030204" pitchFamily="34" charset="0"/>
              </a:rPr>
              <a:t> of </a:t>
            </a:r>
            <a:r>
              <a:rPr lang="ro-RO" sz="1600" i="1" dirty="0" err="1">
                <a:latin typeface="Times New Roman" panose="02020603050405020304" pitchFamily="18" charset="0"/>
                <a:ea typeface="Calibri" panose="020F0502020204030204" pitchFamily="34" charset="0"/>
              </a:rPr>
              <a:t>resources</a:t>
            </a:r>
            <a:r>
              <a:rPr lang="ro-RO" sz="1600" i="1" dirty="0">
                <a:latin typeface="Times New Roman" panose="02020603050405020304" pitchFamily="18" charset="0"/>
                <a:ea typeface="Calibri" panose="020F0502020204030204" pitchFamily="34" charset="0"/>
              </a:rPr>
              <a:t> </a:t>
            </a:r>
            <a:r>
              <a:rPr lang="ro-RO" sz="1600" i="1" dirty="0" err="1">
                <a:latin typeface="Times New Roman" panose="02020603050405020304" pitchFamily="18" charset="0"/>
                <a:ea typeface="Calibri" panose="020F0502020204030204" pitchFamily="34" charset="0"/>
              </a:rPr>
              <a:t>to</a:t>
            </a:r>
            <a:r>
              <a:rPr lang="ro-RO" sz="1600" i="1" dirty="0">
                <a:latin typeface="Times New Roman" panose="02020603050405020304" pitchFamily="18" charset="0"/>
                <a:ea typeface="Calibri" panose="020F0502020204030204" pitchFamily="34" charset="0"/>
              </a:rPr>
              <a:t> </a:t>
            </a:r>
            <a:r>
              <a:rPr lang="ro-RO" sz="1600" i="1" dirty="0" err="1">
                <a:latin typeface="Times New Roman" panose="02020603050405020304" pitchFamily="18" charset="0"/>
                <a:ea typeface="Calibri" panose="020F0502020204030204" pitchFamily="34" charset="0"/>
              </a:rPr>
              <a:t>reproduction</a:t>
            </a:r>
            <a:r>
              <a:rPr lang="ro-RO" sz="1600" dirty="0">
                <a:latin typeface="Times New Roman" panose="02020603050405020304" pitchFamily="18" charset="0"/>
                <a:ea typeface="Calibri" panose="020F0502020204030204" pitchFamily="34" charset="0"/>
              </a:rPr>
              <a:t>. Oxford, Oxford University Press. </a:t>
            </a:r>
            <a:endParaRPr lang="en-GB" sz="1600" dirty="0">
              <a:latin typeface="Times New Roman" panose="02020603050405020304" pitchFamily="18" charset="0"/>
              <a:ea typeface="Calibri" panose="020F0502020204030204" pitchFamily="34" charset="0"/>
            </a:endParaRPr>
          </a:p>
          <a:p>
            <a:pPr marL="215900" indent="-215900" algn="just">
              <a:lnSpc>
                <a:spcPct val="115000"/>
              </a:lnSpc>
              <a:spcAft>
                <a:spcPts val="0"/>
              </a:spcAft>
            </a:pPr>
            <a:r>
              <a:rPr lang="ro-RO" sz="1600" dirty="0">
                <a:latin typeface="Times New Roman" panose="02020603050405020304" pitchFamily="18" charset="0"/>
                <a:ea typeface="Calibri" panose="020F0502020204030204" pitchFamily="34" charset="0"/>
              </a:rPr>
              <a:t>Yilmaz, O., </a:t>
            </a:r>
            <a:r>
              <a:rPr lang="ro-RO" sz="1600" dirty="0" err="1">
                <a:latin typeface="Times New Roman" panose="02020603050405020304" pitchFamily="18" charset="0"/>
                <a:ea typeface="Calibri" panose="020F0502020204030204" pitchFamily="34" charset="0"/>
              </a:rPr>
              <a:t>Denk</a:t>
            </a:r>
            <a:r>
              <a:rPr lang="ro-RO" sz="1600" dirty="0">
                <a:latin typeface="Times New Roman" panose="02020603050405020304" pitchFamily="18" charset="0"/>
                <a:ea typeface="Calibri" panose="020F0502020204030204" pitchFamily="34" charset="0"/>
              </a:rPr>
              <a:t> H., </a:t>
            </a:r>
            <a:r>
              <a:rPr lang="ro-RO" sz="1600" dirty="0" err="1">
                <a:latin typeface="Times New Roman" panose="02020603050405020304" pitchFamily="18" charset="0"/>
                <a:ea typeface="Calibri" panose="020F0502020204030204" pitchFamily="34" charset="0"/>
              </a:rPr>
              <a:t>Bayram</a:t>
            </a:r>
            <a:r>
              <a:rPr lang="ro-RO" sz="1600" dirty="0">
                <a:latin typeface="Times New Roman" panose="02020603050405020304" pitchFamily="18" charset="0"/>
                <a:ea typeface="Calibri" panose="020F0502020204030204" pitchFamily="34" charset="0"/>
              </a:rPr>
              <a:t> D. (2007). </a:t>
            </a:r>
            <a:r>
              <a:rPr lang="ro-RO" sz="1600" dirty="0" err="1">
                <a:latin typeface="Times New Roman" panose="02020603050405020304" pitchFamily="18" charset="0"/>
                <a:ea typeface="Calibri" panose="020F0502020204030204" pitchFamily="34" charset="0"/>
              </a:rPr>
              <a:t>Effects</a:t>
            </a:r>
            <a:r>
              <a:rPr lang="ro-RO" sz="1600" dirty="0">
                <a:latin typeface="Times New Roman" panose="02020603050405020304" pitchFamily="18" charset="0"/>
                <a:ea typeface="Calibri" panose="020F0502020204030204" pitchFamily="34" charset="0"/>
              </a:rPr>
              <a:t> of </a:t>
            </a:r>
            <a:r>
              <a:rPr lang="ro-RO" sz="1600" dirty="0" err="1">
                <a:latin typeface="Times New Roman" panose="02020603050405020304" pitchFamily="18" charset="0"/>
                <a:ea typeface="Calibri" panose="020F0502020204030204" pitchFamily="34" charset="0"/>
              </a:rPr>
              <a:t>lambing</a:t>
            </a:r>
            <a:r>
              <a:rPr lang="ro-RO" sz="1600" dirty="0">
                <a:latin typeface="Times New Roman" panose="02020603050405020304" pitchFamily="18" charset="0"/>
                <a:ea typeface="Calibri" panose="020F0502020204030204" pitchFamily="34" charset="0"/>
              </a:rPr>
              <a:t> </a:t>
            </a:r>
            <a:r>
              <a:rPr lang="ro-RO" sz="1600" dirty="0" err="1">
                <a:latin typeface="Times New Roman" panose="02020603050405020304" pitchFamily="18" charset="0"/>
                <a:ea typeface="Calibri" panose="020F0502020204030204" pitchFamily="34" charset="0"/>
              </a:rPr>
              <a:t>season</a:t>
            </a:r>
            <a:r>
              <a:rPr lang="ro-RO" sz="1600" dirty="0">
                <a:latin typeface="Times New Roman" panose="02020603050405020304" pitchFamily="18" charset="0"/>
                <a:ea typeface="Calibri" panose="020F0502020204030204" pitchFamily="34" charset="0"/>
              </a:rPr>
              <a:t>, sex </a:t>
            </a:r>
            <a:r>
              <a:rPr lang="ro-RO" sz="1600" dirty="0" err="1">
                <a:latin typeface="Times New Roman" panose="02020603050405020304" pitchFamily="18" charset="0"/>
                <a:ea typeface="Calibri" panose="020F0502020204030204" pitchFamily="34" charset="0"/>
              </a:rPr>
              <a:t>and</a:t>
            </a:r>
            <a:r>
              <a:rPr lang="ro-RO" sz="1600" dirty="0">
                <a:latin typeface="Times New Roman" panose="02020603050405020304" pitchFamily="18" charset="0"/>
                <a:ea typeface="Calibri" panose="020F0502020204030204" pitchFamily="34" charset="0"/>
              </a:rPr>
              <a:t> </a:t>
            </a:r>
            <a:r>
              <a:rPr lang="ro-RO" sz="1600" dirty="0" err="1">
                <a:latin typeface="Times New Roman" panose="02020603050405020304" pitchFamily="18" charset="0"/>
                <a:ea typeface="Calibri" panose="020F0502020204030204" pitchFamily="34" charset="0"/>
              </a:rPr>
              <a:t>birth</a:t>
            </a:r>
            <a:r>
              <a:rPr lang="ro-RO" sz="1600" dirty="0">
                <a:latin typeface="Times New Roman" panose="02020603050405020304" pitchFamily="18" charset="0"/>
                <a:ea typeface="Calibri" panose="020F0502020204030204" pitchFamily="34" charset="0"/>
              </a:rPr>
              <a:t> </a:t>
            </a:r>
            <a:r>
              <a:rPr lang="ro-RO" sz="1600" dirty="0" err="1">
                <a:latin typeface="Times New Roman" panose="02020603050405020304" pitchFamily="18" charset="0"/>
                <a:ea typeface="Calibri" panose="020F0502020204030204" pitchFamily="34" charset="0"/>
              </a:rPr>
              <a:t>type</a:t>
            </a:r>
            <a:r>
              <a:rPr lang="ro-RO" sz="1600" dirty="0">
                <a:latin typeface="Times New Roman" panose="02020603050405020304" pitchFamily="18" charset="0"/>
                <a:ea typeface="Calibri" panose="020F0502020204030204" pitchFamily="34" charset="0"/>
              </a:rPr>
              <a:t> on </a:t>
            </a:r>
            <a:r>
              <a:rPr lang="ro-RO" sz="1600" dirty="0" err="1">
                <a:latin typeface="Times New Roman" panose="02020603050405020304" pitchFamily="18" charset="0"/>
                <a:ea typeface="Calibri" panose="020F0502020204030204" pitchFamily="34" charset="0"/>
              </a:rPr>
              <a:t>growthperformance</a:t>
            </a:r>
            <a:r>
              <a:rPr lang="ro-RO" sz="1600" dirty="0">
                <a:latin typeface="Times New Roman" panose="02020603050405020304" pitchFamily="18" charset="0"/>
                <a:ea typeface="Calibri" panose="020F0502020204030204" pitchFamily="34" charset="0"/>
              </a:rPr>
              <a:t> in </a:t>
            </a:r>
            <a:r>
              <a:rPr lang="ro-RO" sz="1600" dirty="0" err="1">
                <a:latin typeface="Times New Roman" panose="02020603050405020304" pitchFamily="18" charset="0"/>
                <a:ea typeface="Calibri" panose="020F0502020204030204" pitchFamily="34" charset="0"/>
              </a:rPr>
              <a:t>Norduz</a:t>
            </a:r>
            <a:r>
              <a:rPr lang="ro-RO" sz="1600" dirty="0">
                <a:latin typeface="Times New Roman" panose="02020603050405020304" pitchFamily="18" charset="0"/>
                <a:ea typeface="Calibri" panose="020F0502020204030204" pitchFamily="34" charset="0"/>
              </a:rPr>
              <a:t> </a:t>
            </a:r>
            <a:r>
              <a:rPr lang="ro-RO" sz="1600" dirty="0" err="1">
                <a:latin typeface="Times New Roman" panose="02020603050405020304" pitchFamily="18" charset="0"/>
                <a:ea typeface="Calibri" panose="020F0502020204030204" pitchFamily="34" charset="0"/>
              </a:rPr>
              <a:t>lamb</a:t>
            </a:r>
            <a:r>
              <a:rPr lang="ro-RO" sz="1600" dirty="0">
                <a:latin typeface="Times New Roman" panose="02020603050405020304" pitchFamily="18" charset="0"/>
                <a:ea typeface="Calibri" panose="020F0502020204030204" pitchFamily="34" charset="0"/>
              </a:rPr>
              <a:t>. </a:t>
            </a:r>
            <a:r>
              <a:rPr lang="ro-RO" sz="1600" dirty="0" err="1">
                <a:latin typeface="Times New Roman" panose="02020603050405020304" pitchFamily="18" charset="0"/>
                <a:ea typeface="Calibri" panose="020F0502020204030204" pitchFamily="34" charset="0"/>
              </a:rPr>
              <a:t>Small</a:t>
            </a:r>
            <a:r>
              <a:rPr lang="ro-RO" sz="1600" dirty="0">
                <a:latin typeface="Times New Roman" panose="02020603050405020304" pitchFamily="18" charset="0"/>
                <a:ea typeface="Calibri" panose="020F0502020204030204" pitchFamily="34" charset="0"/>
              </a:rPr>
              <a:t> </a:t>
            </a:r>
            <a:r>
              <a:rPr lang="ro-RO" sz="1600" dirty="0" err="1">
                <a:latin typeface="Times New Roman" panose="02020603050405020304" pitchFamily="18" charset="0"/>
                <a:ea typeface="Calibri" panose="020F0502020204030204" pitchFamily="34" charset="0"/>
              </a:rPr>
              <a:t>Ruminant</a:t>
            </a:r>
            <a:r>
              <a:rPr lang="ro-RO" sz="1600" dirty="0">
                <a:latin typeface="Times New Roman" panose="02020603050405020304" pitchFamily="18" charset="0"/>
                <a:ea typeface="Calibri" panose="020F0502020204030204" pitchFamily="34" charset="0"/>
              </a:rPr>
              <a:t> </a:t>
            </a:r>
            <a:r>
              <a:rPr lang="ro-RO" sz="1600" dirty="0" err="1">
                <a:latin typeface="Times New Roman" panose="02020603050405020304" pitchFamily="18" charset="0"/>
                <a:ea typeface="Calibri" panose="020F0502020204030204" pitchFamily="34" charset="0"/>
              </a:rPr>
              <a:t>Research</a:t>
            </a:r>
            <a:r>
              <a:rPr lang="ro-RO" sz="1600" dirty="0">
                <a:latin typeface="Times New Roman" panose="02020603050405020304" pitchFamily="18" charset="0"/>
                <a:ea typeface="Calibri" panose="020F0502020204030204" pitchFamily="34" charset="0"/>
              </a:rPr>
              <a:t> 68, 336–339</a:t>
            </a:r>
            <a:endParaRPr lang="en-GB" sz="1600" dirty="0">
              <a:latin typeface="Times New Roman" panose="02020603050405020304" pitchFamily="18" charset="0"/>
              <a:ea typeface="Calibri" panose="020F0502020204030204" pitchFamily="34" charset="0"/>
            </a:endParaRPr>
          </a:p>
          <a:p>
            <a:pPr marL="215900" indent="-215900" algn="just">
              <a:lnSpc>
                <a:spcPct val="115000"/>
              </a:lnSpc>
              <a:spcAft>
                <a:spcPts val="0"/>
              </a:spcAft>
            </a:pPr>
            <a:r>
              <a:rPr lang="ro-RO" sz="1600" dirty="0" err="1">
                <a:latin typeface="Times New Roman" panose="02020603050405020304" pitchFamily="18" charset="0"/>
                <a:ea typeface="Calibri" panose="020F0502020204030204" pitchFamily="34" charset="0"/>
              </a:rPr>
              <a:t>Taftă</a:t>
            </a:r>
            <a:r>
              <a:rPr lang="ro-RO" sz="1600" dirty="0">
                <a:latin typeface="Times New Roman" panose="02020603050405020304" pitchFamily="18" charset="0"/>
                <a:ea typeface="Calibri" panose="020F0502020204030204" pitchFamily="34" charset="0"/>
              </a:rPr>
              <a:t> V., Vintilă I., Zamfirescu S. (1996). </a:t>
            </a:r>
            <a:r>
              <a:rPr lang="ro-RO" sz="1600" i="1" dirty="0">
                <a:latin typeface="Times New Roman" panose="02020603050405020304" pitchFamily="18" charset="0"/>
                <a:ea typeface="Calibri" panose="020F0502020204030204" pitchFamily="34" charset="0"/>
              </a:rPr>
              <a:t>Producția, ameliorarea și reproducția ovinelor</a:t>
            </a:r>
            <a:r>
              <a:rPr lang="ro-RO" sz="1600" dirty="0">
                <a:latin typeface="Times New Roman" panose="02020603050405020304" pitchFamily="18" charset="0"/>
                <a:ea typeface="Calibri" panose="020F0502020204030204" pitchFamily="34" charset="0"/>
              </a:rPr>
              <a:t>. Edit. Ceres </a:t>
            </a:r>
            <a:r>
              <a:rPr lang="ro-RO" sz="1600" dirty="0" err="1">
                <a:latin typeface="Times New Roman" panose="02020603050405020304" pitchFamily="18" charset="0"/>
                <a:ea typeface="Calibri" panose="020F0502020204030204" pitchFamily="34" charset="0"/>
              </a:rPr>
              <a:t>Bucharest</a:t>
            </a:r>
            <a:r>
              <a:rPr lang="ro-RO" sz="1600" dirty="0">
                <a:latin typeface="Times New Roman" panose="02020603050405020304" pitchFamily="18" charset="0"/>
                <a:ea typeface="Calibri" panose="020F0502020204030204" pitchFamily="34" charset="0"/>
              </a:rPr>
              <a:t>-Romania. ISBN 973-40-0408-5.</a:t>
            </a:r>
            <a:endParaRPr lang="en-GB" sz="1600" dirty="0">
              <a:latin typeface="Times New Roman" panose="02020603050405020304" pitchFamily="18" charset="0"/>
              <a:ea typeface="Calibri" panose="020F0502020204030204" pitchFamily="34" charset="0"/>
            </a:endParaRPr>
          </a:p>
          <a:p>
            <a:pPr marL="215900" indent="-215900" algn="just">
              <a:lnSpc>
                <a:spcPct val="115000"/>
              </a:lnSpc>
              <a:spcAft>
                <a:spcPts val="0"/>
              </a:spcAft>
            </a:pPr>
            <a:r>
              <a:rPr lang="ro-RO" sz="1600" dirty="0">
                <a:latin typeface="Times New Roman" panose="02020603050405020304" pitchFamily="18" charset="0"/>
                <a:ea typeface="Calibri" panose="020F0502020204030204" pitchFamily="34" charset="0"/>
              </a:rPr>
              <a:t>Sandu Gh. (1993) </a:t>
            </a:r>
            <a:r>
              <a:rPr lang="ro-RO" sz="1600" i="1" dirty="0">
                <a:latin typeface="Times New Roman" panose="02020603050405020304" pitchFamily="18" charset="0"/>
                <a:ea typeface="Calibri" panose="020F0502020204030204" pitchFamily="34" charset="0"/>
              </a:rPr>
              <a:t>Inginerie în exploatarea ovinelor</a:t>
            </a:r>
            <a:r>
              <a:rPr lang="ro-RO" sz="1600" dirty="0">
                <a:latin typeface="Times New Roman" panose="02020603050405020304" pitchFamily="18" charset="0"/>
                <a:ea typeface="Calibri" panose="020F0502020204030204" pitchFamily="34" charset="0"/>
              </a:rPr>
              <a:t>. Editura Alutus-D.</a:t>
            </a:r>
            <a:endParaRPr lang="en-GB" sz="1600" dirty="0">
              <a:latin typeface="Times New Roman" panose="02020603050405020304" pitchFamily="18" charset="0"/>
              <a:ea typeface="Calibri" panose="020F0502020204030204" pitchFamily="34" charset="0"/>
            </a:endParaRPr>
          </a:p>
          <a:p>
            <a:pPr marL="215900" indent="-215900" algn="just">
              <a:lnSpc>
                <a:spcPct val="115000"/>
              </a:lnSpc>
              <a:spcAft>
                <a:spcPts val="0"/>
              </a:spcAft>
            </a:pPr>
            <a:r>
              <a:rPr lang="ro-RO" sz="1600" dirty="0">
                <a:latin typeface="Times New Roman" panose="02020603050405020304" pitchFamily="18" charset="0"/>
                <a:ea typeface="Calibri" panose="020F0502020204030204" pitchFamily="34" charset="0"/>
              </a:rPr>
              <a:t> </a:t>
            </a:r>
            <a:endParaRPr lang="ro-RO" sz="1600" dirty="0" smtClean="0">
              <a:latin typeface="Times New Roman" panose="02020603050405020304" pitchFamily="18" charset="0"/>
              <a:ea typeface="Calibri" panose="020F0502020204030204" pitchFamily="34" charset="0"/>
            </a:endParaRPr>
          </a:p>
          <a:p>
            <a:pPr marL="215900" indent="-215900" algn="just">
              <a:lnSpc>
                <a:spcPct val="115000"/>
              </a:lnSpc>
              <a:spcAft>
                <a:spcPts val="0"/>
              </a:spcAft>
            </a:pPr>
            <a:r>
              <a:rPr lang="ro-RO" sz="1600" dirty="0">
                <a:latin typeface="Times New Roman" panose="02020603050405020304" pitchFamily="18" charset="0"/>
                <a:ea typeface="Calibri" panose="020F0502020204030204" pitchFamily="34" charset="0"/>
              </a:rPr>
              <a:t> </a:t>
            </a:r>
            <a:r>
              <a:rPr lang="ro-RO" sz="1600" b="1" dirty="0" smtClean="0">
                <a:latin typeface="Times New Roman" panose="02020603050405020304" pitchFamily="18" charset="0"/>
                <a:ea typeface="Calibri" panose="020F0502020204030204" pitchFamily="34" charset="0"/>
              </a:rPr>
              <a:t>Bacău</a:t>
            </a:r>
            <a:r>
              <a:rPr lang="ro-RO" sz="1600" b="1" dirty="0">
                <a:latin typeface="Times New Roman" panose="02020603050405020304" pitchFamily="18" charset="0"/>
                <a:ea typeface="Calibri" panose="020F0502020204030204" pitchFamily="34" charset="0"/>
              </a:rPr>
              <a:t>, iulie 2020							Director proiect</a:t>
            </a:r>
            <a:endParaRPr lang="en-GB" sz="1600" dirty="0">
              <a:latin typeface="Times New Roman" panose="02020603050405020304" pitchFamily="18" charset="0"/>
              <a:ea typeface="Calibri" panose="020F0502020204030204" pitchFamily="34" charset="0"/>
            </a:endParaRPr>
          </a:p>
          <a:p>
            <a:pPr marL="215900" indent="-215900" algn="just">
              <a:lnSpc>
                <a:spcPct val="115000"/>
              </a:lnSpc>
              <a:spcAft>
                <a:spcPts val="0"/>
              </a:spcAft>
            </a:pPr>
            <a:r>
              <a:rPr lang="ro-RO" sz="1600" b="1" dirty="0">
                <a:latin typeface="Times New Roman" panose="02020603050405020304" pitchFamily="18" charset="0"/>
                <a:ea typeface="Calibri" panose="020F0502020204030204" pitchFamily="34" charset="0"/>
              </a:rPr>
              <a:t>									Prof. univ. dr. Constantin PASCAL</a:t>
            </a:r>
            <a:endParaRPr lang="en-GB" sz="1600" dirty="0">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556587193"/>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docProps/app.xml><?xml version="1.0" encoding="utf-8"?>
<Properties xmlns="http://schemas.openxmlformats.org/officeDocument/2006/extended-properties" xmlns:vt="http://schemas.openxmlformats.org/officeDocument/2006/docPropsVTypes">
  <Template>TM10001105[[fn=Crop]]</Template>
  <TotalTime>123</TotalTime>
  <Words>2348</Words>
  <Application>Microsoft Office PowerPoint</Application>
  <PresentationFormat>On-screen Show (4:3)</PresentationFormat>
  <Paragraphs>132</Paragraphs>
  <Slides>21</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21</vt:i4>
      </vt:variant>
    </vt:vector>
  </HeadingPairs>
  <TitlesOfParts>
    <vt:vector size="29" baseType="lpstr">
      <vt:lpstr>Arial</vt:lpstr>
      <vt:lpstr>Bookman Old Style</vt:lpstr>
      <vt:lpstr>Calibri</vt:lpstr>
      <vt:lpstr>Cambria</vt:lpstr>
      <vt:lpstr>Franklin Gothic Book</vt:lpstr>
      <vt:lpstr>Times New Roman</vt:lpstr>
      <vt:lpstr>Crop</vt:lpstr>
      <vt:lpstr>Document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12</cp:revision>
  <dcterms:created xsi:type="dcterms:W3CDTF">2020-07-19T08:20:02Z</dcterms:created>
  <dcterms:modified xsi:type="dcterms:W3CDTF">2020-07-20T13:59:25Z</dcterms:modified>
</cp:coreProperties>
</file>