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78" r:id="rId26"/>
    <p:sldId id="28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2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7DE6118-2437-4B30-8E3C-4D2BE6020583}" type="datetimeFigureOut">
              <a:rPr lang="en-US" smtClean="0"/>
              <a:pPr/>
              <a:t>10/23/2019</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669620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74298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7DE6118-2437-4B30-8E3C-4D2BE6020583}" type="datetimeFigureOut">
              <a:rPr lang="en-US" smtClean="0"/>
              <a:pPr/>
              <a:t>10/23/2019</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42732295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1230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891701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306360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1874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10/23/2019</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87881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10/23/2019</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77025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81281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034295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7DE6118-2437-4B30-8E3C-4D2BE6020583}" type="datetimeFigureOut">
              <a:rPr lang="en-US" smtClean="0"/>
              <a:pPr/>
              <a:t>10/23/2019</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6925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1" pos="6912" userDrawn="1">
          <p15:clr>
            <a:srgbClr val="F26B43"/>
          </p15:clr>
        </p15:guide>
        <p15:guide id="12" pos="936" userDrawn="1">
          <p15:clr>
            <a:srgbClr val="F26B43"/>
          </p15:clr>
        </p15:guide>
        <p15:guide id="13" pos="864" userDrawn="1">
          <p15:clr>
            <a:srgbClr val="F26B43"/>
          </p15:clr>
        </p15:guide>
        <p15:guide id="14" orient="horz" pos="1368" userDrawn="1">
          <p15:clr>
            <a:srgbClr val="F26B43"/>
          </p15:clr>
        </p15:guide>
        <p15:guide id="15" orient="horz" pos="1440" userDrawn="1">
          <p15:clr>
            <a:srgbClr val="F26B43"/>
          </p15:clr>
        </p15:guide>
        <p15:guide id="16" orient="horz" pos="3696" userDrawn="1">
          <p15:clr>
            <a:srgbClr val="F26B43"/>
          </p15:clr>
        </p15:guide>
        <p15:guide id="17" orient="horz" pos="432" userDrawn="1">
          <p15:clr>
            <a:srgbClr val="F26B43"/>
          </p15:clr>
        </p15:guide>
        <p15:guide id="18" orient="horz" pos="1512" userDrawn="1">
          <p15:clr>
            <a:srgbClr val="F26B43"/>
          </p15:clr>
        </p15:guide>
        <p15:guide id="19" pos="5184" userDrawn="1">
          <p15:clr>
            <a:srgbClr val="F26B43"/>
          </p15:clr>
        </p15:guide>
        <p15:guide id="20" pos="702" userDrawn="1">
          <p15:clr>
            <a:srgbClr val="F26B43"/>
          </p15:clr>
        </p15:guide>
        <p15:guide id="21" pos="6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7655" y="1187835"/>
            <a:ext cx="6987941" cy="4967514"/>
          </a:xfrm>
          <a:prstGeom prst="rect">
            <a:avLst/>
          </a:prstGeom>
        </p:spPr>
        <p:txBody>
          <a:bodyPr wrap="square">
            <a:spAutoFit/>
          </a:bodyPr>
          <a:lstStyle/>
          <a:p>
            <a:pPr indent="457200" algn="ctr">
              <a:lnSpc>
                <a:spcPct val="115000"/>
              </a:lnSpc>
            </a:pPr>
            <a:r>
              <a:rPr lang="en-GB" b="1" dirty="0">
                <a:latin typeface="Arial" panose="020B0604020202020204" pitchFamily="34" charset="0"/>
                <a:cs typeface="Arial" panose="020B0604020202020204" pitchFamily="34" charset="0"/>
                <a:hlinkClick r:id="rId2"/>
              </a:rPr>
              <a:t>PLANUL SECTORIAL PENTRU CERCETARE-DEZVOLTARE DIN DOMENIUL AGRICOL ȘI DE DEZVOLTARE RURALĂ AL MINISTERULUI AGRICULTURII ȘI DEZVOLTĂRII RURALE, PE ANII 2019-2022, "AGRICULTURĂ ȘI DEZVOLTARE RURALĂ - ADER 2022"</a:t>
            </a:r>
            <a:endParaRPr lang="en-GB" dirty="0">
              <a:latin typeface="Arial" panose="020B0604020202020204" pitchFamily="34" charset="0"/>
              <a:cs typeface="Arial" panose="020B0604020202020204" pitchFamily="34" charset="0"/>
            </a:endParaRPr>
          </a:p>
          <a:p>
            <a:pPr indent="457200" algn="ctr">
              <a:lnSpc>
                <a:spcPct val="115000"/>
              </a:lnSpc>
            </a:pP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50000"/>
              </a:lnSpc>
            </a:pPr>
            <a:r>
              <a:rPr lang="en-GB" b="1" dirty="0">
                <a:latin typeface="Arial" panose="020B0604020202020204" pitchFamily="34" charset="0"/>
                <a:ea typeface="Calibri" panose="020F0502020204030204" pitchFamily="34" charset="0"/>
                <a:cs typeface="Arial" panose="020B0604020202020204" pitchFamily="34" charset="0"/>
              </a:rPr>
              <a:t>COD PROIECT: ADER 8.1.7. </a:t>
            </a: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r>
              <a:rPr lang="en-GB" b="1" dirty="0">
                <a:latin typeface="Arial" panose="020B0604020202020204" pitchFamily="34" charset="0"/>
                <a:ea typeface="Calibri" panose="020F0502020204030204" pitchFamily="34" charset="0"/>
                <a:cs typeface="Arial" panose="020B0604020202020204" pitchFamily="34" charset="0"/>
              </a:rPr>
              <a:t>TEMA</a:t>
            </a: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r>
              <a:rPr lang="en-GB" b="1" dirty="0">
                <a:latin typeface="Arial" panose="020B0604020202020204" pitchFamily="34" charset="0"/>
                <a:ea typeface="Calibri" panose="020F0502020204030204" pitchFamily="34" charset="0"/>
                <a:cs typeface="Arial" panose="020B0604020202020204" pitchFamily="34" charset="0"/>
              </a:rPr>
              <a:t>CERCETĂRI PRIVIND ELABORAREA TEHNOLOGIEI DE AMELIORARE A OVINELOR DIN LINIA DE LAPTE BACĂU ÎN VEDEREA CREȘTERII PERFORMANȚELOR PRODUCTIVE</a:t>
            </a: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endParaRPr lang="fr-FR" b="1"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r>
              <a:rPr lang="fr-FR" b="1" dirty="0" smtClean="0">
                <a:solidFill>
                  <a:srgbClr val="000000"/>
                </a:solidFill>
                <a:latin typeface="Arial" panose="020B0604020202020204" pitchFamily="34" charset="0"/>
                <a:ea typeface="Calibri" panose="020F0502020204030204" pitchFamily="34" charset="0"/>
                <a:cs typeface="Arial" panose="020B0604020202020204" pitchFamily="34" charset="0"/>
              </a:rPr>
              <a:t>OCTOMBRIE</a:t>
            </a:r>
            <a:r>
              <a:rPr lang="fr-FR" b="1" dirty="0">
                <a:solidFill>
                  <a:srgbClr val="000000"/>
                </a:solidFill>
                <a:latin typeface="Arial" panose="020B0604020202020204" pitchFamily="34" charset="0"/>
                <a:ea typeface="Calibri" panose="020F0502020204030204" pitchFamily="34" charset="0"/>
                <a:cs typeface="Arial" panose="020B0604020202020204" pitchFamily="34" charset="0"/>
              </a:rPr>
              <a:t>, 2019</a:t>
            </a:r>
            <a:endParaRPr lang="en-GB"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pPr>
            <a:r>
              <a:rPr lang="fr-FR" b="1" dirty="0">
                <a:solidFill>
                  <a:srgbClr val="000000"/>
                </a:solidFill>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4873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7536" y="1472114"/>
            <a:ext cx="6304549" cy="3739485"/>
          </a:xfrm>
          <a:prstGeom prst="rect">
            <a:avLst/>
          </a:prstGeom>
        </p:spPr>
        <p:txBody>
          <a:bodyPr wrap="square">
            <a:spAutoFit/>
          </a:bodyPr>
          <a:lstStyle/>
          <a:p>
            <a:pPr indent="457200" algn="ctr">
              <a:lnSpc>
                <a:spcPct val="150000"/>
              </a:lnSpc>
            </a:pPr>
            <a:r>
              <a:rPr lang="en-GB" sz="2000" b="1" dirty="0">
                <a:solidFill>
                  <a:srgbClr val="000000"/>
                </a:solidFill>
                <a:latin typeface="Times New Roman" panose="02020603050405020304" pitchFamily="18" charset="0"/>
                <a:ea typeface="Calibri" panose="020F0502020204030204" pitchFamily="34" charset="0"/>
              </a:rPr>
              <a:t>FAZA I</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 </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 </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OBIECTIVUL </a:t>
            </a:r>
            <a:r>
              <a:rPr lang="en-GB" sz="2000" b="1" dirty="0" smtClean="0">
                <a:solidFill>
                  <a:srgbClr val="000000"/>
                </a:solidFill>
                <a:latin typeface="Times New Roman" panose="02020603050405020304" pitchFamily="18" charset="0"/>
                <a:ea typeface="Calibri" panose="020F0502020204030204" pitchFamily="34" charset="0"/>
              </a:rPr>
              <a:t>FAZEI 1 </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 </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 </a:t>
            </a:r>
            <a:endParaRPr lang="en-GB" sz="2000" dirty="0">
              <a:latin typeface="Times New Roman" panose="02020603050405020304" pitchFamily="18" charset="0"/>
              <a:ea typeface="Calibri" panose="020F0502020204030204" pitchFamily="34" charset="0"/>
            </a:endParaRPr>
          </a:p>
          <a:p>
            <a:pPr indent="457200" algn="ctr">
              <a:lnSpc>
                <a:spcPct val="115000"/>
              </a:lnSpc>
            </a:pPr>
            <a:r>
              <a:rPr lang="en-GB" sz="2000" b="1" dirty="0">
                <a:solidFill>
                  <a:srgbClr val="000000"/>
                </a:solidFill>
                <a:latin typeface="Times New Roman" panose="02020603050405020304" pitchFamily="18" charset="0"/>
                <a:ea typeface="Calibri" panose="020F0502020204030204" pitchFamily="34" charset="0"/>
              </a:rPr>
              <a:t>ANALIZA SITUAȚIEI ACTUALE ȘI A TEHNOLOGIILOR DE AMELIORARE APLICATE ÎN CREȘTEREA OVINELOR DIN AREALUL REPREZENTAT DE PODIȘUL MOLDOVEI</a:t>
            </a:r>
            <a:endParaRPr lang="en-GB" sz="2000" dirty="0"/>
          </a:p>
        </p:txBody>
      </p:sp>
    </p:spTree>
    <p:extLst>
      <p:ext uri="{BB962C8B-B14F-4D97-AF65-F5344CB8AC3E}">
        <p14:creationId xmlns:p14="http://schemas.microsoft.com/office/powerpoint/2010/main" val="3452899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1235" y="1313835"/>
            <a:ext cx="7023237" cy="3762568"/>
          </a:xfrm>
          <a:prstGeom prst="rect">
            <a:avLst/>
          </a:prstGeom>
        </p:spPr>
        <p:txBody>
          <a:bodyPr wrap="square">
            <a:spAutoFit/>
          </a:bodyPr>
          <a:lstStyle/>
          <a:p>
            <a:pPr indent="457200" algn="ctr">
              <a:lnSpc>
                <a:spcPct val="115000"/>
              </a:lnSpc>
            </a:pPr>
            <a:endParaRPr lang="fr-FR" b="1" dirty="0">
              <a:latin typeface="Times New Roman" panose="02020603050405020304" pitchFamily="18" charset="0"/>
              <a:ea typeface="Calibri" panose="020F0502020204030204" pitchFamily="34" charset="0"/>
            </a:endParaRPr>
          </a:p>
          <a:p>
            <a:pPr indent="457200" algn="ctr">
              <a:lnSpc>
                <a:spcPct val="115000"/>
              </a:lnSpc>
            </a:pPr>
            <a:endParaRPr lang="fr-FR" b="1" dirty="0">
              <a:latin typeface="Times New Roman" panose="02020603050405020304" pitchFamily="18" charset="0"/>
              <a:ea typeface="Calibri" panose="020F0502020204030204" pitchFamily="34" charset="0"/>
            </a:endParaRPr>
          </a:p>
          <a:p>
            <a:pPr indent="457200" algn="ctr">
              <a:lnSpc>
                <a:spcPct val="115000"/>
              </a:lnSpc>
            </a:pPr>
            <a:r>
              <a:rPr lang="fr-FR" b="1" dirty="0" err="1">
                <a:latin typeface="Times New Roman" panose="02020603050405020304" pitchFamily="18" charset="0"/>
                <a:ea typeface="Calibri" panose="020F0502020204030204" pitchFamily="34" charset="0"/>
              </a:rPr>
              <a:t>Activități</a:t>
            </a:r>
            <a:r>
              <a:rPr lang="fr-FR" b="1" dirty="0">
                <a:latin typeface="Times New Roman" panose="02020603050405020304" pitchFamily="18" charset="0"/>
                <a:ea typeface="Calibri" panose="020F0502020204030204" pitchFamily="34" charset="0"/>
              </a:rPr>
              <a:t> </a:t>
            </a:r>
            <a:r>
              <a:rPr lang="fr-FR" b="1" dirty="0" err="1">
                <a:latin typeface="Times New Roman" panose="02020603050405020304" pitchFamily="18" charset="0"/>
                <a:ea typeface="Calibri" panose="020F0502020204030204" pitchFamily="34" charset="0"/>
              </a:rPr>
              <a:t>asociate</a:t>
            </a:r>
            <a:r>
              <a:rPr lang="fr-FR" b="1" dirty="0">
                <a:latin typeface="Times New Roman" panose="02020603050405020304" pitchFamily="18" charset="0"/>
                <a:ea typeface="Calibri" panose="020F0502020204030204" pitchFamily="34" charset="0"/>
              </a:rPr>
              <a:t> </a:t>
            </a:r>
            <a:r>
              <a:rPr lang="fr-FR" b="1" dirty="0" err="1">
                <a:latin typeface="Times New Roman" panose="02020603050405020304" pitchFamily="18" charset="0"/>
                <a:ea typeface="Calibri" panose="020F0502020204030204" pitchFamily="34" charset="0"/>
              </a:rPr>
              <a:t>obiectivului</a:t>
            </a:r>
            <a:endParaRPr lang="fr-FR" b="1" dirty="0">
              <a:latin typeface="Times New Roman" panose="02020603050405020304" pitchFamily="18" charset="0"/>
              <a:ea typeface="Calibri" panose="020F0502020204030204" pitchFamily="34" charset="0"/>
            </a:endParaRPr>
          </a:p>
          <a:p>
            <a:pPr indent="457200" algn="ctr">
              <a:lnSpc>
                <a:spcPct val="115000"/>
              </a:lnSpc>
            </a:pPr>
            <a:endParaRPr lang="en-GB" dirty="0">
              <a:latin typeface="Times New Roman" panose="02020603050405020304" pitchFamily="18" charset="0"/>
              <a:ea typeface="Calibri" panose="020F0502020204030204" pitchFamily="34" charset="0"/>
            </a:endParaRPr>
          </a:p>
          <a:p>
            <a:pPr indent="457200">
              <a:lnSpc>
                <a:spcPct val="150000"/>
              </a:lnSpc>
            </a:pPr>
            <a:r>
              <a:rPr lang="en-GB" b="1" dirty="0" err="1">
                <a:solidFill>
                  <a:srgbClr val="000000"/>
                </a:solidFill>
                <a:latin typeface="Times New Roman" panose="02020603050405020304" pitchFamily="18" charset="0"/>
                <a:ea typeface="Calibri" panose="020F0502020204030204" pitchFamily="34" charset="0"/>
              </a:rPr>
              <a:t>Activitate</a:t>
            </a:r>
            <a:r>
              <a:rPr lang="en-GB" b="1" dirty="0">
                <a:solidFill>
                  <a:srgbClr val="000000"/>
                </a:solidFill>
                <a:latin typeface="Times New Roman" panose="02020603050405020304" pitchFamily="18" charset="0"/>
                <a:ea typeface="Calibri" panose="020F0502020204030204" pitchFamily="34" charset="0"/>
              </a:rPr>
              <a:t> 1.1.</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Conceperea</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si</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elaborarea</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chestionarelor</a:t>
            </a:r>
            <a:r>
              <a:rPr lang="en-GB" dirty="0">
                <a:solidFill>
                  <a:srgbClr val="000000"/>
                </a:solidFill>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nSpc>
                <a:spcPct val="150000"/>
              </a:lnSpc>
            </a:pPr>
            <a:r>
              <a:rPr lang="en-GB" b="1" dirty="0">
                <a:solidFill>
                  <a:srgbClr val="000000"/>
                </a:solidFill>
                <a:latin typeface="Times New Roman" panose="02020603050405020304" pitchFamily="18" charset="0"/>
                <a:ea typeface="Calibri" panose="020F0502020204030204" pitchFamily="34" charset="0"/>
              </a:rPr>
              <a:t> </a:t>
            </a:r>
            <a:r>
              <a:rPr lang="en-GB" b="1" dirty="0" err="1">
                <a:solidFill>
                  <a:srgbClr val="000000"/>
                </a:solidFill>
                <a:latin typeface="Times New Roman" panose="02020603050405020304" pitchFamily="18" charset="0"/>
                <a:ea typeface="Calibri" panose="020F0502020204030204" pitchFamily="34" charset="0"/>
              </a:rPr>
              <a:t>Activitate</a:t>
            </a:r>
            <a:r>
              <a:rPr lang="en-GB" b="1" dirty="0">
                <a:solidFill>
                  <a:srgbClr val="000000"/>
                </a:solidFill>
                <a:latin typeface="Times New Roman" panose="02020603050405020304" pitchFamily="18" charset="0"/>
                <a:ea typeface="Calibri" panose="020F0502020204030204" pitchFamily="34" charset="0"/>
              </a:rPr>
              <a:t> 1.2.</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Formarea</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loturilor</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experimentale</a:t>
            </a:r>
            <a:endParaRPr lang="en-GB" dirty="0">
              <a:latin typeface="Times New Roman" panose="02020603050405020304" pitchFamily="18" charset="0"/>
              <a:ea typeface="Calibri" panose="020F0502020204030204" pitchFamily="34" charset="0"/>
            </a:endParaRPr>
          </a:p>
          <a:p>
            <a:pPr indent="457200">
              <a:lnSpc>
                <a:spcPct val="150000"/>
              </a:lnSpc>
            </a:pPr>
            <a:r>
              <a:rPr lang="en-GB" b="1" dirty="0">
                <a:solidFill>
                  <a:srgbClr val="000000"/>
                </a:solidFill>
                <a:latin typeface="Times New Roman" panose="02020603050405020304" pitchFamily="18" charset="0"/>
                <a:ea typeface="Calibri" panose="020F0502020204030204" pitchFamily="34" charset="0"/>
              </a:rPr>
              <a:t> </a:t>
            </a:r>
            <a:r>
              <a:rPr lang="en-GB" b="1" dirty="0" err="1">
                <a:solidFill>
                  <a:srgbClr val="000000"/>
                </a:solidFill>
                <a:latin typeface="Times New Roman" panose="02020603050405020304" pitchFamily="18" charset="0"/>
                <a:ea typeface="Calibri" panose="020F0502020204030204" pitchFamily="34" charset="0"/>
              </a:rPr>
              <a:t>Activitate</a:t>
            </a:r>
            <a:r>
              <a:rPr lang="en-GB" b="1" dirty="0">
                <a:solidFill>
                  <a:srgbClr val="000000"/>
                </a:solidFill>
                <a:latin typeface="Times New Roman" panose="02020603050405020304" pitchFamily="18" charset="0"/>
                <a:ea typeface="Calibri" panose="020F0502020204030204" pitchFamily="34" charset="0"/>
              </a:rPr>
              <a:t> 1.3.</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Efectuarea</a:t>
            </a:r>
            <a:r>
              <a:rPr lang="en-GB" dirty="0">
                <a:solidFill>
                  <a:srgbClr val="000000"/>
                </a:solidFill>
                <a:latin typeface="Times New Roman" panose="02020603050405020304" pitchFamily="18" charset="0"/>
                <a:ea typeface="Calibri" panose="020F0502020204030204" pitchFamily="34" charset="0"/>
              </a:rPr>
              <a:t> </a:t>
            </a:r>
            <a:r>
              <a:rPr lang="en-GB" dirty="0" err="1">
                <a:solidFill>
                  <a:srgbClr val="000000"/>
                </a:solidFill>
                <a:latin typeface="Times New Roman" panose="02020603050405020304" pitchFamily="18" charset="0"/>
                <a:ea typeface="Calibri" panose="020F0502020204030204" pitchFamily="34" charset="0"/>
              </a:rPr>
              <a:t>interviurilor</a:t>
            </a:r>
            <a:endParaRPr lang="en-GB" dirty="0">
              <a:latin typeface="Times New Roman" panose="02020603050405020304" pitchFamily="18" charset="0"/>
              <a:ea typeface="Calibri" panose="020F0502020204030204" pitchFamily="34" charset="0"/>
            </a:endParaRPr>
          </a:p>
          <a:p>
            <a:pPr indent="457200">
              <a:lnSpc>
                <a:spcPct val="150000"/>
              </a:lnSpc>
            </a:pPr>
            <a:r>
              <a:rPr lang="en-GB" b="1" dirty="0">
                <a:solidFill>
                  <a:srgbClr val="000000"/>
                </a:solidFill>
                <a:latin typeface="Times New Roman" panose="02020603050405020304" pitchFamily="18" charset="0"/>
                <a:ea typeface="Times New Roman" panose="02020603050405020304" pitchFamily="18" charset="0"/>
              </a:rPr>
              <a:t> </a:t>
            </a:r>
            <a:r>
              <a:rPr lang="en-GB" b="1" dirty="0" err="1">
                <a:solidFill>
                  <a:srgbClr val="000000"/>
                </a:solidFill>
                <a:latin typeface="Times New Roman" panose="02020603050405020304" pitchFamily="18" charset="0"/>
                <a:ea typeface="Times New Roman" panose="02020603050405020304" pitchFamily="18" charset="0"/>
              </a:rPr>
              <a:t>Activitate</a:t>
            </a:r>
            <a:r>
              <a:rPr lang="en-GB" b="1" dirty="0">
                <a:solidFill>
                  <a:srgbClr val="000000"/>
                </a:solidFill>
                <a:latin typeface="Times New Roman" panose="02020603050405020304" pitchFamily="18" charset="0"/>
                <a:ea typeface="Times New Roman" panose="02020603050405020304" pitchFamily="18" charset="0"/>
              </a:rPr>
              <a:t> 1.4</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Centralizarea</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si</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interpretarea</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rezultatelor</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interviurilor</a:t>
            </a:r>
            <a:endParaRPr lang="en-GB" dirty="0">
              <a:latin typeface="Times New Roman" panose="02020603050405020304" pitchFamily="18" charset="0"/>
              <a:ea typeface="Calibri" panose="020F0502020204030204" pitchFamily="34" charset="0"/>
            </a:endParaRPr>
          </a:p>
          <a:p>
            <a:pPr indent="457200">
              <a:lnSpc>
                <a:spcPct val="115000"/>
              </a:lnSpc>
            </a:pPr>
            <a:r>
              <a:rPr lang="en-GB" b="1" dirty="0">
                <a:solidFill>
                  <a:srgbClr val="000000"/>
                </a:solidFill>
                <a:latin typeface="Times New Roman" panose="02020603050405020304" pitchFamily="18" charset="0"/>
                <a:ea typeface="Times New Roman" panose="02020603050405020304" pitchFamily="18" charset="0"/>
              </a:rPr>
              <a:t> </a:t>
            </a:r>
            <a:r>
              <a:rPr lang="en-GB" b="1" dirty="0" err="1">
                <a:solidFill>
                  <a:srgbClr val="000000"/>
                </a:solidFill>
                <a:latin typeface="Times New Roman" panose="02020603050405020304" pitchFamily="18" charset="0"/>
                <a:ea typeface="Times New Roman" panose="02020603050405020304" pitchFamily="18" charset="0"/>
              </a:rPr>
              <a:t>Activitate</a:t>
            </a:r>
            <a:r>
              <a:rPr lang="en-GB" b="1" dirty="0">
                <a:solidFill>
                  <a:srgbClr val="000000"/>
                </a:solidFill>
                <a:latin typeface="Times New Roman" panose="02020603050405020304" pitchFamily="18" charset="0"/>
                <a:ea typeface="Times New Roman" panose="02020603050405020304" pitchFamily="18" charset="0"/>
              </a:rPr>
              <a:t> 1.5.</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Emiterea</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cocluziilor</a:t>
            </a:r>
            <a:r>
              <a:rPr lang="en-GB" dirty="0">
                <a:solidFill>
                  <a:srgbClr val="000000"/>
                </a:solidFill>
                <a:latin typeface="Times New Roman" panose="02020603050405020304" pitchFamily="18" charset="0"/>
                <a:ea typeface="Times New Roman" panose="02020603050405020304" pitchFamily="18" charset="0"/>
              </a:rPr>
              <a:t> </a:t>
            </a:r>
            <a:r>
              <a:rPr lang="en-GB" dirty="0" err="1">
                <a:solidFill>
                  <a:srgbClr val="000000"/>
                </a:solidFill>
                <a:latin typeface="Times New Roman" panose="02020603050405020304" pitchFamily="18" charset="0"/>
                <a:ea typeface="Times New Roman" panose="02020603050405020304" pitchFamily="18" charset="0"/>
              </a:rPr>
              <a:t>și</a:t>
            </a:r>
            <a:r>
              <a:rPr lang="en-GB" dirty="0">
                <a:solidFill>
                  <a:srgbClr val="000000"/>
                </a:solidFill>
                <a:latin typeface="Times New Roman" panose="02020603050405020304" pitchFamily="18" charset="0"/>
                <a:ea typeface="Times New Roman" panose="02020603050405020304" pitchFamily="18" charset="0"/>
              </a:rPr>
              <a:t> a </a:t>
            </a:r>
            <a:r>
              <a:rPr lang="en-GB" dirty="0" err="1">
                <a:solidFill>
                  <a:srgbClr val="000000"/>
                </a:solidFill>
                <a:latin typeface="Times New Roman" panose="02020603050405020304" pitchFamily="18" charset="0"/>
                <a:ea typeface="Times New Roman" panose="02020603050405020304" pitchFamily="18" charset="0"/>
              </a:rPr>
              <a:t>recomandărilor</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07645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8403" y="1328286"/>
            <a:ext cx="7180447" cy="4254819"/>
          </a:xfrm>
          <a:prstGeom prst="rect">
            <a:avLst/>
          </a:prstGeom>
        </p:spPr>
        <p:txBody>
          <a:bodyPr wrap="square">
            <a:spAutoFit/>
          </a:bodyPr>
          <a:lstStyle/>
          <a:p>
            <a:pPr indent="457200">
              <a:lnSpc>
                <a:spcPct val="150000"/>
              </a:lnSpc>
            </a:pPr>
            <a:r>
              <a:rPr lang="ro-RO" sz="1400" b="1" dirty="0">
                <a:latin typeface="Times New Roman" panose="02020603050405020304" pitchFamily="18" charset="0"/>
                <a:ea typeface="Calibri" panose="020F0502020204030204" pitchFamily="34" charset="0"/>
              </a:rPr>
              <a:t>1. IMPORTANȚA CERCETĂRILOR</a:t>
            </a:r>
            <a:endParaRPr lang="en-GB" sz="1400" dirty="0">
              <a:latin typeface="Times New Roman" panose="02020603050405020304" pitchFamily="18" charset="0"/>
              <a:ea typeface="Calibri" panose="020F0502020204030204" pitchFamily="34" charset="0"/>
            </a:endParaRPr>
          </a:p>
          <a:p>
            <a:pPr indent="457200">
              <a:lnSpc>
                <a:spcPct val="150000"/>
              </a:lnSpc>
            </a:pPr>
            <a:r>
              <a:rPr lang="ro-RO" sz="1400" b="1" dirty="0">
                <a:latin typeface="Times New Roman" panose="02020603050405020304" pitchFamily="18" charset="0"/>
                <a:ea typeface="Calibri" panose="020F0502020204030204" pitchFamily="34" charset="0"/>
              </a:rPr>
              <a:t>2. MATERIAL ȘI METODĂ DE LUCRU</a:t>
            </a:r>
            <a:endParaRPr lang="en-GB" sz="1400" dirty="0">
              <a:latin typeface="Times New Roman" panose="02020603050405020304" pitchFamily="18" charset="0"/>
              <a:ea typeface="Calibri" panose="020F0502020204030204" pitchFamily="34" charset="0"/>
            </a:endParaRPr>
          </a:p>
          <a:p>
            <a:pPr indent="457200">
              <a:lnSpc>
                <a:spcPct val="150000"/>
              </a:lnSpc>
            </a:pPr>
            <a:r>
              <a:rPr lang="ro-RO" sz="1400" b="1" dirty="0">
                <a:latin typeface="Times New Roman" panose="02020603050405020304" pitchFamily="18" charset="0"/>
                <a:ea typeface="Calibri" panose="020F0502020204030204" pitchFamily="34" charset="0"/>
              </a:rPr>
              <a:t>3. REZULTATE OBȚINUTE</a:t>
            </a:r>
            <a:endParaRPr lang="en-GB" sz="1400" dirty="0">
              <a:latin typeface="Times New Roman" panose="02020603050405020304" pitchFamily="18" charset="0"/>
              <a:ea typeface="Calibri" panose="020F0502020204030204" pitchFamily="34" charset="0"/>
            </a:endParaRPr>
          </a:p>
          <a:p>
            <a:pPr indent="457200">
              <a:lnSpc>
                <a:spcPct val="150000"/>
              </a:lnSpc>
            </a:pPr>
            <a:r>
              <a:rPr lang="ro-RO" sz="1400" b="1" dirty="0">
                <a:latin typeface="Times New Roman" panose="02020603050405020304" pitchFamily="18" charset="0"/>
                <a:ea typeface="Calibri" panose="020F0502020204030204" pitchFamily="34" charset="0"/>
              </a:rPr>
              <a:t>3.1. Caracterizarea cadrului natural specific arealului de cercetare</a:t>
            </a:r>
            <a:endParaRPr lang="en-GB" sz="1400" dirty="0">
              <a:latin typeface="Times New Roman" panose="02020603050405020304" pitchFamily="18" charset="0"/>
              <a:ea typeface="Calibri" panose="020F0502020204030204" pitchFamily="34" charset="0"/>
            </a:endParaRPr>
          </a:p>
          <a:p>
            <a:pPr indent="457200">
              <a:lnSpc>
                <a:spcPct val="150000"/>
              </a:lnSpc>
            </a:pPr>
            <a:r>
              <a:rPr lang="ro-RO" sz="1400" b="1" dirty="0">
                <a:latin typeface="Times New Roman" panose="02020603050405020304" pitchFamily="18" charset="0"/>
                <a:ea typeface="Calibri" panose="020F0502020204030204" pitchFamily="34" charset="0"/>
              </a:rPr>
              <a:t>3.2. Analiza situației actuale din sectorul de creștere a animalelor din arealul de cercetare</a:t>
            </a:r>
            <a:endParaRPr lang="en-GB" sz="1400" dirty="0">
              <a:latin typeface="Times New Roman" panose="02020603050405020304" pitchFamily="18" charset="0"/>
              <a:ea typeface="Calibri" panose="020F0502020204030204" pitchFamily="34" charset="0"/>
            </a:endParaRPr>
          </a:p>
          <a:p>
            <a:pPr marL="457200">
              <a:lnSpc>
                <a:spcPct val="150000"/>
              </a:lnSpc>
            </a:pPr>
            <a:r>
              <a:rPr lang="ro-RO" sz="1400" b="1" dirty="0">
                <a:solidFill>
                  <a:srgbClr val="000000"/>
                </a:solidFill>
                <a:latin typeface="Times New Roman" panose="02020603050405020304" pitchFamily="18" charset="0"/>
                <a:ea typeface="Times New Roman" panose="02020603050405020304" pitchFamily="18" charset="0"/>
              </a:rPr>
              <a:t>3.3. Conceperea si elaborarea chestionarelor</a:t>
            </a:r>
            <a:endParaRPr lang="en-GB" sz="1400" dirty="0">
              <a:latin typeface="Times New Roman" panose="02020603050405020304" pitchFamily="18" charset="0"/>
              <a:ea typeface="Times New Roman" panose="02020603050405020304" pitchFamily="18" charset="0"/>
            </a:endParaRPr>
          </a:p>
          <a:p>
            <a:pPr indent="457200">
              <a:lnSpc>
                <a:spcPct val="150000"/>
              </a:lnSpc>
            </a:pPr>
            <a:r>
              <a:rPr lang="ro-RO" sz="1400" b="1" dirty="0">
                <a:solidFill>
                  <a:srgbClr val="000000"/>
                </a:solidFill>
                <a:latin typeface="Times New Roman" panose="02020603050405020304" pitchFamily="18" charset="0"/>
                <a:ea typeface="Calibri" panose="020F0502020204030204" pitchFamily="34" charset="0"/>
              </a:rPr>
              <a:t>3.3.1. Tehnica efectuării interviurilor </a:t>
            </a:r>
            <a:endParaRPr lang="en-GB" sz="1400" dirty="0">
              <a:latin typeface="Times New Roman" panose="02020603050405020304" pitchFamily="18" charset="0"/>
              <a:ea typeface="Calibri" panose="020F0502020204030204" pitchFamily="34" charset="0"/>
            </a:endParaRPr>
          </a:p>
          <a:p>
            <a:pPr marL="457200" algn="just">
              <a:lnSpc>
                <a:spcPct val="150000"/>
              </a:lnSpc>
            </a:pPr>
            <a:r>
              <a:rPr lang="ro-RO" sz="1400" b="1" dirty="0">
                <a:solidFill>
                  <a:srgbClr val="000000"/>
                </a:solidFill>
                <a:latin typeface="Times New Roman" panose="02020603050405020304" pitchFamily="18" charset="0"/>
                <a:ea typeface="Times New Roman" panose="02020603050405020304" pitchFamily="18" charset="0"/>
              </a:rPr>
              <a:t>3.3.2. Efectuarea, centralizarea si interpretarea rezultatelor interviurilor</a:t>
            </a:r>
            <a:endParaRPr lang="en-GB" sz="1400" dirty="0">
              <a:latin typeface="Times New Roman" panose="02020603050405020304" pitchFamily="18" charset="0"/>
              <a:ea typeface="Times New Roman" panose="02020603050405020304" pitchFamily="18" charset="0"/>
            </a:endParaRPr>
          </a:p>
          <a:p>
            <a:pPr indent="457200" algn="just">
              <a:lnSpc>
                <a:spcPct val="150000"/>
              </a:lnSpc>
            </a:pPr>
            <a:r>
              <a:rPr lang="ro-RO" sz="1400" b="1" dirty="0">
                <a:latin typeface="Times New Roman" panose="02020603050405020304" pitchFamily="18" charset="0"/>
                <a:ea typeface="Calibri" panose="020F0502020204030204" pitchFamily="34" charset="0"/>
              </a:rPr>
              <a:t>3.3.2.1. Identificarea tendințelor din creșterea ovinelor în arealul de cercetare</a:t>
            </a:r>
            <a:endParaRPr lang="en-GB" sz="1400" dirty="0">
              <a:latin typeface="Times New Roman" panose="02020603050405020304" pitchFamily="18" charset="0"/>
              <a:ea typeface="Calibri" panose="020F0502020204030204" pitchFamily="34" charset="0"/>
            </a:endParaRPr>
          </a:p>
          <a:p>
            <a:pPr marL="457200">
              <a:lnSpc>
                <a:spcPct val="150000"/>
              </a:lnSpc>
            </a:pPr>
            <a:r>
              <a:rPr lang="en-US" sz="1400" b="1" dirty="0">
                <a:solidFill>
                  <a:srgbClr val="000000"/>
                </a:solidFill>
                <a:latin typeface="Times New Roman" panose="02020603050405020304" pitchFamily="18" charset="0"/>
                <a:ea typeface="Times New Roman" panose="02020603050405020304" pitchFamily="18" charset="0"/>
              </a:rPr>
              <a:t>3.4. FORMAREA LOTURILOR EXPERIMENTALE</a:t>
            </a:r>
            <a:endParaRPr lang="en-GB" sz="1400" dirty="0">
              <a:latin typeface="Times New Roman" panose="02020603050405020304" pitchFamily="18" charset="0"/>
              <a:ea typeface="Times New Roman" panose="02020603050405020304" pitchFamily="18" charset="0"/>
            </a:endParaRPr>
          </a:p>
          <a:p>
            <a:pPr indent="457200">
              <a:lnSpc>
                <a:spcPct val="150000"/>
              </a:lnSpc>
            </a:pPr>
            <a:r>
              <a:rPr lang="en-US" sz="1400" b="1" dirty="0">
                <a:latin typeface="Times New Roman" panose="02020603050405020304" pitchFamily="18" charset="0"/>
                <a:ea typeface="Calibri" panose="020F0502020204030204" pitchFamily="34" charset="0"/>
              </a:rPr>
              <a:t>CONCLUZII</a:t>
            </a:r>
            <a:endParaRPr lang="en-GB" sz="1400" dirty="0">
              <a:latin typeface="Times New Roman" panose="02020603050405020304" pitchFamily="18" charset="0"/>
              <a:ea typeface="Calibri" panose="020F0502020204030204" pitchFamily="34" charset="0"/>
            </a:endParaRPr>
          </a:p>
          <a:p>
            <a:pPr indent="457200">
              <a:lnSpc>
                <a:spcPct val="150000"/>
              </a:lnSpc>
            </a:pPr>
            <a:r>
              <a:rPr lang="en-US" sz="1400" b="1" dirty="0">
                <a:latin typeface="Times New Roman" panose="02020603050405020304" pitchFamily="18" charset="0"/>
                <a:ea typeface="Calibri" panose="020F0502020204030204" pitchFamily="34" charset="0"/>
              </a:rPr>
              <a:t>BIBLIOGRAFIE</a:t>
            </a:r>
            <a:endParaRPr lang="en-GB" sz="1400" dirty="0">
              <a:latin typeface="Times New Roman" panose="02020603050405020304" pitchFamily="18" charset="0"/>
              <a:ea typeface="Calibri" panose="020F0502020204030204" pitchFamily="34" charset="0"/>
            </a:endParaRPr>
          </a:p>
        </p:txBody>
      </p:sp>
      <p:sp>
        <p:nvSpPr>
          <p:cNvPr id="5" name="Rectangle 4"/>
          <p:cNvSpPr/>
          <p:nvPr/>
        </p:nvSpPr>
        <p:spPr>
          <a:xfrm>
            <a:off x="3947629" y="258631"/>
            <a:ext cx="2016899" cy="646331"/>
          </a:xfrm>
          <a:prstGeom prst="rect">
            <a:avLst/>
          </a:prstGeom>
        </p:spPr>
        <p:txBody>
          <a:bodyPr wrap="none">
            <a:spAutoFit/>
          </a:bodyPr>
          <a:lstStyle/>
          <a:p>
            <a:pPr indent="457200">
              <a:lnSpc>
                <a:spcPct val="150000"/>
              </a:lnSpc>
            </a:pPr>
            <a:r>
              <a:rPr lang="ro-RO" sz="2400" b="1" dirty="0">
                <a:latin typeface="Times New Roman" panose="02020603050405020304" pitchFamily="18" charset="0"/>
                <a:ea typeface="Calibri" panose="020F0502020204030204" pitchFamily="34" charset="0"/>
              </a:rPr>
              <a:t>CUPRINS</a:t>
            </a:r>
            <a:endParaRPr lang="en-GB" sz="24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760343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1146" y="288758"/>
            <a:ext cx="8200724" cy="6093976"/>
          </a:xfrm>
          <a:prstGeom prst="rect">
            <a:avLst/>
          </a:prstGeom>
        </p:spPr>
        <p:txBody>
          <a:bodyPr wrap="square">
            <a:spAutoFit/>
          </a:bodyPr>
          <a:lstStyle/>
          <a:p>
            <a:pPr indent="457200" algn="ctr">
              <a:lnSpc>
                <a:spcPct val="150000"/>
              </a:lnSpc>
              <a:spcAft>
                <a:spcPts val="0"/>
              </a:spcAft>
            </a:pPr>
            <a:r>
              <a:rPr lang="ro-RO" sz="2000" b="1" dirty="0">
                <a:latin typeface="Times New Roman" panose="02020603050405020304" pitchFamily="18" charset="0"/>
                <a:ea typeface="Calibri" panose="020F0502020204030204" pitchFamily="34" charset="0"/>
              </a:rPr>
              <a:t>1. IMPORTANȚA CERCETĂRILOR</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algn="just"/>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Obiectivul </a:t>
            </a:r>
            <a:r>
              <a:rPr lang="ro-RO" dirty="0">
                <a:latin typeface="Times New Roman" panose="02020603050405020304" pitchFamily="18" charset="0"/>
                <a:ea typeface="Calibri" panose="020F0502020204030204" pitchFamily="34" charset="0"/>
                <a:cs typeface="Times New Roman" panose="02020603050405020304" pitchFamily="18" charset="0"/>
              </a:rPr>
              <a:t>specific acestei etape a fost reprezentat de efectuarea unei analize și a unei caracterizări generale arealului avut în vedere la implementarea planului de cercetare.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Alegerea </a:t>
            </a:r>
            <a:r>
              <a:rPr lang="ro-RO" dirty="0">
                <a:latin typeface="Times New Roman" panose="02020603050405020304" pitchFamily="18" charset="0"/>
                <a:cs typeface="Times New Roman" panose="02020603050405020304" pitchFamily="18" charset="0"/>
              </a:rPr>
              <a:t>acestei tehnici va avea și rolul de a identifica tendințele referitoare la creșterea oilor pentru lapte și carne dar și privitoare la modul în care se obțin aceste producții și cum sunt valorificate. </a:t>
            </a:r>
            <a:endParaRPr lang="en-GB"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Pentru </a:t>
            </a:r>
            <a:r>
              <a:rPr lang="ro-RO" dirty="0">
                <a:latin typeface="Times New Roman" panose="02020603050405020304" pitchFamily="18" charset="0"/>
                <a:cs typeface="Times New Roman" panose="02020603050405020304" pitchFamily="18" charset="0"/>
              </a:rPr>
              <a:t>obținerea unor informații cât mai complete au fost desfășurate și activități care au permis identificarea situației actuale a creșterii oilor, în mod deosebit a celor din noua linie de lapte formată la SCDCOC Bacău dar și de culegere a mai multor date referitoare la distribuția și dimensiunea efectivului acestei noi populații în arealul geografic respectiv. </a:t>
            </a:r>
            <a:endParaRPr lang="en-GB" dirty="0">
              <a:latin typeface="Times New Roman" panose="02020603050405020304" pitchFamily="18" charset="0"/>
              <a:cs typeface="Times New Roman" panose="02020603050405020304" pitchFamily="18" charset="0"/>
            </a:endParaRPr>
          </a:p>
          <a:p>
            <a:pPr indent="457200" algn="just"/>
            <a:r>
              <a:rPr lang="ro-RO" dirty="0">
                <a:latin typeface="Times New Roman" panose="02020603050405020304" pitchFamily="18" charset="0"/>
                <a:cs typeface="Times New Roman" panose="02020603050405020304" pitchFamily="18" charset="0"/>
              </a:rPr>
              <a:t>Motivația desfășurării acestor cercetări pornește de la tendințele conturate pe piața locală, națională și pe cea externă. Potrivit ultimelor date furnizate de INSSE, </a:t>
            </a:r>
            <a:r>
              <a:rPr lang="ro-RO" dirty="0" err="1">
                <a:latin typeface="Times New Roman" panose="02020603050405020304" pitchFamily="18" charset="0"/>
                <a:cs typeface="Times New Roman" panose="02020603050405020304" pitchFamily="18" charset="0"/>
              </a:rPr>
              <a:t>Eurostat</a:t>
            </a:r>
            <a:r>
              <a:rPr lang="ro-RO" dirty="0">
                <a:latin typeface="Times New Roman" panose="02020603050405020304" pitchFamily="18" charset="0"/>
                <a:cs typeface="Times New Roman" panose="02020603050405020304" pitchFamily="18" charset="0"/>
              </a:rPr>
              <a:t> și FAO pe termen mediu și lung se va contura o tendință de creștere a cererii față de produsele alimentare obținute prin procesarea laptelui și a cărnii, inclusiv față de produsele obținute prin prelucrarea industrială ori tradițională a laptelui și a cărnii rezultate din creșterea ovinelor.</a:t>
            </a:r>
            <a:endParaRPr lang="en-GB" dirty="0">
              <a:latin typeface="Times New Roman" panose="02020603050405020304" pitchFamily="18" charset="0"/>
              <a:cs typeface="Times New Roman" panose="02020603050405020304" pitchFamily="18" charset="0"/>
            </a:endParaRPr>
          </a:p>
          <a:p>
            <a:pPr indent="457200" algn="just">
              <a:lnSpc>
                <a:spcPct val="150000"/>
              </a:lnSpc>
              <a:spcAft>
                <a:spcPts val="0"/>
              </a:spcAft>
            </a:pP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90568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0021" y="1154515"/>
            <a:ext cx="8114096" cy="4662815"/>
          </a:xfrm>
          <a:prstGeom prst="rect">
            <a:avLst/>
          </a:prstGeom>
        </p:spPr>
        <p:txBody>
          <a:bodyPr wrap="square">
            <a:spAutoFit/>
          </a:bodyPr>
          <a:lstStyle/>
          <a:p>
            <a:pPr indent="457200" algn="just">
              <a:lnSpc>
                <a:spcPct val="150000"/>
              </a:lnSpc>
              <a:spcAft>
                <a:spcPts val="0"/>
              </a:spcAft>
            </a:pPr>
            <a:r>
              <a:rPr lang="ro-RO" dirty="0">
                <a:latin typeface="Times New Roman" panose="02020603050405020304" pitchFamily="18" charset="0"/>
                <a:ea typeface="Calibri" panose="020F0502020204030204" pitchFamily="34" charset="0"/>
              </a:rPr>
              <a:t>Tema care face obiectul cercetărilor se referă la identificarea posibilităților de îmbunătățire a producției de lapte și carne la o populație nouă despre care literatura de specialitate nu oferă informații suficiente. Procedeele de bază utilizate în atingerea scopului cercetărilor se vor baza pe în principal pe elaborarea și aplicarea unor programe de ameliorare și în plan secund pe aplicarea unor tehnologii adecvate de creștere în exploatații de tip familial, cu capacități variabile, aflate în bazinul reprezentat de Podișul Moldovei.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Cercetările sunt de mare actualitate deoarece în perioada care urmează această populație este în expansiune continuă și va rămâne într-o proporție reprezentativă în arealul respectiv, fiind crescută cu precădere în exploatații de tip familial de capacități diferite.</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4760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4518" y="86916"/>
            <a:ext cx="8489482" cy="6771084"/>
          </a:xfrm>
          <a:prstGeom prst="rect">
            <a:avLst/>
          </a:prstGeom>
        </p:spPr>
        <p:txBody>
          <a:bodyPr wrap="square">
            <a:spAutoFit/>
          </a:bodyPr>
          <a:lstStyle/>
          <a:p>
            <a:pPr indent="457200" algn="ctr">
              <a:spcAft>
                <a:spcPts val="0"/>
              </a:spcAft>
            </a:pPr>
            <a:r>
              <a:rPr lang="ro-RO" sz="2000" b="1" dirty="0">
                <a:latin typeface="Times New Roman" panose="02020603050405020304" pitchFamily="18" charset="0"/>
                <a:ea typeface="Calibri" panose="020F0502020204030204" pitchFamily="34" charset="0"/>
              </a:rPr>
              <a:t>2. MATERIAL ȘI METODĂ DE </a:t>
            </a:r>
            <a:r>
              <a:rPr lang="ro-RO" sz="2000" b="1" dirty="0" smtClean="0">
                <a:latin typeface="Times New Roman" panose="02020603050405020304" pitchFamily="18" charset="0"/>
                <a:ea typeface="Calibri" panose="020F0502020204030204" pitchFamily="34" charset="0"/>
              </a:rPr>
              <a:t>LUCRU</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Având în vedere faptul că în această etapă activitățile planificate s-au axat pe stabilirea cadrului specific cercetărilor metodele de lucru utilizate au vizat culegerea de informații și date care vor asigura suportul prelucrărilor de date din fazele următoare. Fiind vorba de o cercetare științifică s-a avut în vedere utilizarea unor metode care sunt recunoscute în tehnica experimentale și care pot oferi date prelucrate importante și în acord cu activitățile actuale și viitoare planificate.</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Pentru culegerea datelor din această etapă, echipa de cercetare a aplicat metoda interviului pe bază de chestionare. A fost aleasă această metodă întrucât este expeditivă și se caracterizează printr-o îmbinare și o organizare de concepte, modele, ipoteze, strategii, instrumente și tehnici de lucru care dau consistență unui proiect metodologic.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Acțiunea de intervievare s-a bazat pe aplicarea unui chestionar elaborat în consens cu planul de activitate care stă la baza realizării obiectivelor de cercetare și a descoperirii unor adevăruri în legătură cu fenomenele investigate. În cercetare, metoda intervievării pe bază de chestionar are și rolul de a indica calea, sau itinerarul după care se reglează acțiunile tehnice și practice viitoare derulate în vederea atingerii scopului final.</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Au fost supuși tehnicii intervievării crescătorii de ovine de ovine din noul tip de lapte aflați în arealul respectiv de cercetare. Selectarea subiecților a avut la bază experiența acestora în creșterea oilor de această populație dar și efectivul pe care aceștia îl dețin în proprietate.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Îndeplinirea acestei ultime cerințe a avut la bază faptul că aplicarea unor programe de ameliorare devine eficientă doar în populații cu un efectiv relativ mai mare. După intervievare răspunsurile au fost centralizate, analizate și interpretate, iar pe baza lor s-au emis concluziile principale</a:t>
            </a:r>
            <a:r>
              <a:rPr lang="ro-RO" dirty="0" smtClean="0">
                <a:latin typeface="Times New Roman" panose="02020603050405020304" pitchFamily="18" charset="0"/>
                <a:ea typeface="Calibri" panose="020F0502020204030204" pitchFamily="34" charset="0"/>
              </a:rPr>
              <a:t>.</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7258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394" y="335277"/>
            <a:ext cx="8354728" cy="6801862"/>
          </a:xfrm>
          <a:prstGeom prst="rect">
            <a:avLst/>
          </a:prstGeom>
        </p:spPr>
        <p:txBody>
          <a:bodyPr wrap="square">
            <a:spAutoFit/>
          </a:bodyPr>
          <a:lstStyle/>
          <a:p>
            <a:pPr indent="457200" algn="ctr">
              <a:spcAft>
                <a:spcPts val="0"/>
              </a:spcAft>
            </a:pPr>
            <a:r>
              <a:rPr lang="ro-RO" sz="2000" b="1" dirty="0">
                <a:latin typeface="Times New Roman" panose="02020603050405020304" pitchFamily="18" charset="0"/>
                <a:ea typeface="Calibri" panose="020F0502020204030204" pitchFamily="34" charset="0"/>
              </a:rPr>
              <a:t>3.1. CARACTERIZAREA CADRULUI NATURAL SPECIFIC </a:t>
            </a:r>
            <a:endParaRPr lang="en-GB" dirty="0">
              <a:latin typeface="Times New Roman" panose="02020603050405020304" pitchFamily="18" charset="0"/>
              <a:ea typeface="Calibri" panose="020F0502020204030204" pitchFamily="34" charset="0"/>
            </a:endParaRPr>
          </a:p>
          <a:p>
            <a:pPr indent="457200" algn="ctr">
              <a:spcAft>
                <a:spcPts val="0"/>
              </a:spcAft>
            </a:pPr>
            <a:r>
              <a:rPr lang="ro-RO" sz="2000" b="1" dirty="0">
                <a:latin typeface="Times New Roman" panose="02020603050405020304" pitchFamily="18" charset="0"/>
                <a:ea typeface="Calibri" panose="020F0502020204030204" pitchFamily="34" charset="0"/>
              </a:rPr>
              <a:t>AREALULUI DE CERCETARE</a:t>
            </a:r>
            <a:endParaRPr lang="en-GB" dirty="0">
              <a:latin typeface="Times New Roman" panose="02020603050405020304" pitchFamily="18" charset="0"/>
              <a:ea typeface="Calibri" panose="020F0502020204030204" pitchFamily="34" charset="0"/>
            </a:endParaRPr>
          </a:p>
          <a:p>
            <a:pPr algn="just">
              <a:spcAft>
                <a:spcPts val="0"/>
              </a:spcAft>
            </a:pPr>
            <a:r>
              <a:rPr lang="ro-RO" dirty="0">
                <a:latin typeface="Times New Roman" panose="02020603050405020304" pitchFamily="18"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ro-RO" dirty="0">
                <a:latin typeface="Times New Roman" panose="02020603050405020304" pitchFamily="18" charset="0"/>
                <a:ea typeface="Times New Roman" panose="02020603050405020304" pitchFamily="18" charset="0"/>
              </a:rPr>
              <a:t>	</a:t>
            </a:r>
            <a:r>
              <a:rPr lang="ro-RO" dirty="0">
                <a:latin typeface="Times New Roman" panose="02020603050405020304" pitchFamily="18" charset="0"/>
                <a:ea typeface="Times New Roman" panose="02020603050405020304" pitchFamily="18" charset="0"/>
                <a:cs typeface="Times New Roman" panose="02020603050405020304" pitchFamily="18" charset="0"/>
              </a:rPr>
              <a:t>Podișul Moldovei este situat în părțile de est și nord-est ale României continuându-se și dincolo de râul Prut, în Republica Moldova și Ucraina. Limite acestei forme geografice sunt: </a:t>
            </a:r>
            <a:endParaRPr lang="en-GB"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ro-RO" i="1" dirty="0">
                <a:latin typeface="Times New Roman" panose="02020603050405020304" pitchFamily="18" charset="0"/>
                <a:ea typeface="Calibri" panose="020F0502020204030204" pitchFamily="34" charset="0"/>
                <a:cs typeface="Times New Roman" panose="02020603050405020304" pitchFamily="18" charset="0"/>
              </a:rPr>
              <a:t>nord:</a:t>
            </a:r>
            <a:r>
              <a:rPr lang="ro-RO" dirty="0">
                <a:latin typeface="Times New Roman" panose="02020603050405020304" pitchFamily="18" charset="0"/>
                <a:ea typeface="Calibri" panose="020F0502020204030204" pitchFamily="34" charset="0"/>
                <a:cs typeface="Times New Roman" panose="02020603050405020304" pitchFamily="18" charset="0"/>
              </a:rPr>
              <a:t> Prutul superior;</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ro-RO" i="1" dirty="0">
                <a:latin typeface="Times New Roman" panose="02020603050405020304" pitchFamily="18" charset="0"/>
                <a:ea typeface="Calibri" panose="020F0502020204030204" pitchFamily="34" charset="0"/>
                <a:cs typeface="Times New Roman" panose="02020603050405020304" pitchFamily="18" charset="0"/>
              </a:rPr>
              <a:t>est:</a:t>
            </a:r>
            <a:r>
              <a:rPr lang="ro-RO" dirty="0">
                <a:latin typeface="Times New Roman" panose="02020603050405020304" pitchFamily="18" charset="0"/>
                <a:ea typeface="Calibri" panose="020F0502020204030204" pitchFamily="34" charset="0"/>
                <a:cs typeface="Times New Roman" panose="02020603050405020304" pitchFamily="18" charset="0"/>
              </a:rPr>
              <a:t> râul Prut;</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ro-RO" i="1" dirty="0">
                <a:latin typeface="Times New Roman" panose="02020603050405020304" pitchFamily="18" charset="0"/>
                <a:ea typeface="Calibri" panose="020F0502020204030204" pitchFamily="34" charset="0"/>
                <a:cs typeface="Times New Roman" panose="02020603050405020304" pitchFamily="18" charset="0"/>
              </a:rPr>
              <a:t>sud:</a:t>
            </a:r>
            <a:r>
              <a:rPr lang="ro-RO" dirty="0">
                <a:latin typeface="Times New Roman" panose="02020603050405020304" pitchFamily="18" charset="0"/>
                <a:ea typeface="Calibri" panose="020F0502020204030204" pitchFamily="34" charset="0"/>
                <a:cs typeface="Times New Roman" panose="02020603050405020304" pitchFamily="18" charset="0"/>
              </a:rPr>
              <a:t> Câmpia Română, Dunărea și Marea Neagră;</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ro-RO" i="1" dirty="0">
                <a:latin typeface="Times New Roman" panose="02020603050405020304" pitchFamily="18" charset="0"/>
                <a:ea typeface="Calibri" panose="020F0502020204030204" pitchFamily="34" charset="0"/>
                <a:cs typeface="Times New Roman" panose="02020603050405020304" pitchFamily="18" charset="0"/>
              </a:rPr>
              <a:t>vest:</a:t>
            </a:r>
            <a:r>
              <a:rPr lang="ro-RO" dirty="0">
                <a:latin typeface="Times New Roman" panose="02020603050405020304" pitchFamily="18" charset="0"/>
                <a:ea typeface="Calibri" panose="020F0502020204030204" pitchFamily="34" charset="0"/>
                <a:cs typeface="Times New Roman" panose="02020603050405020304" pitchFamily="18" charset="0"/>
              </a:rPr>
              <a:t> Culoarul Siretului și Subcarpații Moldovei.</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spcAft>
                <a:spcPts val="0"/>
              </a:spcAft>
            </a:pPr>
            <a:r>
              <a:rPr lang="ro-RO" dirty="0">
                <a:latin typeface="Times New Roman" panose="02020603050405020304" pitchFamily="18" charset="0"/>
                <a:ea typeface="Calibri" panose="020F0502020204030204" pitchFamily="34" charset="0"/>
                <a:cs typeface="Times New Roman" panose="02020603050405020304" pitchFamily="18" charset="0"/>
              </a:rPr>
              <a:t>Podișul Moldovei se desfășoară pe direcția de la nord la sud și este cel mai întins și mai tipic podiș din țară. Arealul respectiv este caracterizat prin forme de relief care prezintă altitudini diferite în raport cu subunitatea analizată: este mai înalt în partea de nord-vest, unde atinge 500-600 metri, mai jos în nord-est (200 metri) și coboară ușor de la 500 metri la 200 metri în partea de sud. </a:t>
            </a:r>
            <a:endParaRPr lang="en-GB"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o-RO" i="1" dirty="0">
                <a:latin typeface="Times New Roman" panose="02020603050405020304" pitchFamily="18" charset="0"/>
                <a:cs typeface="Times New Roman" panose="02020603050405020304" pitchFamily="18" charset="0"/>
              </a:rPr>
              <a:t>Activitatea </a:t>
            </a:r>
            <a:r>
              <a:rPr lang="ro-RO" i="1" dirty="0" smtClean="0">
                <a:latin typeface="Times New Roman" panose="02020603050405020304" pitchFamily="18" charset="0"/>
                <a:cs typeface="Times New Roman" panose="02020603050405020304" pitchFamily="18" charset="0"/>
              </a:rPr>
              <a:t>economică</a:t>
            </a:r>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din</a:t>
            </a:r>
            <a:r>
              <a:rPr lang="ro-RO" i="1"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Podișul Moldovei constituie o însemnată regiune agricolă a țării, furnizând peste 15 % din producția agricolă a României. Condițiile naturale sunt extrem de favorabile: în culoarele văilor și în regiunile joase activitatea de bază o reprezintă culturile cerealiere și a plantelor tehnice (sfecla de zahăr, floarea–soarelui, inul, cânepa), pe versanții dealurilor se întind mari suprafețe horticole (viticole și pomicole), iar în luncile marilor râuri, baza o reprezintă legumicultura. Pășunile și fânețele din dealurile înalte, ca și diversele culturi furajere au favorizat creșterea animalelor, care reprezintă o ocupație tradițională.</a:t>
            </a:r>
            <a:endParaRPr lang="en-GB" dirty="0">
              <a:latin typeface="Times New Roman" panose="02020603050405020304" pitchFamily="18" charset="0"/>
              <a:cs typeface="Times New Roman" panose="02020603050405020304" pitchFamily="18" charset="0"/>
            </a:endParaRPr>
          </a:p>
          <a:p>
            <a:pPr indent="457200" algn="just">
              <a:spcAft>
                <a:spcPts val="0"/>
              </a:spcAft>
            </a:pP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695971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9844" y="145521"/>
            <a:ext cx="6858000" cy="923330"/>
          </a:xfrm>
          <a:prstGeom prst="rect">
            <a:avLst/>
          </a:prstGeom>
        </p:spPr>
        <p:txBody>
          <a:bodyPr wrap="square">
            <a:spAutoFit/>
          </a:bodyPr>
          <a:lstStyle/>
          <a:p>
            <a:pPr indent="457200" algn="ctr">
              <a:lnSpc>
                <a:spcPct val="150000"/>
              </a:lnSpc>
              <a:spcAft>
                <a:spcPts val="0"/>
              </a:spcAft>
            </a:pPr>
            <a:r>
              <a:rPr lang="ro-RO" b="1" dirty="0">
                <a:latin typeface="Times New Roman" panose="02020603050405020304" pitchFamily="18" charset="0"/>
                <a:ea typeface="Calibri" panose="020F0502020204030204" pitchFamily="34" charset="0"/>
              </a:rPr>
              <a:t>3.2. ANALIZA SITUAȚIEI ACTUALE DIN SECTORUL DE CREȘTERE A ANIMALELOR DIN AREALUL DE CERCETARE</a:t>
            </a:r>
            <a:endParaRPr lang="en-GB" sz="1600" dirty="0">
              <a:effectLst/>
              <a:latin typeface="Times New Roman" panose="02020603050405020304" pitchFamily="18" charset="0"/>
              <a:ea typeface="Calibri" panose="020F0502020204030204" pitchFamily="34" charset="0"/>
            </a:endParaRPr>
          </a:p>
        </p:txBody>
      </p:sp>
      <p:sp>
        <p:nvSpPr>
          <p:cNvPr id="3" name="Rectangle 2"/>
          <p:cNvSpPr/>
          <p:nvPr/>
        </p:nvSpPr>
        <p:spPr>
          <a:xfrm>
            <a:off x="519763" y="1068851"/>
            <a:ext cx="8345103" cy="5770811"/>
          </a:xfrm>
          <a:prstGeom prst="rect">
            <a:avLst/>
          </a:prstGeom>
        </p:spPr>
        <p:txBody>
          <a:bodyPr wrap="square">
            <a:spAutoFit/>
          </a:bodyPr>
          <a:lstStyle/>
          <a:p>
            <a:pPr marL="457200" indent="457200" algn="just">
              <a:lnSpc>
                <a:spcPct val="150000"/>
              </a:lnSpc>
              <a:spcAft>
                <a:spcPts val="0"/>
              </a:spcAft>
            </a:pPr>
            <a:r>
              <a:rPr lang="ro-RO" i="1" dirty="0">
                <a:latin typeface="Times New Roman" panose="02020603050405020304" pitchFamily="18" charset="0"/>
                <a:ea typeface="Calibri" panose="020F0502020204030204" pitchFamily="34" charset="0"/>
                <a:cs typeface="Times New Roman" panose="02020603050405020304" pitchFamily="18" charset="0"/>
              </a:rPr>
              <a:t>Creșterea animalelor</a:t>
            </a:r>
            <a:r>
              <a:rPr lang="ro-RO" dirty="0">
                <a:latin typeface="Times New Roman" panose="02020603050405020304" pitchFamily="18" charset="0"/>
                <a:ea typeface="Calibri" panose="020F0502020204030204" pitchFamily="34" charset="0"/>
                <a:cs typeface="Times New Roman" panose="02020603050405020304" pitchFamily="18" charset="0"/>
              </a:rPr>
              <a:t> reprezintă o activitate de bază a populației aflată în mediul rural. La nivelul județului în care s-a format și în care se regăsesc și cele mai numeroase dar și cele mai valoroase efective care aparțin noii populații de lapte sectorul reprezentat de creșterea ovinelor a cunoscut cele mai ridicate ritmuri de dezvoltare. Din datele prezentate în tabelul 1 se poate observa că dacă la bovine la nivelul anului 2017 creșterea efectivului total a fost cu 6,40% față de 2012 iar la ovine pe același interval creșterea a depășit 17%.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pPr>
            <a:r>
              <a:rPr lang="ro-RO" dirty="0">
                <a:latin typeface="Times New Roman" panose="02020603050405020304" pitchFamily="18" charset="0"/>
                <a:cs typeface="Times New Roman" panose="02020603050405020304" pitchFamily="18" charset="0"/>
              </a:rPr>
              <a:t>Această creștere exprimată în valori absolute arată ca efectivul total de ovine existent la finele anului 2017 a fost cu 34685 capete mai mare față de anul 2012. Tot la ovine se constată că și efectivul reprezentat de oi și mioare a cunoscut o creștere semnificativă. Dacă în 2012 acest nucleu matcă era constituit dintr-un efectiv total de 161602 femele la sfârșitul anului 2017 era de 158803, această creștere reprezentând o proporție de peste 15%. </a:t>
            </a:r>
            <a:endParaRPr lang="en-GB" dirty="0">
              <a:latin typeface="Times New Roman" panose="02020603050405020304" pitchFamily="18" charset="0"/>
              <a:cs typeface="Times New Roman" panose="02020603050405020304" pitchFamily="18" charset="0"/>
            </a:endParaRPr>
          </a:p>
          <a:p>
            <a:pPr marL="457200" indent="457200" algn="just">
              <a:spcAft>
                <a:spcPts val="0"/>
              </a:spcAft>
            </a:pP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3285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l="25269" t="42012" r="24640" b="9895"/>
          <a:stretch>
            <a:fillRect/>
          </a:stretch>
        </p:blipFill>
        <p:spPr bwMode="auto">
          <a:xfrm>
            <a:off x="1045112" y="93945"/>
            <a:ext cx="7852672" cy="422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602350" y="4315625"/>
            <a:ext cx="8416522" cy="2585323"/>
          </a:xfrm>
          <a:prstGeom prst="rect">
            <a:avLst/>
          </a:prstGeom>
        </p:spPr>
        <p:txBody>
          <a:bodyPr wrap="square">
            <a:spAutoFit/>
          </a:bodyPr>
          <a:lstStyle/>
          <a:p>
            <a:pPr indent="457200" algn="just">
              <a:spcAft>
                <a:spcPts val="0"/>
              </a:spcAft>
            </a:pPr>
            <a:r>
              <a:rPr lang="ro-RO" dirty="0">
                <a:latin typeface="Times New Roman" panose="02020603050405020304" pitchFamily="18" charset="0"/>
                <a:ea typeface="Calibri" panose="020F0502020204030204" pitchFamily="34" charset="0"/>
              </a:rPr>
              <a:t>Pe baza tuturor acestor date și informații se poate observa că sectorul reprezentat de creșterea ovinelor este într-o dinamică pozitivă și susținută, justificând, astfel, finanțarea unor cercetări privitoare la elaborarea tehnologiei de ameliorare a ovinelor în vederea creșterii performanțelor productive</a:t>
            </a:r>
            <a:r>
              <a:rPr lang="ro-RO" dirty="0" smtClean="0">
                <a:latin typeface="Times New Roman" panose="02020603050405020304" pitchFamily="18" charset="0"/>
                <a:ea typeface="Calibri" panose="020F0502020204030204" pitchFamily="34" charset="0"/>
              </a:rPr>
              <a:t>.</a:t>
            </a:r>
            <a:r>
              <a:rPr lang="ro-RO" dirty="0">
                <a:latin typeface="Times New Roman" panose="02020603050405020304" pitchFamily="18" charset="0"/>
                <a:ea typeface="Calibri" panose="020F0502020204030204" pitchFamily="34" charset="0"/>
              </a:rPr>
              <a:t>	</a:t>
            </a:r>
            <a:endParaRPr lang="en-US"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La </a:t>
            </a:r>
            <a:r>
              <a:rPr lang="ro-RO" dirty="0">
                <a:latin typeface="Times New Roman" panose="02020603050405020304" pitchFamily="18" charset="0"/>
                <a:ea typeface="Calibri" panose="020F0502020204030204" pitchFamily="34" charset="0"/>
              </a:rPr>
              <a:t>caprine ritmul de creștere a efectivului este, de asemenea, intensă pe același interval de timp. Dacă la nivelului anului 2012 efectivul total a fost de 58669 capete în doar cinci ani a ajuns la peste 70 mii capete. Acest aspect evidențiază faptul că se consemnează o creștere de 16,35%, adică la nivelul perioadei de analiză se afla în creștere și exploatare un efectiv total cu un plus de 11431 capete.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0992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3570" y="500514"/>
            <a:ext cx="8783053" cy="923330"/>
          </a:xfrm>
          <a:prstGeom prst="rect">
            <a:avLst/>
          </a:prstGeom>
        </p:spPr>
        <p:txBody>
          <a:bodyPr wrap="square">
            <a:spAutoFit/>
          </a:bodyPr>
          <a:lstStyle/>
          <a:p>
            <a:pPr marL="457200" algn="just">
              <a:spcAft>
                <a:spcPts val="0"/>
              </a:spcAft>
            </a:pPr>
            <a:r>
              <a:rPr lang="ro-RO" dirty="0">
                <a:latin typeface="Times New Roman" panose="02020603050405020304" pitchFamily="18" charset="0"/>
                <a:ea typeface="Calibri" panose="020F0502020204030204" pitchFamily="34" charset="0"/>
              </a:rPr>
              <a:t>	Și în ceea ce privește producțiile obținute de la ovine proporția cea mai mare provine tot din sectorul privat. La producția de carne acest sector furnizează piețelor 99,75%. </a:t>
            </a:r>
            <a:endParaRPr lang="en-GB" dirty="0">
              <a:latin typeface="Times New Roman" panose="02020603050405020304" pitchFamily="18" charset="0"/>
              <a:ea typeface="Times New Roman" panose="02020603050405020304" pitchFamily="18" charset="0"/>
            </a:endParaRPr>
          </a:p>
        </p:txBody>
      </p:sp>
      <p:pic>
        <p:nvPicPr>
          <p:cNvPr id="2050" name="Picture 1"/>
          <p:cNvPicPr>
            <a:picLocks noChangeAspect="1" noChangeArrowheads="1"/>
          </p:cNvPicPr>
          <p:nvPr/>
        </p:nvPicPr>
        <p:blipFill>
          <a:blip r:embed="rId2">
            <a:extLst>
              <a:ext uri="{28A0092B-C50C-407E-A947-70E740481C1C}">
                <a14:useLocalDpi xmlns:a14="http://schemas.microsoft.com/office/drawing/2010/main" val="0"/>
              </a:ext>
            </a:extLst>
          </a:blip>
          <a:srcRect l="25417" t="41223" r="23640" b="13806"/>
          <a:stretch>
            <a:fillRect/>
          </a:stretch>
        </p:blipFill>
        <p:spPr bwMode="auto">
          <a:xfrm>
            <a:off x="1620218" y="1708434"/>
            <a:ext cx="6763385" cy="33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12269" y="5256537"/>
            <a:ext cx="8008219" cy="1200329"/>
          </a:xfrm>
          <a:prstGeom prst="rect">
            <a:avLst/>
          </a:prstGeom>
        </p:spPr>
        <p:txBody>
          <a:bodyPr wrap="square">
            <a:spAutoFit/>
          </a:bodyPr>
          <a:lstStyle/>
          <a:p>
            <a:r>
              <a:rPr lang="ro-RO" dirty="0">
                <a:latin typeface="Times New Roman" panose="02020603050405020304" pitchFamily="18" charset="0"/>
                <a:ea typeface="Calibri" panose="020F0502020204030204" pitchFamily="34" charset="0"/>
              </a:rPr>
              <a:t>	În ceea ce privește producția de carne cea rezultată din valorificarea ovinelor în viu deține o proporție de 2,58%. Această valoare este situată mult sub valoarea altor județe ceea ce înseamnă ca în arealul de cercetare oile sunt crescute îndeosebi pentru producția de lapte</a:t>
            </a:r>
            <a:endParaRPr lang="en-GB" dirty="0"/>
          </a:p>
        </p:txBody>
      </p:sp>
    </p:spTree>
    <p:extLst>
      <p:ext uri="{BB962C8B-B14F-4D97-AF65-F5344CB8AC3E}">
        <p14:creationId xmlns:p14="http://schemas.microsoft.com/office/powerpoint/2010/main" val="827503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019" y="467589"/>
            <a:ext cx="8133348" cy="6494085"/>
          </a:xfrm>
          <a:prstGeom prst="rect">
            <a:avLst/>
          </a:prstGeom>
        </p:spPr>
        <p:txBody>
          <a:bodyPr wrap="square">
            <a:spAutoFit/>
          </a:bodyPr>
          <a:lstStyle/>
          <a:p>
            <a:pPr marL="457200" algn="ctr">
              <a:spcAft>
                <a:spcPts val="0"/>
              </a:spcAft>
            </a:pPr>
            <a:r>
              <a:rPr lang="ro-RO" sz="2000" b="1" dirty="0">
                <a:solidFill>
                  <a:srgbClr val="000000"/>
                </a:solidFill>
                <a:latin typeface="Times New Roman" panose="02020603050405020304" pitchFamily="18" charset="0"/>
                <a:ea typeface="Times New Roman" panose="02020603050405020304" pitchFamily="18" charset="0"/>
              </a:rPr>
              <a:t>3.3. CONCEPEREA SI ELABORAREA CHESTIONARELOR</a:t>
            </a:r>
            <a:endParaRPr lang="en-GB" dirty="0">
              <a:latin typeface="Times New Roman" panose="02020603050405020304" pitchFamily="18" charset="0"/>
              <a:ea typeface="Times New Roman" panose="02020603050405020304" pitchFamily="18" charset="0"/>
            </a:endParaRPr>
          </a:p>
          <a:p>
            <a:pPr indent="457200" algn="just">
              <a:spcAft>
                <a:spcPts val="0"/>
              </a:spcAft>
            </a:pPr>
            <a:r>
              <a:rPr lang="ro-RO" b="1"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Opțiunea pentru această metodă de cercetare a fost considerată mai oportună pentru această etapă, ținând cont de timpul scurt și de faptul că trebuia să adunăm informații recente cu privire la aspectele care îi preocupă pe crescători. Numai în acest fel puteam aduna informații reale referitoare la datele necesare pentru ca toate obiectivele proiectului să fie îndeplinite la finalul cercetărilor. Pentru a argumenta importanța chestionarelor și valoarea rezultatelor oferite de o intervievare corectă prezentăm succint câteva informații pe care le-am cules din analiza literaturii de specialitate.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Referitor la utilizarea în cercetare a chestionarelor </a:t>
            </a:r>
            <a:r>
              <a:rPr lang="ro-RO" dirty="0" err="1">
                <a:latin typeface="Times New Roman" panose="02020603050405020304" pitchFamily="18" charset="0"/>
                <a:ea typeface="Calibri" panose="020F0502020204030204" pitchFamily="34" charset="0"/>
              </a:rPr>
              <a:t>Pichot</a:t>
            </a:r>
            <a:r>
              <a:rPr lang="ro-RO" dirty="0">
                <a:latin typeface="Times New Roman" panose="02020603050405020304" pitchFamily="18" charset="0"/>
                <a:ea typeface="Calibri" panose="020F0502020204030204" pitchFamily="34" charset="0"/>
              </a:rPr>
              <a:t> P. spune că acestea "</a:t>
            </a:r>
            <a:r>
              <a:rPr lang="ro-RO" i="1" dirty="0">
                <a:latin typeface="Times New Roman" panose="02020603050405020304" pitchFamily="18" charset="0"/>
                <a:ea typeface="Calibri" panose="020F0502020204030204" pitchFamily="34" charset="0"/>
              </a:rPr>
              <a:t>sunt teste compuse dintr-un număr mai mare sau mai mic de întrebări prezentate în scris subiecților și se referă la opiniile, preferințele, sentimentele, interesele și comportamentele lor în circumstanțe precise</a:t>
            </a: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Roger </a:t>
            </a:r>
            <a:r>
              <a:rPr lang="ro-RO" dirty="0" err="1">
                <a:latin typeface="Times New Roman" panose="02020603050405020304" pitchFamily="18" charset="0"/>
                <a:ea typeface="Calibri" panose="020F0502020204030204" pitchFamily="34" charset="0"/>
              </a:rPr>
              <a:t>Mucchielli</a:t>
            </a:r>
            <a:r>
              <a:rPr lang="ro-RO" dirty="0">
                <a:latin typeface="Times New Roman" panose="02020603050405020304" pitchFamily="18" charset="0"/>
                <a:ea typeface="Calibri" panose="020F0502020204030204" pitchFamily="34" charset="0"/>
              </a:rPr>
              <a:t>, citat de Popper, spunea despre chestionar că „</a:t>
            </a:r>
            <a:r>
              <a:rPr lang="ro-RO" i="1" dirty="0">
                <a:latin typeface="Times New Roman" panose="02020603050405020304" pitchFamily="18" charset="0"/>
                <a:ea typeface="Calibri" panose="020F0502020204030204" pitchFamily="34" charset="0"/>
              </a:rPr>
              <a:t>nu poate fi considerat decât o listă de întrebări</a:t>
            </a:r>
            <a:r>
              <a:rPr lang="ro-RO" dirty="0">
                <a:latin typeface="Times New Roman" panose="02020603050405020304" pitchFamily="18" charset="0"/>
                <a:ea typeface="Calibri" panose="020F0502020204030204" pitchFamily="34" charset="0"/>
              </a:rPr>
              <a:t>“, iar Earl „</a:t>
            </a:r>
            <a:r>
              <a:rPr lang="ro-RO" i="1" dirty="0">
                <a:latin typeface="Times New Roman" panose="02020603050405020304" pitchFamily="18" charset="0"/>
                <a:ea typeface="Calibri" panose="020F0502020204030204" pitchFamily="34" charset="0"/>
              </a:rPr>
              <a:t>o metodă de colectare a datelor prin întrebările puse persoanelor sau prin întrebarea acestora dacă sunt de acord sau în dezacord cu enunțurile care reprezintă diferite puncte de vedere”. </a:t>
            </a:r>
            <a:endParaRPr lang="en-US" i="1" dirty="0" smtClean="0">
              <a:latin typeface="Times New Roman" panose="02020603050405020304" pitchFamily="18" charset="0"/>
              <a:ea typeface="Calibri" panose="020F0502020204030204" pitchFamily="34" charset="0"/>
            </a:endParaRPr>
          </a:p>
          <a:p>
            <a:pPr indent="457200" algn="just"/>
            <a:r>
              <a:rPr lang="ro-RO" dirty="0">
                <a:latin typeface="Times New Roman" panose="02020603050405020304" pitchFamily="18" charset="0"/>
                <a:cs typeface="Times New Roman" panose="02020603050405020304" pitchFamily="18" charset="0"/>
              </a:rPr>
              <a:t>Orice chestionar trebuie să asigure o logică a întrebărilor care urmează, de cele mai multe ori, o logică internă stabilită de fiecare cercetător. În general, chestionarele pornesc cu întrebări simple și a căror complexitate crește pe măsură ce se avansează în derularea lor (chestionare tip „pâlnie”). </a:t>
            </a:r>
            <a:endParaRPr lang="en-GB" dirty="0">
              <a:latin typeface="Times New Roman" panose="02020603050405020304" pitchFamily="18" charset="0"/>
              <a:cs typeface="Times New Roman" panose="02020603050405020304" pitchFamily="18" charset="0"/>
            </a:endParaRPr>
          </a:p>
          <a:p>
            <a:pPr indent="457200" algn="just">
              <a:spcAft>
                <a:spcPts val="0"/>
              </a:spcAft>
            </a:pP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91379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647" y="618195"/>
            <a:ext cx="8277726" cy="5386090"/>
          </a:xfrm>
          <a:prstGeom prst="rect">
            <a:avLst/>
          </a:prstGeom>
        </p:spPr>
        <p:txBody>
          <a:bodyPr wrap="square">
            <a:spAutoFit/>
          </a:bodyPr>
          <a:lstStyle/>
          <a:p>
            <a:pPr indent="457200" algn="ctr">
              <a:spcAft>
                <a:spcPts val="0"/>
              </a:spcAft>
            </a:pPr>
            <a:r>
              <a:rPr lang="fr-FR" sz="2000" b="1" dirty="0">
                <a:solidFill>
                  <a:srgbClr val="000000"/>
                </a:solidFill>
                <a:latin typeface="Times New Roman" panose="02020603050405020304" pitchFamily="18" charset="0"/>
                <a:ea typeface="Calibri" panose="020F0502020204030204" pitchFamily="34" charset="0"/>
              </a:rPr>
              <a:t>3.3.1. </a:t>
            </a:r>
            <a:r>
              <a:rPr lang="fr-FR" sz="2000" b="1" dirty="0" err="1">
                <a:solidFill>
                  <a:srgbClr val="000000"/>
                </a:solidFill>
                <a:latin typeface="Times New Roman" panose="02020603050405020304" pitchFamily="18" charset="0"/>
                <a:ea typeface="Calibri" panose="020F0502020204030204" pitchFamily="34" charset="0"/>
              </a:rPr>
              <a:t>Tehnica</a:t>
            </a:r>
            <a:r>
              <a:rPr lang="fr-FR" sz="2000" b="1" dirty="0">
                <a:solidFill>
                  <a:srgbClr val="000000"/>
                </a:solidFill>
                <a:latin typeface="Times New Roman" panose="02020603050405020304" pitchFamily="18" charset="0"/>
                <a:ea typeface="Calibri" panose="020F0502020204030204" pitchFamily="34" charset="0"/>
              </a:rPr>
              <a:t> </a:t>
            </a:r>
            <a:r>
              <a:rPr lang="fr-FR" sz="2000" b="1" dirty="0" err="1">
                <a:solidFill>
                  <a:srgbClr val="000000"/>
                </a:solidFill>
                <a:latin typeface="Times New Roman" panose="02020603050405020304" pitchFamily="18" charset="0"/>
                <a:ea typeface="Calibri" panose="020F0502020204030204" pitchFamily="34" charset="0"/>
              </a:rPr>
              <a:t>efectuării</a:t>
            </a:r>
            <a:r>
              <a:rPr lang="fr-FR" sz="2000" b="1" dirty="0">
                <a:solidFill>
                  <a:srgbClr val="000000"/>
                </a:solidFill>
                <a:latin typeface="Times New Roman" panose="02020603050405020304" pitchFamily="18" charset="0"/>
                <a:ea typeface="Calibri" panose="020F0502020204030204" pitchFamily="34" charset="0"/>
              </a:rPr>
              <a:t> </a:t>
            </a:r>
            <a:r>
              <a:rPr lang="fr-FR" sz="2000" b="1" dirty="0" err="1">
                <a:solidFill>
                  <a:srgbClr val="000000"/>
                </a:solidFill>
                <a:latin typeface="Times New Roman" panose="02020603050405020304" pitchFamily="18" charset="0"/>
                <a:ea typeface="Calibri" panose="020F0502020204030204" pitchFamily="34" charset="0"/>
              </a:rPr>
              <a:t>interviurilor</a:t>
            </a:r>
            <a:r>
              <a:rPr lang="fr-FR" sz="2000" b="1" dirty="0">
                <a:solidFill>
                  <a:srgbClr val="000000"/>
                </a:solidFill>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Ordinea în care sunt inserate întrebările în chestionar capătă o importanță deosebită în ancheta orală. Răspunsul la fiecare întrebare depinde nu numai de faptele sau gândurile subiectului avute pe moment sau înainte de a intra în contact cu cercetătorul, ci și de modul în care se stabilește relația subiect-cercetător, de felul în care subiectul percepe și evaluează consecințele răspunsurilor dar și de modul în care poate utiliza rezultatele finale în interes propriu. Locul pe care îl are o întrebarea într-un chestionar sau plasarea ei într-o anumită succesiune de întrebări este în măsură să modifice dramatic cantitatea și calitatea răspunsurilor.</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Ca extindere, chestionarele trebuie să includă întrebări cât mai simple și reduse numeric, pentru a nu plictisi și de a dilua calitatea răspunsurilor-lucru de care s-a ținut cont în conceperea și elaborarea chestionarelor. Însă, de cele mai multe ori, din dorința de a “acoperi” cât mai bine conținutul conceptelor prin indicatori, </a:t>
            </a:r>
            <a:r>
              <a:rPr lang="ro-RO" i="1" dirty="0">
                <a:latin typeface="Times New Roman" panose="02020603050405020304" pitchFamily="18" charset="0"/>
                <a:ea typeface="Calibri" panose="020F0502020204030204" pitchFamily="34" charset="0"/>
              </a:rPr>
              <a:t>tendința cercetătorului este de a formula mai multe întrebări decât ar recomanda-o condițiile concrete de desfășurare a anchetei </a:t>
            </a:r>
            <a:r>
              <a:rPr lang="ro-RO" dirty="0">
                <a:latin typeface="Times New Roman" panose="02020603050405020304" pitchFamily="18" charset="0"/>
                <a:ea typeface="Calibri" panose="020F0502020204030204" pitchFamily="34" charset="0"/>
              </a:rPr>
              <a:t>(Lucia </a:t>
            </a:r>
            <a:r>
              <a:rPr lang="ro-RO" dirty="0" err="1">
                <a:latin typeface="Times New Roman" panose="02020603050405020304" pitchFamily="18" charset="0"/>
                <a:ea typeface="Calibri" panose="020F0502020204030204" pitchFamily="34" charset="0"/>
              </a:rPr>
              <a:t>Tarșă</a:t>
            </a:r>
            <a:r>
              <a:rPr lang="ro-RO" dirty="0">
                <a:latin typeface="Times New Roman" panose="02020603050405020304" pitchFamily="18" charset="0"/>
                <a:ea typeface="Calibri" panose="020F0502020204030204" pitchFamily="34" charset="0"/>
              </a:rPr>
              <a:t>).</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În consens cu numărul întrebărilor incluse în anchete de tip intervievare, în practică chestionarele au dimensiuni foarte diverse de la cele compuse din doar câteva întrebări până la cele mai complexe care au mult mai multe întrebări. </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35663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892" y="731524"/>
            <a:ext cx="8200725" cy="5170646"/>
          </a:xfrm>
          <a:prstGeom prst="rect">
            <a:avLst/>
          </a:prstGeom>
        </p:spPr>
        <p:txBody>
          <a:bodyPr wrap="square">
            <a:spAutoFit/>
          </a:bodyPr>
          <a:lstStyle/>
          <a:p>
            <a:pPr marL="457200" algn="ctr">
              <a:lnSpc>
                <a:spcPct val="150000"/>
              </a:lnSpc>
              <a:spcAft>
                <a:spcPts val="0"/>
              </a:spcAft>
            </a:pPr>
            <a:r>
              <a:rPr lang="ro-RO" sz="2000" b="1">
                <a:solidFill>
                  <a:srgbClr val="000000"/>
                </a:solidFill>
                <a:latin typeface="Times New Roman" panose="02020603050405020304" pitchFamily="18" charset="0"/>
                <a:ea typeface="Times New Roman" panose="02020603050405020304" pitchFamily="18" charset="0"/>
              </a:rPr>
              <a:t>3.3.2. </a:t>
            </a:r>
            <a:r>
              <a:rPr lang="ro-RO" sz="2000" b="1" dirty="0">
                <a:solidFill>
                  <a:srgbClr val="000000"/>
                </a:solidFill>
                <a:latin typeface="Times New Roman" panose="02020603050405020304" pitchFamily="18" charset="0"/>
                <a:ea typeface="Times New Roman" panose="02020603050405020304" pitchFamily="18" charset="0"/>
              </a:rPr>
              <a:t>Efectuarea, centralizarea si interpretarea </a:t>
            </a:r>
            <a:endParaRPr lang="en-GB" dirty="0">
              <a:latin typeface="Times New Roman" panose="02020603050405020304" pitchFamily="18" charset="0"/>
              <a:ea typeface="Times New Roman" panose="02020603050405020304" pitchFamily="18" charset="0"/>
            </a:endParaRPr>
          </a:p>
          <a:p>
            <a:pPr marL="457200" algn="ctr">
              <a:lnSpc>
                <a:spcPct val="150000"/>
              </a:lnSpc>
              <a:spcAft>
                <a:spcPts val="0"/>
              </a:spcAft>
            </a:pPr>
            <a:r>
              <a:rPr lang="ro-RO" sz="2000" b="1" dirty="0">
                <a:solidFill>
                  <a:srgbClr val="000000"/>
                </a:solidFill>
                <a:latin typeface="Times New Roman" panose="02020603050405020304" pitchFamily="18" charset="0"/>
                <a:ea typeface="Times New Roman" panose="02020603050405020304" pitchFamily="18" charset="0"/>
              </a:rPr>
              <a:t>rezultatelor interviurilor</a:t>
            </a:r>
            <a:endParaRPr lang="en-GB" dirty="0">
              <a:latin typeface="Times New Roman" panose="02020603050405020304" pitchFamily="18" charset="0"/>
              <a:ea typeface="Times New Roman" panose="02020603050405020304" pitchFamily="18" charset="0"/>
            </a:endParaRPr>
          </a:p>
          <a:p>
            <a:pPr marL="457200" algn="ctr">
              <a:lnSpc>
                <a:spcPct val="150000"/>
              </a:lnSpc>
              <a:spcAft>
                <a:spcPts val="0"/>
              </a:spcAft>
            </a:pP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Times New Roman" panose="02020603050405020304" pitchFamily="18" charset="0"/>
            </a:endParaRPr>
          </a:p>
          <a:p>
            <a:pPr marL="457200" algn="just">
              <a:lnSpc>
                <a:spcPct val="150000"/>
              </a:lnSpc>
              <a:spcAft>
                <a:spcPts val="0"/>
              </a:spcAft>
            </a:pPr>
            <a:r>
              <a:rPr lang="ro-RO" dirty="0">
                <a:latin typeface="Times New Roman" panose="02020603050405020304" pitchFamily="18" charset="0"/>
                <a:ea typeface="Calibri" panose="020F0502020204030204" pitchFamily="34" charset="0"/>
              </a:rPr>
              <a:t>	Pentru a obține informații corecte echipa de cercetare s-a deplasat în localități în care se regăsesc efective importante care aparțin noului tip de ovine format pentru producția de lapte. Au fost contactați fermieri care aveau mai mult de 50 capete și au fost solicitați să răspundă la întrebările din chestionar. </a:t>
            </a:r>
            <a:endParaRPr lang="en-GB" dirty="0">
              <a:latin typeface="Times New Roman" panose="02020603050405020304" pitchFamily="18" charset="0"/>
              <a:ea typeface="Times New Roman" panose="02020603050405020304" pitchFamily="18" charset="0"/>
            </a:endParaRPr>
          </a:p>
          <a:p>
            <a:pPr marL="457200" indent="457200" algn="just">
              <a:lnSpc>
                <a:spcPct val="150000"/>
              </a:lnSpc>
              <a:spcAft>
                <a:spcPts val="0"/>
              </a:spcAft>
            </a:pPr>
            <a:r>
              <a:rPr lang="ro-RO" dirty="0">
                <a:latin typeface="Times New Roman" panose="02020603050405020304" pitchFamily="18" charset="0"/>
                <a:ea typeface="Calibri" panose="020F0502020204030204" pitchFamily="34" charset="0"/>
              </a:rPr>
              <a:t>Unii dintre aceștia au fost extrem de suspicioși deoarece aveau convingerea că scopul chestionarului era pentru a efectua un recensământ al efectivelor de animale, dar pentru ai putea convinge să furnizeze răspunsuri concrete la întrebările din chestionar echipa de cercetare le-a promis că păstrează confidențialitate deplină asupra tuturor respondenților.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7517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6392" y="466335"/>
            <a:ext cx="8287352" cy="6386364"/>
          </a:xfrm>
          <a:prstGeom prst="rect">
            <a:avLst/>
          </a:prstGeom>
        </p:spPr>
        <p:txBody>
          <a:bodyPr wrap="square">
            <a:spAutoFit/>
          </a:bodyPr>
          <a:lstStyle/>
          <a:p>
            <a:pPr indent="457200" algn="just">
              <a:spcAft>
                <a:spcPts val="0"/>
              </a:spcAft>
            </a:pPr>
            <a:r>
              <a:rPr lang="ro-RO" dirty="0">
                <a:latin typeface="Times New Roman" panose="02020603050405020304" pitchFamily="18" charset="0"/>
                <a:ea typeface="Calibri" panose="020F0502020204030204" pitchFamily="34" charset="0"/>
              </a:rPr>
              <a:t>	</a:t>
            </a:r>
            <a:r>
              <a:rPr lang="ro-RO" sz="1700" b="1" dirty="0">
                <a:latin typeface="Times New Roman" panose="02020603050405020304" pitchFamily="18" charset="0"/>
                <a:ea typeface="Calibri" panose="020F0502020204030204" pitchFamily="34" charset="0"/>
              </a:rPr>
              <a:t>Identificarea tendințelor din creșterea ovinelor în arealul de cercetare</a:t>
            </a:r>
            <a:r>
              <a:rPr lang="ro-RO" sz="1700" dirty="0">
                <a:latin typeface="Times New Roman" panose="02020603050405020304" pitchFamily="18" charset="0"/>
                <a:ea typeface="Calibri" panose="020F0502020204030204" pitchFamily="34" charset="0"/>
              </a:rPr>
              <a:t> a reprezentat un prim obiectiv avut în vedere deoarece voiam să ne convingem dacă proiectul propus este sustenabil în timp în condițiile în care finalitatea cercetărilor poate reprezenta o premisă solidă de ameliorare a producțiilor obținute de la această nouă linie de ovine. </a:t>
            </a:r>
            <a:endParaRPr lang="en-US" sz="1700" dirty="0" smtClean="0">
              <a:latin typeface="Times New Roman" panose="02020603050405020304" pitchFamily="18" charset="0"/>
              <a:ea typeface="Calibri" panose="020F0502020204030204" pitchFamily="34" charset="0"/>
            </a:endParaRPr>
          </a:p>
          <a:p>
            <a:pPr indent="457200" algn="just">
              <a:spcAft>
                <a:spcPts val="0"/>
              </a:spcAft>
            </a:pPr>
            <a:r>
              <a:rPr lang="ro-RO" sz="1700" dirty="0" smtClean="0">
                <a:latin typeface="Times New Roman" panose="02020603050405020304" pitchFamily="18" charset="0"/>
                <a:ea typeface="Calibri" panose="020F0502020204030204" pitchFamily="34" charset="0"/>
              </a:rPr>
              <a:t>La </a:t>
            </a:r>
            <a:r>
              <a:rPr lang="ro-RO" sz="1700" dirty="0">
                <a:latin typeface="Times New Roman" panose="02020603050405020304" pitchFamily="18" charset="0"/>
                <a:ea typeface="Calibri" panose="020F0502020204030204" pitchFamily="34" charset="0"/>
              </a:rPr>
              <a:t>prima întrebare, din totalul celor incluse în chestionarul general, au oferit un răspuns doar 25 de respondenți, iar alți 14 nu au dorit să participe. Din cei 25 toți au precizat că activitatea de creștere a animalelor este de lungă durată și practic reprezintă principala activitate din acea zonă. Fiind vorba de zonă rurală am anticipat un asemenea răspuns deoarece creșterea animalelor este foarte importantă pentru această zone și are rolul de ale oferi produsele alimentare zilnice sau, prin valorificare, le oferă și posibilitatea de a obține și anumite beneficii și avantaje economice</a:t>
            </a:r>
            <a:r>
              <a:rPr lang="ro-RO" sz="1700" dirty="0" smtClean="0">
                <a:latin typeface="Times New Roman" panose="02020603050405020304" pitchFamily="18" charset="0"/>
                <a:ea typeface="Calibri" panose="020F0502020204030204" pitchFamily="34" charset="0"/>
              </a:rPr>
              <a:t>.</a:t>
            </a:r>
            <a:r>
              <a:rPr lang="ro-RO" sz="1700" dirty="0">
                <a:latin typeface="Times New Roman" panose="02020603050405020304" pitchFamily="18" charset="0"/>
                <a:ea typeface="Calibri" panose="020F0502020204030204" pitchFamily="34" charset="0"/>
              </a:rPr>
              <a:t>	</a:t>
            </a:r>
            <a:endParaRPr lang="en-US" sz="1700" dirty="0" smtClean="0">
              <a:latin typeface="Times New Roman" panose="02020603050405020304" pitchFamily="18" charset="0"/>
              <a:ea typeface="Calibri" panose="020F0502020204030204" pitchFamily="34" charset="0"/>
            </a:endParaRPr>
          </a:p>
          <a:p>
            <a:pPr indent="457200" algn="just">
              <a:spcAft>
                <a:spcPts val="0"/>
              </a:spcAft>
            </a:pPr>
            <a:r>
              <a:rPr lang="ro-RO" sz="1700" dirty="0" smtClean="0">
                <a:latin typeface="Times New Roman" panose="02020603050405020304" pitchFamily="18" charset="0"/>
                <a:ea typeface="Calibri" panose="020F0502020204030204" pitchFamily="34" charset="0"/>
              </a:rPr>
              <a:t>La </a:t>
            </a:r>
            <a:r>
              <a:rPr lang="ro-RO" sz="1700" dirty="0">
                <a:latin typeface="Times New Roman" panose="02020603050405020304" pitchFamily="18" charset="0"/>
                <a:ea typeface="Calibri" panose="020F0502020204030204" pitchFamily="34" charset="0"/>
              </a:rPr>
              <a:t>întrebarea prin care am încercată să identificăm elementul de </a:t>
            </a:r>
            <a:r>
              <a:rPr lang="ro-RO" sz="1700" dirty="0" err="1">
                <a:latin typeface="Times New Roman" panose="02020603050405020304" pitchFamily="18" charset="0"/>
                <a:ea typeface="Calibri" panose="020F0502020204030204" pitchFamily="34" charset="0"/>
              </a:rPr>
              <a:t>tradiționalitate</a:t>
            </a:r>
            <a:r>
              <a:rPr lang="ro-RO" sz="1700" dirty="0">
                <a:latin typeface="Times New Roman" panose="02020603050405020304" pitchFamily="18" charset="0"/>
                <a:ea typeface="Calibri" panose="020F0502020204030204" pitchFamily="34" charset="0"/>
              </a:rPr>
              <a:t> din creșterea ovinelor, în proporție de 100% din cei care au răspuns au afirmat că activitatea de creștere a animalelor are o vechime îndelungată. Păstrarea și transmiterea către noile generații a acestei activități este motivată de faptul că în zona de cercetare există mari suprafețe de pășuni, fânețe și surse ocazionale de vegetație care pot fi exploatate în mod eficient de activitatea reprezentată de creșterea rumegătoarelor. </a:t>
            </a:r>
            <a:endParaRPr lang="en-US" sz="1700" dirty="0" smtClean="0">
              <a:latin typeface="Times New Roman" panose="02020603050405020304" pitchFamily="18" charset="0"/>
              <a:ea typeface="Calibri" panose="020F0502020204030204" pitchFamily="34" charset="0"/>
            </a:endParaRPr>
          </a:p>
          <a:p>
            <a:pPr indent="457200" algn="just">
              <a:spcAft>
                <a:spcPts val="0"/>
              </a:spcAft>
            </a:pPr>
            <a:r>
              <a:rPr lang="ro-RO" sz="1700" dirty="0" smtClean="0">
                <a:latin typeface="Times New Roman" panose="02020603050405020304" pitchFamily="18" charset="0"/>
                <a:ea typeface="Calibri" panose="020F0502020204030204" pitchFamily="34" charset="0"/>
              </a:rPr>
              <a:t>La </a:t>
            </a:r>
            <a:r>
              <a:rPr lang="ro-RO" sz="1700" dirty="0">
                <a:latin typeface="Times New Roman" panose="02020603050405020304" pitchFamily="18" charset="0"/>
                <a:ea typeface="Calibri" panose="020F0502020204030204" pitchFamily="34" charset="0"/>
              </a:rPr>
              <a:t>întrebarea prin care se dorea identificarea preocupărilor viitoare 52% din totalul respondenților au afirmat că au în vedere o creștere a efectivului în viitor, iar diferența de 48% au precizat că nu intenționează ca în viitor să-și mărească propria turmă. </a:t>
            </a:r>
            <a:r>
              <a:rPr lang="ro-RO" sz="1700" dirty="0" smtClean="0">
                <a:latin typeface="Times New Roman" panose="02020603050405020304" pitchFamily="18" charset="0"/>
                <a:ea typeface="Calibri" panose="020F0502020204030204" pitchFamily="34" charset="0"/>
              </a:rPr>
              <a:t>De </a:t>
            </a:r>
            <a:r>
              <a:rPr lang="ro-RO" sz="1700" dirty="0">
                <a:latin typeface="Times New Roman" panose="02020603050405020304" pitchFamily="18" charset="0"/>
                <a:ea typeface="Calibri" panose="020F0502020204030204" pitchFamily="34" charset="0"/>
              </a:rPr>
              <a:t>asemenea, când au fost întrebați care este producția principală urmărită din creșterea oilor 80% au afirmat că această specie este exploatată îndeosebi pentru lapte, iar diferența de 20% au precizat că vor păstra oile doar atât cât se vor fi active măsurile naționale și europene de sprijin a crescătorilor. </a:t>
            </a:r>
            <a:endParaRPr lang="en-GB" sz="17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5033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3004" t="23523" r="23097" b="30573"/>
          <a:stretch/>
        </p:blipFill>
        <p:spPr bwMode="auto">
          <a:xfrm>
            <a:off x="1103629" y="423512"/>
            <a:ext cx="7153039" cy="41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98897" y="4619186"/>
            <a:ext cx="8171848" cy="2169825"/>
          </a:xfrm>
          <a:prstGeom prst="rect">
            <a:avLst/>
          </a:prstGeom>
        </p:spPr>
        <p:txBody>
          <a:bodyPr wrap="square">
            <a:spAutoFit/>
          </a:bodyPr>
          <a:lstStyle/>
          <a:p>
            <a:pPr marL="457200" algn="just">
              <a:lnSpc>
                <a:spcPct val="150000"/>
              </a:lnSpc>
              <a:spcAft>
                <a:spcPts val="0"/>
              </a:spcAft>
            </a:pPr>
            <a:r>
              <a:rPr lang="ro-RO" dirty="0">
                <a:latin typeface="Times New Roman" panose="02020603050405020304" pitchFamily="18" charset="0"/>
                <a:ea typeface="Calibri" panose="020F0502020204030204" pitchFamily="34" charset="0"/>
              </a:rPr>
              <a:t>	Interesat a fost și faptul 79% dintre respondenți au afirmat că nu intenționează să aplice în viitor tehnologii îmbunătățite de creștere a ovinelor deoarece prin prețurile cu care își valorifică producțiile rezultate de această activitate nu obțin suficiente venitori cu care să poată aplica pășunatul rațional, sau să îmbunătățească tehnologiile de întreținere și de hrănire a oilor.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5855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5148" y="608222"/>
            <a:ext cx="7873467" cy="5355312"/>
          </a:xfrm>
          <a:prstGeom prst="rect">
            <a:avLst/>
          </a:prstGeom>
        </p:spPr>
        <p:txBody>
          <a:bodyPr wrap="square">
            <a:spAutoFit/>
          </a:bodyPr>
          <a:lstStyle/>
          <a:p>
            <a:pPr indent="457200" algn="just">
              <a:spcAft>
                <a:spcPts val="0"/>
              </a:spcAft>
            </a:pPr>
            <a:r>
              <a:rPr lang="ro-RO" b="1" dirty="0">
                <a:latin typeface="Times New Roman" panose="02020603050405020304" pitchFamily="18" charset="0"/>
                <a:ea typeface="Calibri" panose="020F0502020204030204" pitchFamily="34" charset="0"/>
              </a:rPr>
              <a:t>Identificarea tehnologiilor de creștere a ovinelor din arealul de cercetare</a:t>
            </a:r>
            <a:r>
              <a:rPr lang="ro-RO" dirty="0">
                <a:latin typeface="Times New Roman" panose="02020603050405020304" pitchFamily="18" charset="0"/>
                <a:ea typeface="Calibri" panose="020F0502020204030204" pitchFamily="34" charset="0"/>
              </a:rPr>
              <a:t> a reprezentat un alt obiectiv prioritar prin care am urmărit să evaluăm care este gradul de implicare și preocuparea crescătorilor în a aplica variante îmbunătățite. Importanța acestui obiectiv se leagă de faptul că în cazul oilor crescute pentru lapte se impune aplicarea unor tehnologii cu multe elemente specifice fluxului tehnologic optimizate.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De asemene, prin formularea întrebărilor am încercat să surprindem și dacă există un interes față de implementarea unui program de selecție bazat pe aplicarea controlului </a:t>
            </a:r>
            <a:r>
              <a:rPr lang="ro-RO" dirty="0" err="1">
                <a:latin typeface="Times New Roman" panose="02020603050405020304" pitchFamily="18" charset="0"/>
                <a:ea typeface="Calibri" panose="020F0502020204030204" pitchFamily="34" charset="0"/>
              </a:rPr>
              <a:t>păerformanțelopr</a:t>
            </a:r>
            <a:r>
              <a:rPr lang="ro-RO" dirty="0">
                <a:latin typeface="Times New Roman" panose="02020603050405020304" pitchFamily="18" charset="0"/>
                <a:ea typeface="Calibri" panose="020F0502020204030204" pitchFamily="34" charset="0"/>
              </a:rPr>
              <a:t> de producție. </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La întrebarea referitoare la includerea turmelor proprii în activitățile de control oficial am avut plăcuta surpriză să constatăm că toți respondenții au răspuns afirmativ. Pe lângă această constatare, din discuțiile purtate cu aceștia am constata că au preocupări în ceea ce privește depistarea plus variantelor și nominalizarea acestora ca viitoare mame de berbeci </a:t>
            </a:r>
            <a:r>
              <a:rPr lang="ro-RO" dirty="0" err="1">
                <a:latin typeface="Times New Roman" panose="02020603050405020304" pitchFamily="18" charset="0"/>
                <a:ea typeface="Calibri" panose="020F0502020204030204" pitchFamily="34" charset="0"/>
              </a:rPr>
              <a:t>pepinieri</a:t>
            </a:r>
            <a:r>
              <a:rPr lang="ro-RO" dirty="0">
                <a:latin typeface="Times New Roman" panose="02020603050405020304" pitchFamily="18" charset="0"/>
                <a:ea typeface="Calibri" panose="020F0502020204030204" pitchFamily="34" charset="0"/>
              </a:rPr>
              <a:t>. </a:t>
            </a:r>
            <a:endParaRPr lang="en-US"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Acest </a:t>
            </a:r>
            <a:r>
              <a:rPr lang="ro-RO" dirty="0">
                <a:latin typeface="Times New Roman" panose="02020603050405020304" pitchFamily="18" charset="0"/>
                <a:ea typeface="Calibri" panose="020F0502020204030204" pitchFamily="34" charset="0"/>
              </a:rPr>
              <a:t>mod de abordare ne arată că pentru viitor toți urmăresc să aplice măsuri ferme de selecție în vederea ameliorării performanțelor de producție. Concluzia noastră este că acesta reprezintă un pas important însă acesta nu poate garanta o reușită semnificativă fără a se aplica și variante optimizate în tehnologia de reproducere, de creștere a tineretului ori în cea de alimentație și întreținere. </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11456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4244" t="28206" r="26205" b="19080"/>
          <a:stretch/>
        </p:blipFill>
        <p:spPr bwMode="auto">
          <a:xfrm>
            <a:off x="1145405" y="505277"/>
            <a:ext cx="7074569" cy="381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27774" y="4549676"/>
            <a:ext cx="8210349" cy="2308324"/>
          </a:xfrm>
          <a:prstGeom prst="rect">
            <a:avLst/>
          </a:prstGeom>
        </p:spPr>
        <p:txBody>
          <a:bodyPr wrap="square">
            <a:spAutoFit/>
          </a:bodyPr>
          <a:lstStyle/>
          <a:p>
            <a:pPr indent="457200" algn="just">
              <a:spcAft>
                <a:spcPts val="0"/>
              </a:spcAft>
            </a:pPr>
            <a:r>
              <a:rPr lang="ro-RO" dirty="0">
                <a:latin typeface="Times New Roman" panose="02020603050405020304" pitchFamily="18" charset="0"/>
                <a:ea typeface="Calibri" panose="020F0502020204030204" pitchFamily="34" charset="0"/>
              </a:rPr>
              <a:t>Concluzia anterioară este argumentată și de faptul că la întrebarea referitoare la ce tip de tehnologie este aplicată în exploatațiile proprii, proporția celor care au afirmat că se bazează pe elemente specifice strict tehnologiilor tradiționale a fost de 100%. </a:t>
            </a:r>
            <a:endParaRPr lang="en-GB"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Tot </a:t>
            </a:r>
            <a:r>
              <a:rPr lang="ro-RO" dirty="0">
                <a:latin typeface="Times New Roman" panose="02020603050405020304" pitchFamily="18" charset="0"/>
                <a:ea typeface="Calibri" panose="020F0502020204030204" pitchFamily="34" charset="0"/>
              </a:rPr>
              <a:t>elemente specifice </a:t>
            </a:r>
            <a:r>
              <a:rPr lang="ro-RO" dirty="0" err="1">
                <a:latin typeface="Times New Roman" panose="02020603050405020304" pitchFamily="18" charset="0"/>
                <a:ea typeface="Calibri" panose="020F0502020204030204" pitchFamily="34" charset="0"/>
              </a:rPr>
              <a:t>tradiționalitații</a:t>
            </a:r>
            <a:r>
              <a:rPr lang="ro-RO" dirty="0">
                <a:latin typeface="Times New Roman" panose="02020603050405020304" pitchFamily="18" charset="0"/>
                <a:ea typeface="Calibri" panose="020F0502020204030204" pitchFamily="34" charset="0"/>
              </a:rPr>
              <a:t> au reieșit și din răspunsurile referitoare la forma sub care se valorifică producțiile obținute. Pe baza răspunsurilor s-a constatat că toți valorifică laptele sub forma de caș proaspăt obținut prin închegarea celui muls în perioada de muls și că principala piață de desfacere o reprezintă piața locală și autoconsumul.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15798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264" y="1184174"/>
            <a:ext cx="8268101" cy="5078313"/>
          </a:xfrm>
          <a:prstGeom prst="rect">
            <a:avLst/>
          </a:prstGeom>
        </p:spPr>
        <p:txBody>
          <a:bodyPr wrap="square">
            <a:spAutoFit/>
          </a:bodyPr>
          <a:lstStyle/>
          <a:p>
            <a:pPr marL="457200" indent="457200" algn="just">
              <a:lnSpc>
                <a:spcPct val="150000"/>
              </a:lnSpc>
              <a:spcAft>
                <a:spcPts val="0"/>
              </a:spcAft>
            </a:pPr>
            <a:r>
              <a:rPr lang="ro-RO" dirty="0">
                <a:latin typeface="Times New Roman" panose="02020603050405020304" pitchFamily="18" charset="0"/>
                <a:ea typeface="Calibri" panose="020F0502020204030204" pitchFamily="34" charset="0"/>
              </a:rPr>
              <a:t>La ultimele două întrebări din acest pachet am constatat, tot pe baza răspunsurilor liber exprimate, că în reținerea berbecilor se utilizează criterii exclusiv fenotipice fără a avea la bază și o determinare a valorii de ameliorare pentru părinți, lucru extrem de important în cazul acestui caracter care este dependent de sex. </a:t>
            </a:r>
            <a:endParaRPr lang="en-GB" dirty="0">
              <a:latin typeface="Times New Roman" panose="02020603050405020304" pitchFamily="18" charset="0"/>
              <a:ea typeface="Times New Roman" panose="02020603050405020304" pitchFamily="18" charset="0"/>
            </a:endParaRPr>
          </a:p>
          <a:p>
            <a:pPr marL="457200" indent="457200" algn="just">
              <a:lnSpc>
                <a:spcPct val="150000"/>
              </a:lnSpc>
              <a:spcAft>
                <a:spcPts val="0"/>
              </a:spcAft>
            </a:pPr>
            <a:r>
              <a:rPr lang="ro-RO" dirty="0">
                <a:latin typeface="Times New Roman" panose="02020603050405020304" pitchFamily="18" charset="0"/>
                <a:ea typeface="Calibri" panose="020F0502020204030204" pitchFamily="34" charset="0"/>
              </a:rPr>
              <a:t>În ceea ce privește creșterea tineretului s-a constatat că acesta este supus tot tehnologiilor tradiționale. În majoritatea situațiilor acesta este obținut în sezonul fătărilor din primăvara fiecărui an, sunt scoși pe pășune cu oile mame după care este înțărcat la 75-80 zile și menținut la pășune pe toată durata sezonului de pășunat. Prin aplicarea acestui tratament în </a:t>
            </a:r>
            <a:r>
              <a:rPr lang="ro-RO" dirty="0" err="1">
                <a:latin typeface="Times New Roman" panose="02020603050405020304" pitchFamily="18" charset="0"/>
                <a:ea typeface="Calibri" panose="020F0502020204030204" pitchFamily="34" charset="0"/>
              </a:rPr>
              <a:t>verile</a:t>
            </a:r>
            <a:r>
              <a:rPr lang="ro-RO" dirty="0">
                <a:latin typeface="Times New Roman" panose="02020603050405020304" pitchFamily="18" charset="0"/>
                <a:ea typeface="Calibri" panose="020F0502020204030204" pitchFamily="34" charset="0"/>
              </a:rPr>
              <a:t> secetoase, sun influența repausului vegetativ se diminuează cantitatea de masă verde, cu efect negativ asupra ritmului de creștere și a dezvoltării corporale am tineretului de înlocuire.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63549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6016" y="269037"/>
            <a:ext cx="8325853" cy="1338828"/>
          </a:xfrm>
          <a:prstGeom prst="rect">
            <a:avLst/>
          </a:prstGeom>
        </p:spPr>
        <p:txBody>
          <a:bodyPr wrap="square">
            <a:spAutoFit/>
          </a:bodyPr>
          <a:lstStyle/>
          <a:p>
            <a:pPr marL="457200" algn="just">
              <a:lnSpc>
                <a:spcPct val="150000"/>
              </a:lnSpc>
              <a:spcAft>
                <a:spcPts val="0"/>
              </a:spcAft>
            </a:pPr>
            <a:r>
              <a:rPr lang="ro-RO" b="1" dirty="0">
                <a:latin typeface="Times New Roman" panose="02020603050405020304" pitchFamily="18" charset="0"/>
                <a:ea typeface="Times New Roman" panose="02020603050405020304" pitchFamily="18" charset="0"/>
              </a:rPr>
              <a:t>Identificarea tendințelor viitoare de creștere a oilor din noul tip de lapte</a:t>
            </a:r>
            <a:r>
              <a:rPr lang="ro-RO" dirty="0">
                <a:latin typeface="Times New Roman" panose="02020603050405020304" pitchFamily="18" charset="0"/>
                <a:ea typeface="Times New Roman" panose="02020603050405020304" pitchFamily="18" charset="0"/>
              </a:rPr>
              <a:t> a fost un alt aspect de bază al acestei cercetări bazată pe tehnică interviului. În cadrul întrebărilor pregătitoare au fost introduse și unele întrebări ajutătoare. </a:t>
            </a:r>
            <a:endParaRPr lang="en-GB" dirty="0">
              <a:latin typeface="Times New Roman" panose="02020603050405020304" pitchFamily="18" charset="0"/>
              <a:ea typeface="Times New Roman" panose="02020603050405020304" pitchFamily="18" charset="0"/>
            </a:endParaRPr>
          </a:p>
        </p:txBody>
      </p:sp>
      <p:pic>
        <p:nvPicPr>
          <p:cNvPr id="5122" name="Picture 1"/>
          <p:cNvPicPr>
            <a:picLocks noChangeAspect="1" noChangeArrowheads="1"/>
          </p:cNvPicPr>
          <p:nvPr/>
        </p:nvPicPr>
        <p:blipFill>
          <a:blip r:embed="rId2">
            <a:extLst>
              <a:ext uri="{28A0092B-C50C-407E-A947-70E740481C1C}">
                <a14:useLocalDpi xmlns:a14="http://schemas.microsoft.com/office/drawing/2010/main" val="0"/>
              </a:ext>
            </a:extLst>
          </a:blip>
          <a:srcRect l="24861" t="28995" r="23640" b="12425"/>
          <a:stretch>
            <a:fillRect/>
          </a:stretch>
        </p:blipFill>
        <p:spPr bwMode="auto">
          <a:xfrm>
            <a:off x="1206332" y="1822350"/>
            <a:ext cx="6955890" cy="443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4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754" y="803169"/>
            <a:ext cx="8778240" cy="5078313"/>
          </a:xfrm>
          <a:prstGeom prst="rect">
            <a:avLst/>
          </a:prstGeom>
        </p:spPr>
        <p:txBody>
          <a:bodyPr wrap="square">
            <a:spAutoFit/>
          </a:bodyPr>
          <a:lstStyle/>
          <a:p>
            <a:pPr marL="457200" indent="457200" algn="just">
              <a:lnSpc>
                <a:spcPct val="150000"/>
              </a:lnSpc>
              <a:spcAft>
                <a:spcPts val="0"/>
              </a:spcAft>
            </a:pPr>
            <a:r>
              <a:rPr lang="ro-RO" dirty="0">
                <a:latin typeface="Times New Roman" panose="02020603050405020304" pitchFamily="18" charset="0"/>
                <a:ea typeface="Times New Roman" panose="02020603050405020304" pitchFamily="18" charset="0"/>
              </a:rPr>
              <a:t>Astfel, pentru a identifica dacă respondenții urmăresc și ameliorarea unor caractere care atrag și o modificare pozitivă a producțiilor de lapte s-a constatat că 60% nu doresc să obțină mai mulți mieii de la o singură fătare deoarece le ocupă mult timp cu îngrijirea și alăptarea suplimentară a celui de-al doilea miel și alți 80% s-au declarat mulțumiți de actualul potențial lactogen. </a:t>
            </a:r>
            <a:endParaRPr lang="en-GB" dirty="0">
              <a:latin typeface="Times New Roman" panose="02020603050405020304" pitchFamily="18" charset="0"/>
              <a:ea typeface="Times New Roman" panose="02020603050405020304" pitchFamily="18" charset="0"/>
            </a:endParaRPr>
          </a:p>
          <a:p>
            <a:pPr marL="457200" indent="457200" algn="just">
              <a:lnSpc>
                <a:spcPct val="150000"/>
              </a:lnSpc>
              <a:spcAft>
                <a:spcPts val="0"/>
              </a:spcAft>
            </a:pPr>
            <a:r>
              <a:rPr lang="ro-RO" dirty="0">
                <a:latin typeface="Times New Roman" panose="02020603050405020304" pitchFamily="18" charset="0"/>
                <a:ea typeface="Times New Roman" panose="02020603050405020304" pitchFamily="18" charset="0"/>
              </a:rPr>
              <a:t>Mai mult, atunci când au fost întrebați dacă se gândesc să achiziționeze instalații de muls mecanic în viitorul apropiat doar unul dintre respondenți a răspuns afirmativ. Toți ceilalți au răspuns că ar dori însă fiind prea scumpe nu au posibilități financiare pentru achiziționare. </a:t>
            </a:r>
            <a:endParaRPr lang="en-GB" dirty="0">
              <a:latin typeface="Times New Roman" panose="02020603050405020304" pitchFamily="18" charset="0"/>
              <a:ea typeface="Times New Roman" panose="02020603050405020304" pitchFamily="18" charset="0"/>
            </a:endParaRPr>
          </a:p>
          <a:p>
            <a:pPr marL="457200" algn="just">
              <a:lnSpc>
                <a:spcPct val="150000"/>
              </a:lnSpc>
              <a:spcAft>
                <a:spcPts val="0"/>
              </a:spcAft>
            </a:pPr>
            <a:r>
              <a:rPr lang="ro-RO" dirty="0">
                <a:latin typeface="Times New Roman" panose="02020603050405020304" pitchFamily="18" charset="0"/>
                <a:ea typeface="Calibri" panose="020F0502020204030204" pitchFamily="34" charset="0"/>
              </a:rPr>
              <a:t>	În ceea ce privește răspunsul la primirea de informații de la specialiști și oficiile de consultanță 76% deși au răspuns afirmativ nu s-au declarat extrem de mulțumiți de modul în care se desfășoară activitatea referitoare la transmiterea informațiilor, etc.</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7281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7890" y="183493"/>
            <a:ext cx="8576110" cy="3724096"/>
          </a:xfrm>
          <a:prstGeom prst="rect">
            <a:avLst/>
          </a:prstGeom>
        </p:spPr>
        <p:txBody>
          <a:bodyPr wrap="square">
            <a:spAutoFit/>
          </a:bodyPr>
          <a:lstStyle/>
          <a:p>
            <a:pPr marL="457200" algn="ctr">
              <a:spcAft>
                <a:spcPts val="0"/>
              </a:spcAft>
            </a:pPr>
            <a:r>
              <a:rPr lang="en-US" sz="2000" b="1" dirty="0">
                <a:solidFill>
                  <a:srgbClr val="000000"/>
                </a:solidFill>
                <a:latin typeface="Times New Roman" panose="02020603050405020304" pitchFamily="18" charset="0"/>
                <a:ea typeface="Times New Roman" panose="02020603050405020304" pitchFamily="18" charset="0"/>
              </a:rPr>
              <a:t>3.4. FORMAREA LOTURILOR EXPERIMENTALE</a:t>
            </a:r>
            <a:endParaRPr lang="en-GB" dirty="0">
              <a:latin typeface="Times New Roman" panose="02020603050405020304" pitchFamily="18" charset="0"/>
              <a:ea typeface="Times New Roman" panose="02020603050405020304" pitchFamily="18" charset="0"/>
            </a:endParaRPr>
          </a:p>
          <a:p>
            <a:pPr indent="457200" algn="just">
              <a:spcAft>
                <a:spcPts val="0"/>
              </a:spcAft>
            </a:pPr>
            <a:r>
              <a:rPr lang="en-US" dirty="0" err="1">
                <a:latin typeface="Times New Roman" panose="02020603050405020304" pitchFamily="18" charset="0"/>
                <a:ea typeface="Calibri" panose="020F0502020204030204" pitchFamily="34" charset="0"/>
              </a:rPr>
              <a:t>Analizând</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structura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generală</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noii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populații</a:t>
            </a:r>
            <a:r>
              <a:rPr lang="en-US" dirty="0">
                <a:latin typeface="Times New Roman" panose="02020603050405020304" pitchFamily="18" charset="0"/>
                <a:ea typeface="Calibri" panose="020F0502020204030204" pitchFamily="34" charset="0"/>
              </a:rPr>
              <a:t> de </a:t>
            </a:r>
            <a:r>
              <a:rPr lang="en-US" dirty="0" err="1">
                <a:latin typeface="Times New Roman" panose="02020603050405020304" pitchFamily="18" charset="0"/>
                <a:ea typeface="Calibri" panose="020F0502020204030204" pitchFamily="34" charset="0"/>
              </a:rPr>
              <a:t>lapte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putem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afirma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că</a:t>
            </a:r>
            <a:r>
              <a:rPr lang="en-US" dirty="0">
                <a:latin typeface="Times New Roman" panose="02020603050405020304" pitchFamily="18" charset="0"/>
                <a:ea typeface="Calibri" panose="020F0502020204030204" pitchFamily="34" charset="0"/>
              </a:rPr>
              <a:t>, la </a:t>
            </a:r>
            <a:r>
              <a:rPr lang="en-US" dirty="0" err="1">
                <a:latin typeface="Times New Roman" panose="02020603050405020304" pitchFamily="18" charset="0"/>
                <a:ea typeface="Calibri" panose="020F0502020204030204" pitchFamily="34" charset="0"/>
              </a:rPr>
              <a:t>acest</a:t>
            </a:r>
            <a:r>
              <a:rPr lang="en-US" dirty="0">
                <a:latin typeface="Times New Roman" panose="02020603050405020304" pitchFamily="18" charset="0"/>
                <a:ea typeface="Calibri" panose="020F0502020204030204" pitchFamily="34" charset="0"/>
              </a:rPr>
              <a:t> moment, </a:t>
            </a:r>
            <a:r>
              <a:rPr lang="en-US" dirty="0" err="1">
                <a:latin typeface="Times New Roman" panose="02020603050405020304" pitchFamily="18" charset="0"/>
                <a:ea typeface="Calibri" panose="020F0502020204030204" pitchFamily="34" charset="0"/>
              </a:rPr>
              <a:t>dispune</a:t>
            </a:r>
            <a:r>
              <a:rPr lang="en-US" dirty="0">
                <a:latin typeface="Times New Roman" panose="02020603050405020304" pitchFamily="18" charset="0"/>
                <a:ea typeface="Calibri" panose="020F0502020204030204" pitchFamily="34" charset="0"/>
              </a:rPr>
              <a:t> de un </a:t>
            </a:r>
            <a:r>
              <a:rPr lang="en-US" dirty="0" err="1">
                <a:latin typeface="Times New Roman" panose="02020603050405020304" pitchFamily="18" charset="0"/>
                <a:ea typeface="Calibri" panose="020F0502020204030204" pitchFamily="34" charset="0"/>
              </a:rPr>
              <a:t>efectiv</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suficient</a:t>
            </a:r>
            <a:r>
              <a:rPr lang="en-US" dirty="0">
                <a:latin typeface="Times New Roman" panose="02020603050405020304" pitchFamily="18" charset="0"/>
                <a:ea typeface="Calibri" panose="020F0502020204030204" pitchFamily="34" charset="0"/>
              </a:rPr>
              <a:t> de mare </a:t>
            </a:r>
            <a:r>
              <a:rPr lang="en-US" dirty="0" err="1">
                <a:latin typeface="Times New Roman" panose="02020603050405020304" pitchFamily="18" charset="0"/>
                <a:ea typeface="Calibri" panose="020F0502020204030204" pitchFamily="34" charset="0"/>
              </a:rPr>
              <a:t>pentru</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susține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aplicarea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riguroasă</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programului</a:t>
            </a:r>
            <a:r>
              <a:rPr lang="en-US" dirty="0">
                <a:latin typeface="Times New Roman" panose="02020603050405020304" pitchFamily="18" charset="0"/>
                <a:ea typeface="Calibri" panose="020F0502020204030204" pitchFamily="34" charset="0"/>
              </a:rPr>
              <a:t> de </a:t>
            </a:r>
            <a:r>
              <a:rPr lang="en-US" dirty="0" err="1">
                <a:latin typeface="Times New Roman" panose="02020603050405020304" pitchFamily="18" charset="0"/>
                <a:ea typeface="Calibri" panose="020F0502020204030204" pitchFamily="34" charset="0"/>
              </a:rPr>
              <a:t>ameliorare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vederea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îmbunătățirii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performanțelor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dar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pentru</a:t>
            </a:r>
            <a:r>
              <a:rPr lang="en-US" dirty="0">
                <a:latin typeface="Times New Roman" panose="02020603050405020304" pitchFamily="18" charset="0"/>
                <a:ea typeface="Calibri" panose="020F0502020204030204" pitchFamily="34" charset="0"/>
              </a:rPr>
              <a:t> o </a:t>
            </a:r>
            <a:r>
              <a:rPr lang="en-US" dirty="0" err="1">
                <a:latin typeface="Times New Roman" panose="02020603050405020304" pitchFamily="18" charset="0"/>
                <a:ea typeface="Calibri" panose="020F0502020204030204" pitchFamily="34" charset="0"/>
              </a:rPr>
              <a:t>creștere</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constanței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caracterelor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o </a:t>
            </a:r>
            <a:r>
              <a:rPr lang="en-US" dirty="0" err="1">
                <a:latin typeface="Times New Roman" panose="02020603050405020304" pitchFamily="18" charset="0"/>
                <a:ea typeface="Calibri" panose="020F0502020204030204" pitchFamily="34" charset="0"/>
              </a:rPr>
              <a:t>uniformizare</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gradului</a:t>
            </a:r>
            <a:r>
              <a:rPr lang="en-US" dirty="0">
                <a:latin typeface="Times New Roman" panose="02020603050405020304" pitchFamily="18" charset="0"/>
                <a:ea typeface="Calibri" panose="020F0502020204030204" pitchFamily="34" charset="0"/>
              </a:rPr>
              <a:t> de </a:t>
            </a:r>
            <a:r>
              <a:rPr lang="en-US" dirty="0" err="1">
                <a:latin typeface="Times New Roman" panose="02020603050405020304" pitchFamily="18" charset="0"/>
                <a:ea typeface="Calibri" panose="020F0502020204030204" pitchFamily="34" charset="0"/>
              </a:rPr>
              <a:t>asemănare</a:t>
            </a:r>
            <a:r>
              <a:rPr lang="en-US"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spcAft>
                <a:spcPts val="0"/>
              </a:spcAft>
            </a:pPr>
            <a:r>
              <a:rPr lang="en-GB" dirty="0">
                <a:latin typeface="Times New Roman" panose="02020603050405020304" pitchFamily="18" charset="0"/>
                <a:ea typeface="Calibri" panose="020F0502020204030204" pitchFamily="34" charset="0"/>
              </a:rPr>
              <a:t>Evident </a:t>
            </a:r>
            <a:r>
              <a:rPr lang="en-GB" dirty="0" err="1">
                <a:latin typeface="Times New Roman" panose="02020603050405020304" pitchFamily="18" charset="0"/>
                <a:ea typeface="Calibri" panose="020F0502020204030204" pitchFamily="34" charset="0"/>
              </a:rPr>
              <a:t>că</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condițiile</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care </a:t>
            </a:r>
            <a:r>
              <a:rPr lang="en-GB" dirty="0" err="1">
                <a:latin typeface="Times New Roman" panose="02020603050405020304" pitchFamily="18" charset="0"/>
                <a:ea typeface="Calibri" panose="020F0502020204030204" pitchFamily="34" charset="0"/>
              </a:rPr>
              <a:t>tema</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propusă</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spre</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cercetare</a:t>
            </a:r>
            <a:r>
              <a:rPr lang="en-GB" dirty="0">
                <a:latin typeface="Times New Roman" panose="02020603050405020304" pitchFamily="18" charset="0"/>
                <a:ea typeface="Calibri" panose="020F0502020204030204" pitchFamily="34" charset="0"/>
              </a:rPr>
              <a:t> are ca </a:t>
            </a:r>
            <a:r>
              <a:rPr lang="en-GB" dirty="0" err="1">
                <a:latin typeface="Times New Roman" panose="02020603050405020304" pitchFamily="18" charset="0"/>
                <a:ea typeface="Calibri" panose="020F0502020204030204" pitchFamily="34" charset="0"/>
              </a:rPr>
              <a:t>obiectiv</a:t>
            </a:r>
            <a:r>
              <a:rPr lang="en-GB" dirty="0">
                <a:latin typeface="Times New Roman" panose="02020603050405020304" pitchFamily="18" charset="0"/>
                <a:ea typeface="Calibri" panose="020F0502020204030204" pitchFamily="34" charset="0"/>
              </a:rPr>
              <a:t> general </a:t>
            </a:r>
            <a:r>
              <a:rPr lang="en-GB" dirty="0" err="1">
                <a:latin typeface="Times New Roman" panose="02020603050405020304" pitchFamily="18" charset="0"/>
                <a:ea typeface="Calibri" panose="020F0502020204030204" pitchFamily="34" charset="0"/>
              </a:rPr>
              <a:t>efectuarea</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unor</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studii</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vederea</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elaborării</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unei</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tehnologii</a:t>
            </a:r>
            <a:r>
              <a:rPr lang="en-GB" dirty="0">
                <a:latin typeface="Times New Roman" panose="02020603050405020304" pitchFamily="18" charset="0"/>
                <a:ea typeface="Calibri" panose="020F0502020204030204" pitchFamily="34" charset="0"/>
              </a:rPr>
              <a:t> de </a:t>
            </a:r>
            <a:r>
              <a:rPr lang="en-GB" dirty="0" err="1">
                <a:latin typeface="Times New Roman" panose="02020603050405020304" pitchFamily="18" charset="0"/>
                <a:ea typeface="Calibri" panose="020F0502020204030204" pitchFamily="34" charset="0"/>
              </a:rPr>
              <a:t>ameliorare</a:t>
            </a:r>
            <a:r>
              <a:rPr lang="en-GB" dirty="0">
                <a:latin typeface="Times New Roman" panose="02020603050405020304" pitchFamily="18" charset="0"/>
                <a:ea typeface="Calibri" panose="020F0502020204030204" pitchFamily="34" charset="0"/>
              </a:rPr>
              <a:t> a </a:t>
            </a:r>
            <a:r>
              <a:rPr lang="en-GB" dirty="0" err="1">
                <a:latin typeface="Times New Roman" panose="02020603050405020304" pitchFamily="18" charset="0"/>
                <a:ea typeface="Calibri" panose="020F0502020204030204" pitchFamily="34" charset="0"/>
              </a:rPr>
              <a:t>ovinelor</a:t>
            </a:r>
            <a:r>
              <a:rPr lang="en-GB" dirty="0">
                <a:latin typeface="Times New Roman" panose="02020603050405020304" pitchFamily="18" charset="0"/>
                <a:ea typeface="Calibri" panose="020F0502020204030204" pitchFamily="34" charset="0"/>
              </a:rPr>
              <a:t> din </a:t>
            </a:r>
            <a:r>
              <a:rPr lang="en-GB" dirty="0" err="1">
                <a:latin typeface="Times New Roman" panose="02020603050405020304" pitchFamily="18" charset="0"/>
                <a:ea typeface="Calibri" panose="020F0502020204030204" pitchFamily="34" charset="0"/>
              </a:rPr>
              <a:t>linia</a:t>
            </a:r>
            <a:r>
              <a:rPr lang="en-GB" dirty="0">
                <a:latin typeface="Times New Roman" panose="02020603050405020304" pitchFamily="18" charset="0"/>
                <a:ea typeface="Calibri" panose="020F0502020204030204" pitchFamily="34" charset="0"/>
              </a:rPr>
              <a:t> de </a:t>
            </a:r>
            <a:r>
              <a:rPr lang="en-GB" dirty="0" err="1">
                <a:latin typeface="Times New Roman" panose="02020603050405020304" pitchFamily="18" charset="0"/>
                <a:ea typeface="Calibri" panose="020F0502020204030204" pitchFamily="34" charset="0"/>
              </a:rPr>
              <a:t>lapte</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Bacău</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vederea</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creșterii</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performanțelor</a:t>
            </a:r>
            <a:r>
              <a:rPr lang="en-GB" dirty="0">
                <a:latin typeface="Times New Roman" panose="02020603050405020304" pitchFamily="18" charset="0"/>
                <a:ea typeface="Calibri" panose="020F0502020204030204" pitchFamily="34" charset="0"/>
              </a:rPr>
              <a:t> productive se </a:t>
            </a:r>
            <a:r>
              <a:rPr lang="en-GB" dirty="0" err="1">
                <a:latin typeface="Times New Roman" panose="02020603050405020304" pitchFamily="18" charset="0"/>
                <a:ea typeface="Calibri" panose="020F0502020204030204" pitchFamily="34" charset="0"/>
              </a:rPr>
              <a:t>va</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lucră</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primul</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rând</a:t>
            </a:r>
            <a:r>
              <a:rPr lang="en-GB" dirty="0">
                <a:latin typeface="Times New Roman" panose="02020603050405020304" pitchFamily="18" charset="0"/>
                <a:ea typeface="Calibri" panose="020F0502020204030204" pitchFamily="34" charset="0"/>
              </a:rPr>
              <a:t> cu </a:t>
            </a:r>
            <a:r>
              <a:rPr lang="en-GB" dirty="0" err="1">
                <a:latin typeface="Times New Roman" panose="02020603050405020304" pitchFamily="18" charset="0"/>
                <a:ea typeface="Calibri" panose="020F0502020204030204" pitchFamily="34" charset="0"/>
              </a:rPr>
              <a:t>materialul</a:t>
            </a:r>
            <a:r>
              <a:rPr lang="en-GB" dirty="0">
                <a:latin typeface="Times New Roman" panose="02020603050405020304" pitchFamily="18" charset="0"/>
                <a:ea typeface="Calibri" panose="020F0502020204030204" pitchFamily="34" charset="0"/>
              </a:rPr>
              <a:t> biologic </a:t>
            </a:r>
            <a:r>
              <a:rPr lang="en-GB" dirty="0" err="1">
                <a:latin typeface="Times New Roman" panose="02020603050405020304" pitchFamily="18" charset="0"/>
                <a:ea typeface="Calibri" panose="020F0502020204030204" pitchFamily="34" charset="0"/>
              </a:rPr>
              <a:t>aflată</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în</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acaestă</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zonă</a:t>
            </a:r>
            <a:r>
              <a:rPr lang="en-GB" dirty="0">
                <a:latin typeface="Times New Roman" panose="02020603050405020304" pitchFamily="18" charset="0"/>
                <a:ea typeface="Calibri" panose="020F0502020204030204" pitchFamily="34" charset="0"/>
              </a:rPr>
              <a:t>.  </a:t>
            </a:r>
          </a:p>
          <a:p>
            <a:pPr indent="457200" algn="just">
              <a:spcAft>
                <a:spcPts val="0"/>
              </a:spcAft>
            </a:pPr>
            <a:r>
              <a:rPr lang="en-US" dirty="0" err="1">
                <a:latin typeface="Times New Roman" panose="02020603050405020304" pitchFamily="18" charset="0"/>
                <a:ea typeface="Calibri" panose="020F0502020204030204" pitchFamily="34" charset="0"/>
              </a:rPr>
              <a:t>Pentru</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putea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pune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aplicare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planul</a:t>
            </a:r>
            <a:r>
              <a:rPr lang="en-US" dirty="0">
                <a:latin typeface="Times New Roman" panose="02020603050405020304" pitchFamily="18" charset="0"/>
                <a:ea typeface="Calibri" panose="020F0502020204030204" pitchFamily="34" charset="0"/>
              </a:rPr>
              <a:t> de </a:t>
            </a:r>
            <a:r>
              <a:rPr lang="en-US" dirty="0" err="1">
                <a:latin typeface="Times New Roman" panose="02020603050405020304" pitchFamily="18" charset="0"/>
                <a:ea typeface="Calibri" panose="020F0502020204030204" pitchFamily="34" charset="0"/>
              </a:rPr>
              <a:t>realizare</a:t>
            </a:r>
            <a:r>
              <a:rPr lang="en-US" dirty="0">
                <a:latin typeface="Times New Roman" panose="02020603050405020304" pitchFamily="18" charset="0"/>
                <a:ea typeface="Calibri" panose="020F0502020204030204" pitchFamily="34" charset="0"/>
              </a:rPr>
              <a:t> a </a:t>
            </a:r>
            <a:r>
              <a:rPr lang="en-US" dirty="0" err="1">
                <a:latin typeface="Times New Roman" panose="02020603050405020304" pitchFamily="18" charset="0"/>
                <a:ea typeface="Calibri" panose="020F0502020204030204" pitchFamily="34" charset="0"/>
              </a:rPr>
              <a:t>cercetărilor</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va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lucră</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primul</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rând</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efectivul</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aflat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țn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creștere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exploatare</a:t>
            </a:r>
            <a:r>
              <a:rPr lang="en-US" dirty="0">
                <a:latin typeface="Times New Roman" panose="02020603050405020304" pitchFamily="18" charset="0"/>
                <a:ea typeface="Calibri" panose="020F0502020204030204" pitchFamily="34" charset="0"/>
              </a:rPr>
              <a:t> la </a:t>
            </a:r>
            <a:r>
              <a:rPr lang="en-US" dirty="0" err="1">
                <a:latin typeface="Times New Roman" panose="02020603050405020304" pitchFamily="18" charset="0"/>
                <a:ea typeface="Calibri" panose="020F0502020204030204" pitchFamily="34" charset="0"/>
              </a:rPr>
              <a:t>Stațiunea</a:t>
            </a:r>
            <a:r>
              <a:rPr lang="en-US" dirty="0">
                <a:latin typeface="Times New Roman" panose="02020603050405020304" pitchFamily="18" charset="0"/>
                <a:ea typeface="Calibri" panose="020F0502020204030204" pitchFamily="34" charset="0"/>
              </a:rPr>
              <a:t> de </a:t>
            </a:r>
            <a:r>
              <a:rPr lang="en-US" dirty="0" err="1">
                <a:latin typeface="Times New Roman" panose="02020603050405020304" pitchFamily="18" charset="0"/>
                <a:ea typeface="Calibri" panose="020F0502020204030204" pitchFamily="34" charset="0"/>
              </a:rPr>
              <a:t>Cercetare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Dezvoltare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Creșterea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Ovinelor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Caprinelor</a:t>
            </a:r>
            <a:r>
              <a:rPr lang="en-US" dirty="0">
                <a:latin typeface="Times New Roman" panose="02020603050405020304" pitchFamily="18" charset="0"/>
                <a:ea typeface="Calibri" panose="020F0502020204030204" pitchFamily="34" charset="0"/>
              </a:rPr>
              <a:t> de la </a:t>
            </a:r>
            <a:r>
              <a:rPr lang="en-US" dirty="0" err="1">
                <a:latin typeface="Times New Roman" panose="02020603050405020304" pitchFamily="18" charset="0"/>
                <a:ea typeface="Calibri" panose="020F0502020204030204" pitchFamily="34" charset="0"/>
              </a:rPr>
              <a:t>Secuieni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Bacău</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dar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la </a:t>
            </a:r>
            <a:r>
              <a:rPr lang="en-US" dirty="0" err="1">
                <a:latin typeface="Times New Roman" panose="02020603050405020304" pitchFamily="18" charset="0"/>
                <a:ea typeface="Calibri" panose="020F0502020204030204" pitchFamily="34" charset="0"/>
              </a:rPr>
              <a:t>alți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trei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proprietar</a:t>
            </a:r>
            <a:r>
              <a:rPr lang="en-US" dirty="0">
                <a:latin typeface="Times New Roman" panose="02020603050405020304" pitchFamily="18" charset="0"/>
                <a:ea typeface="Calibri" panose="020F0502020204030204" pitchFamily="34" charset="0"/>
              </a:rPr>
              <a:t> care au </a:t>
            </a:r>
            <a:r>
              <a:rPr lang="en-US" dirty="0" err="1">
                <a:latin typeface="Times New Roman" panose="02020603050405020304" pitchFamily="18" charset="0"/>
                <a:ea typeface="Calibri" panose="020F0502020204030204" pitchFamily="34" charset="0"/>
              </a:rPr>
              <a:t>turme</a:t>
            </a:r>
            <a:r>
              <a:rPr lang="en-US" dirty="0">
                <a:latin typeface="Times New Roman" panose="02020603050405020304" pitchFamily="18" charset="0"/>
                <a:ea typeface="Calibri" panose="020F0502020204030204" pitchFamily="34" charset="0"/>
              </a:rPr>
              <a:t> cu </a:t>
            </a:r>
            <a:r>
              <a:rPr lang="en-US" dirty="0" err="1">
                <a:latin typeface="Times New Roman" panose="02020603050405020304" pitchFamily="18" charset="0"/>
                <a:ea typeface="Calibri" panose="020F0502020204030204" pitchFamily="34" charset="0"/>
              </a:rPr>
              <a:t>peste</a:t>
            </a:r>
            <a:r>
              <a:rPr lang="en-US" dirty="0">
                <a:latin typeface="Times New Roman" panose="02020603050405020304" pitchFamily="18" charset="0"/>
                <a:ea typeface="Calibri" panose="020F0502020204030204" pitchFamily="34" charset="0"/>
              </a:rPr>
              <a:t> 200 </a:t>
            </a:r>
            <a:r>
              <a:rPr lang="en-US" dirty="0" err="1">
                <a:latin typeface="Times New Roman" panose="02020603050405020304" pitchFamily="18" charset="0"/>
                <a:ea typeface="Calibri" panose="020F0502020204030204" pitchFamily="34" charset="0"/>
              </a:rPr>
              <a:t>capete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și</a:t>
            </a:r>
            <a:r>
              <a:rPr lang="en-US" dirty="0">
                <a:latin typeface="Times New Roman" panose="02020603050405020304" pitchFamily="18" charset="0"/>
                <a:ea typeface="Calibri" panose="020F0502020204030204" pitchFamily="34" charset="0"/>
              </a:rPr>
              <a:t> care au </a:t>
            </a:r>
            <a:r>
              <a:rPr lang="en-US" dirty="0" err="1">
                <a:latin typeface="Times New Roman" panose="02020603050405020304" pitchFamily="18" charset="0"/>
                <a:ea typeface="Calibri" panose="020F0502020204030204" pitchFamily="34" charset="0"/>
              </a:rPr>
              <a:t>acceptat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să</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colaboreze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în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acest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scop</a:t>
            </a:r>
            <a:r>
              <a:rPr lang="en-US"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p:txBody>
      </p:sp>
      <p:pic>
        <p:nvPicPr>
          <p:cNvPr id="6147"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9346" t="51085" r="28315" b="12427"/>
          <a:stretch/>
        </p:blipFill>
        <p:spPr bwMode="auto">
          <a:xfrm>
            <a:off x="2037278" y="4032717"/>
            <a:ext cx="5985733" cy="271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963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771" y="752775"/>
            <a:ext cx="8229600" cy="5663089"/>
          </a:xfrm>
          <a:prstGeom prst="rect">
            <a:avLst/>
          </a:prstGeom>
        </p:spPr>
        <p:txBody>
          <a:bodyPr wrap="square">
            <a:spAutoFit/>
          </a:bodyPr>
          <a:lstStyle/>
          <a:p>
            <a:pPr indent="457200">
              <a:spcAft>
                <a:spcPts val="0"/>
              </a:spcAft>
            </a:pPr>
            <a:r>
              <a:rPr lang="ro-RO" sz="2000" b="1" dirty="0" smtClean="0">
                <a:latin typeface="Times New Roman" panose="02020603050405020304" pitchFamily="18" charset="0"/>
                <a:ea typeface="Calibri" panose="020F0502020204030204" pitchFamily="34" charset="0"/>
              </a:rPr>
              <a:t>CONCLUZII</a:t>
            </a:r>
            <a:endParaRPr lang="en-US" sz="2000" b="1" dirty="0" smtClean="0">
              <a:latin typeface="Times New Roman" panose="02020603050405020304" pitchFamily="18" charset="0"/>
              <a:ea typeface="Calibri" panose="020F0502020204030204" pitchFamily="34" charset="0"/>
            </a:endParaRPr>
          </a:p>
          <a:p>
            <a:pPr indent="457200">
              <a:spcAft>
                <a:spcPts val="0"/>
              </a:spcAft>
            </a:pPr>
            <a:endParaRPr lang="en-GB"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1</a:t>
            </a:r>
            <a:r>
              <a:rPr lang="ro-RO" dirty="0">
                <a:latin typeface="Times New Roman" panose="02020603050405020304" pitchFamily="18" charset="0"/>
                <a:ea typeface="Calibri" panose="020F0502020204030204" pitchFamily="34" charset="0"/>
              </a:rPr>
              <a:t>. Din datele statistice ale județului de formare a noi populații de lapte se poate observa că sectorul reprezentat de creșterea animalelor are o evoluție pozitivă, iar dacă la bovine la nivelul anului 2017 creșterea efectivului total a fost cu 6,40% mai mare față de 2012 la ovine pe același interval creșterea a fost mai mare, depășind 17%. </a:t>
            </a:r>
            <a:endParaRPr lang="en-GB" dirty="0">
              <a:latin typeface="Times New Roman" panose="02020603050405020304" pitchFamily="18" charset="0"/>
              <a:ea typeface="Times New Roman" panose="02020603050405020304" pitchFamily="18" charset="0"/>
            </a:endParaRPr>
          </a:p>
          <a:p>
            <a:pPr indent="457200" algn="just">
              <a:spcAft>
                <a:spcPts val="0"/>
              </a:spcAft>
            </a:pPr>
            <a:r>
              <a:rPr lang="ro-RO" dirty="0">
                <a:latin typeface="Times New Roman" panose="02020603050405020304" pitchFamily="18" charset="0"/>
                <a:ea typeface="Calibri" panose="020F0502020204030204" pitchFamily="34" charset="0"/>
              </a:rPr>
              <a:t>	2. La caprine ritmul de creștere a efectivului este, de asemenea, intensă pe același interval de timp deoarece la nivelului anului 2012 efectivul total a fost de 58669 capete în doar cinci ani a ajuns la peste 70 mii capete, reprezentând o creștere de 16,35%.</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	3. Cu toate acestea în ceea ce privește producția de carne cea rezultată din valorificarea ovinelor în viu aceasta deține o doar proporție de 2,58%, valoare situată mult sub nivelul înregistrat în alte județe care au efective similare ca număr.</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3.1. Potrivit acestei situații înseamnă ca în arealul de cercetare oile sunt crescute îndeosebi pentru producția de lapte iar surplusul de miei și oi reformă este transferat pentru </a:t>
            </a:r>
            <a:r>
              <a:rPr lang="ro-RO" dirty="0" err="1">
                <a:latin typeface="Times New Roman" panose="02020603050405020304" pitchFamily="18" charset="0"/>
                <a:ea typeface="Calibri" panose="020F0502020204030204" pitchFamily="34" charset="0"/>
              </a:rPr>
              <a:t>înrășare</a:t>
            </a:r>
            <a:r>
              <a:rPr lang="ro-RO" dirty="0">
                <a:latin typeface="Times New Roman" panose="02020603050405020304" pitchFamily="18" charset="0"/>
                <a:ea typeface="Calibri" panose="020F0502020204030204" pitchFamily="34" charset="0"/>
              </a:rPr>
              <a:t> și valorificare în alte județe ori tehnologiile aplicate la îngrășare nu corespund particularităților specifice materialului biologic.</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4. Culegerea datelor utile cercetărilor prin chestionare a permis emiterea unor concluzii cu privire la aspectele principale care pot deveni fundamentale ale cercetărilor planificate prin planul de realizare și de cercetare.</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94183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643" y="265297"/>
            <a:ext cx="8864866" cy="5909310"/>
          </a:xfrm>
          <a:prstGeom prst="rect">
            <a:avLst/>
          </a:prstGeom>
        </p:spPr>
        <p:txBody>
          <a:bodyPr wrap="square">
            <a:spAutoFit/>
          </a:bodyPr>
          <a:lstStyle/>
          <a:p>
            <a:pPr indent="457200" algn="just">
              <a:spcAft>
                <a:spcPts val="0"/>
              </a:spcAft>
            </a:pPr>
            <a:r>
              <a:rPr lang="ro-RO" dirty="0">
                <a:latin typeface="Times New Roman" panose="02020603050405020304" pitchFamily="18" charset="0"/>
                <a:ea typeface="Calibri" panose="020F0502020204030204" pitchFamily="34" charset="0"/>
              </a:rPr>
              <a:t>5. Concluzii cu privire la tendințele creșterii ovinelor în arealul de cercetare</a:t>
            </a:r>
            <a:endParaRPr lang="en-GB" dirty="0">
              <a:latin typeface="Times New Roman" panose="02020603050405020304" pitchFamily="18" charset="0"/>
              <a:ea typeface="Calibri" panose="020F0502020204030204" pitchFamily="34" charset="0"/>
            </a:endParaRPr>
          </a:p>
          <a:p>
            <a:pPr indent="457200" algn="just">
              <a:spcAft>
                <a:spcPts val="0"/>
              </a:spcAft>
            </a:pPr>
            <a:endParaRPr lang="en-US"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5.1</a:t>
            </a:r>
            <a:r>
              <a:rPr lang="ro-RO" dirty="0">
                <a:latin typeface="Times New Roman" panose="02020603050405020304" pitchFamily="18" charset="0"/>
                <a:ea typeface="Calibri" panose="020F0502020204030204" pitchFamily="34" charset="0"/>
              </a:rPr>
              <a:t>. Respondenții au fost selectați din rândul celor care au efective mai mari de 50 capete, îndeosebi din noua linie de carne, iar toți cei care au colaborat au precizat că activitatea de creștere a animalelor este de lungă durată și practic reprezintă principala activitate din acea zonă care le permite să obțină atât resursele alimentare de bază cât și unele financiare.</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5.2. Tot pe baza răspunsurilor liber exprimate s-a desprins și concluzia că elementul de </a:t>
            </a:r>
            <a:r>
              <a:rPr lang="ro-RO" dirty="0" err="1">
                <a:latin typeface="Times New Roman" panose="02020603050405020304" pitchFamily="18" charset="0"/>
                <a:ea typeface="Calibri" panose="020F0502020204030204" pitchFamily="34" charset="0"/>
              </a:rPr>
              <a:t>tradiționalitate</a:t>
            </a:r>
            <a:r>
              <a:rPr lang="ro-RO" dirty="0">
                <a:latin typeface="Times New Roman" panose="02020603050405020304" pitchFamily="18" charset="0"/>
                <a:ea typeface="Calibri" panose="020F0502020204030204" pitchFamily="34" charset="0"/>
              </a:rPr>
              <a:t> este prezent în sectorul de creștere a ovinelor, toți afirmând că activitatea de creștere a animalelor are o vechime îndelungată și se transmite de la o generație la alta.</a:t>
            </a:r>
            <a:endParaRPr lang="en-GB" dirty="0">
              <a:latin typeface="Times New Roman" panose="02020603050405020304" pitchFamily="18" charset="0"/>
              <a:ea typeface="Calibri" panose="020F0502020204030204" pitchFamily="34" charset="0"/>
            </a:endParaRPr>
          </a:p>
          <a:p>
            <a:pPr indent="457200" algn="just">
              <a:spcAft>
                <a:spcPts val="0"/>
              </a:spcAft>
            </a:pPr>
            <a:r>
              <a:rPr lang="ro-RO" dirty="0">
                <a:latin typeface="Times New Roman" panose="02020603050405020304" pitchFamily="18" charset="0"/>
                <a:ea typeface="Calibri" panose="020F0502020204030204" pitchFamily="34" charset="0"/>
              </a:rPr>
              <a:t>5.3. Privitor la dorința crescătorilor de a mări turmele în viitor 52% din totalul respondenților au afirmat că au în vedere o asemenea creștere însă așteaptă ca mediul economic să devină mai apropiat de cerințele lor, diferența de 48% au specificat că nu intenționează să-și mărească </a:t>
            </a:r>
            <a:r>
              <a:rPr lang="ro-RO" dirty="0" smtClean="0">
                <a:latin typeface="Times New Roman" panose="02020603050405020304" pitchFamily="18" charset="0"/>
                <a:ea typeface="Calibri" panose="020F0502020204030204" pitchFamily="34" charset="0"/>
              </a:rPr>
              <a:t>turmă.</a:t>
            </a:r>
            <a:endParaRPr lang="en-US"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Times New Roman" panose="02020603050405020304" pitchFamily="18" charset="0"/>
              </a:rPr>
              <a:t>5.3</a:t>
            </a:r>
            <a:r>
              <a:rPr lang="ro-RO" dirty="0">
                <a:latin typeface="Times New Roman" panose="02020603050405020304" pitchFamily="18" charset="0"/>
                <a:ea typeface="Times New Roman" panose="02020603050405020304" pitchFamily="18" charset="0"/>
              </a:rPr>
              <a:t>. Referitor la scopul creșterii ovinelor centralizarea datelor arată că </a:t>
            </a:r>
            <a:r>
              <a:rPr lang="ro-RO" dirty="0">
                <a:latin typeface="Times New Roman" panose="02020603050405020304" pitchFamily="18" charset="0"/>
                <a:ea typeface="Calibri" panose="020F0502020204030204" pitchFamily="34" charset="0"/>
              </a:rPr>
              <a:t>80% dintre respondenți confirmă că această specie este exploatată îndeosebi pentru lapte, iar diferența de 20% au precizat că vor păstra oile doar atât cât se vor fi active măsurile naționale și europene de sprijin a crescătorilor. </a:t>
            </a:r>
            <a:endParaRPr lang="en-GB" dirty="0" smtClean="0">
              <a:latin typeface="Times New Roman" panose="02020603050405020304" pitchFamily="18" charset="0"/>
              <a:ea typeface="Calibri" panose="020F0502020204030204" pitchFamily="34" charset="0"/>
            </a:endParaRPr>
          </a:p>
          <a:p>
            <a:pPr indent="457200" algn="just">
              <a:spcAft>
                <a:spcPts val="0"/>
              </a:spcAft>
            </a:pPr>
            <a:r>
              <a:rPr lang="ro-RO" dirty="0" smtClean="0">
                <a:latin typeface="Times New Roman" panose="02020603050405020304" pitchFamily="18" charset="0"/>
                <a:ea typeface="Calibri" panose="020F0502020204030204" pitchFamily="34" charset="0"/>
              </a:rPr>
              <a:t>5.4</a:t>
            </a:r>
            <a:r>
              <a:rPr lang="ro-RO" dirty="0">
                <a:latin typeface="Times New Roman" panose="02020603050405020304" pitchFamily="18" charset="0"/>
                <a:ea typeface="Calibri" panose="020F0502020204030204" pitchFamily="34" charset="0"/>
              </a:rPr>
              <a:t>. Alți 79% dintre respondenți au afirmat că nu intenționează să aplice în viitor tehnologii îmbunătățite de creștere a ovinelor deoarece prin prețurile cu care își valorifică producțiile rezultate de această activitate nu obțin suficiente venitori cu care să poată aplica pășunatul rațional, sau să îmbunătățească tehnologiile de întreținere și de hrănire a oilor. </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915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35268" y="379188"/>
            <a:ext cx="8508732" cy="6324808"/>
          </a:xfrm>
          <a:prstGeom prst="rect">
            <a:avLst/>
          </a:prstGeom>
        </p:spPr>
        <p:txBody>
          <a:bodyPr wrap="square">
            <a:spAutoFit/>
          </a:bodyPr>
          <a:lstStyle/>
          <a:p>
            <a:pPr indent="457200" algn="just">
              <a:lnSpc>
                <a:spcPct val="150000"/>
              </a:lnSpc>
              <a:spcAft>
                <a:spcPts val="0"/>
              </a:spcAft>
            </a:pPr>
            <a:r>
              <a:rPr lang="ro-RO" dirty="0">
                <a:latin typeface="Times New Roman" panose="02020603050405020304" pitchFamily="18" charset="0"/>
                <a:ea typeface="Calibri" panose="020F0502020204030204" pitchFamily="34" charset="0"/>
              </a:rPr>
              <a:t>6. Concluzii referitoare la identificarea tehnologiilor de creștere a ovinelor din arealul de cercetare</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6.1. La întrebarea prin care am încercat să aflăm dacă turmele de oi fac obiectul activităților de selecție bazată pe aplicarea controlului performanțelor am constatat că </a:t>
            </a:r>
            <a:r>
              <a:rPr lang="ro-RO" dirty="0" err="1">
                <a:latin typeface="Times New Roman" panose="02020603050405020304" pitchFamily="18" charset="0"/>
                <a:ea typeface="Calibri" panose="020F0502020204030204" pitchFamily="34" charset="0"/>
              </a:rPr>
              <a:t>că</a:t>
            </a:r>
            <a:r>
              <a:rPr lang="ro-RO" dirty="0">
                <a:latin typeface="Times New Roman" panose="02020603050405020304" pitchFamily="18" charset="0"/>
                <a:ea typeface="Calibri" panose="020F0502020204030204" pitchFamily="34" charset="0"/>
              </a:rPr>
              <a:t> toți respondenții au răspuns afirmativ.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6.2. Intervievarea efectuată a mai evidențiat și faptul că au preocupări și în ceea ce privește depistarea plus variantelor și nominalizarea acestora ca viitoare mame de berbeci </a:t>
            </a:r>
            <a:r>
              <a:rPr lang="ro-RO" dirty="0" err="1">
                <a:latin typeface="Times New Roman" panose="02020603050405020304" pitchFamily="18" charset="0"/>
                <a:ea typeface="Calibri" panose="020F0502020204030204" pitchFamily="34" charset="0"/>
              </a:rPr>
              <a:t>pepinieri</a:t>
            </a: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6.3. Concluzia noastră este că acesta situație reprezintă un pas important însă acesta nu poate garanta o reușită semnificativă fără a se aplica și variante optimizate în tehnologia de reproducere, de creștere a tineretului ori în cea de alimentație și întreținere.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6.4. În ceea ce privește modalitatea de reținere a berbecilor </a:t>
            </a:r>
            <a:r>
              <a:rPr lang="ro-RO" dirty="0" err="1">
                <a:latin typeface="Times New Roman" panose="02020603050405020304" pitchFamily="18" charset="0"/>
                <a:ea typeface="Calibri" panose="020F0502020204030204" pitchFamily="34" charset="0"/>
              </a:rPr>
              <a:t>pepinieri</a:t>
            </a:r>
            <a:r>
              <a:rPr lang="ro-RO" dirty="0">
                <a:latin typeface="Times New Roman" panose="02020603050405020304" pitchFamily="18" charset="0"/>
                <a:ea typeface="Calibri" panose="020F0502020204030204" pitchFamily="34" charset="0"/>
              </a:rPr>
              <a:t> majoritatea respondenților au precizat că sunt luate în considerare criterii exclusiv fenotipice fără a avea la bază și o determinare a valorii de ameliorare pentru părinți, lucru extrem de important în cazul acestui caracter care este dependent de sex.</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033242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9" y="979040"/>
            <a:ext cx="8470231" cy="4708981"/>
          </a:xfrm>
          <a:prstGeom prst="rect">
            <a:avLst/>
          </a:prstGeom>
        </p:spPr>
        <p:txBody>
          <a:bodyPr wrap="square">
            <a:spAutoFit/>
          </a:bodyPr>
          <a:lstStyle/>
          <a:p>
            <a:pPr marL="457200">
              <a:lnSpc>
                <a:spcPct val="150000"/>
              </a:lnSpc>
              <a:spcAft>
                <a:spcPts val="0"/>
              </a:spcAft>
            </a:pPr>
            <a:r>
              <a:rPr lang="fr-FR" sz="2000" b="1" dirty="0">
                <a:solidFill>
                  <a:srgbClr val="000000"/>
                </a:solidFill>
                <a:latin typeface="Times New Roman" panose="02020603050405020304" pitchFamily="18" charset="0"/>
                <a:ea typeface="Times New Roman" panose="02020603050405020304" pitchFamily="18" charset="0"/>
              </a:rPr>
              <a:t>BIBLIOGRAFIE,</a:t>
            </a:r>
            <a:endParaRPr lang="en-GB" dirty="0">
              <a:latin typeface="Times New Roman" panose="02020603050405020304" pitchFamily="18" charset="0"/>
              <a:ea typeface="Times New Roman" panose="02020603050405020304" pitchFamily="18"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1. Chelcea, S. 2001 - Metodologia cercetării sociologice. Metode cantitative si calitative, </a:t>
            </a:r>
            <a:r>
              <a:rPr lang="ro-RO" dirty="0" err="1">
                <a:latin typeface="Times New Roman" panose="02020603050405020304" pitchFamily="18" charset="0"/>
                <a:ea typeface="Calibri" panose="020F0502020204030204" pitchFamily="34" charset="0"/>
              </a:rPr>
              <a:t>Bucuresti</a:t>
            </a:r>
            <a:r>
              <a:rPr lang="ro-RO" dirty="0">
                <a:latin typeface="Times New Roman" panose="02020603050405020304" pitchFamily="18" charset="0"/>
                <a:ea typeface="Calibri" panose="020F0502020204030204" pitchFamily="34" charset="0"/>
              </a:rPr>
              <a:t>, Ed. Economica, 2001</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2. </a:t>
            </a:r>
            <a:r>
              <a:rPr lang="ro-RO" dirty="0" err="1">
                <a:latin typeface="Times New Roman" panose="02020603050405020304" pitchFamily="18" charset="0"/>
                <a:ea typeface="Calibri" panose="020F0502020204030204" pitchFamily="34" charset="0"/>
              </a:rPr>
              <a:t>Colibaba</a:t>
            </a:r>
            <a:r>
              <a:rPr lang="ro-RO" dirty="0">
                <a:latin typeface="Times New Roman" panose="02020603050405020304" pitchFamily="18" charset="0"/>
                <a:ea typeface="Calibri" panose="020F0502020204030204" pitchFamily="34" charset="0"/>
              </a:rPr>
              <a:t> Dana, 2001- Revista Informatica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Economica, nr. 3 9, p 62-67)</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3. Mărginean, I. 2000- Proiectarea cercetării sociologice, </a:t>
            </a:r>
            <a:r>
              <a:rPr lang="ro-RO" dirty="0" err="1">
                <a:latin typeface="Times New Roman" panose="02020603050405020304" pitchFamily="18" charset="0"/>
                <a:ea typeface="Calibri" panose="020F0502020204030204" pitchFamily="34" charset="0"/>
              </a:rPr>
              <a:t>Iaşi</a:t>
            </a:r>
            <a:r>
              <a:rPr lang="ro-RO" dirty="0">
                <a:latin typeface="Times New Roman" panose="02020603050405020304" pitchFamily="18" charset="0"/>
                <a:ea typeface="Calibri" panose="020F0502020204030204" pitchFamily="34" charset="0"/>
              </a:rPr>
              <a:t>, Ed. Polirom,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4. Popper K. R. 1981 - Logica cercetării, </a:t>
            </a:r>
            <a:r>
              <a:rPr lang="ro-RO" dirty="0" err="1">
                <a:latin typeface="Times New Roman" panose="02020603050405020304" pitchFamily="18" charset="0"/>
                <a:ea typeface="Calibri" panose="020F0502020204030204" pitchFamily="34" charset="0"/>
              </a:rPr>
              <a:t>Bucureşti</a:t>
            </a:r>
            <a:r>
              <a:rPr lang="ro-RO" dirty="0">
                <a:latin typeface="Times New Roman" panose="02020603050405020304" pitchFamily="18" charset="0"/>
                <a:ea typeface="Calibri" panose="020F0502020204030204" pitchFamily="34" charset="0"/>
              </a:rPr>
              <a:t>, Ed. </a:t>
            </a:r>
            <a:r>
              <a:rPr lang="ro-RO" dirty="0" err="1">
                <a:latin typeface="Times New Roman" panose="02020603050405020304" pitchFamily="18" charset="0"/>
                <a:ea typeface="Calibri" panose="020F0502020204030204" pitchFamily="34" charset="0"/>
              </a:rPr>
              <a:t>Stiintifica</a:t>
            </a:r>
            <a:r>
              <a:rPr lang="ro-RO" dirty="0">
                <a:latin typeface="Times New Roman" panose="02020603050405020304" pitchFamily="18" charset="0"/>
                <a:ea typeface="Calibri" panose="020F0502020204030204" pitchFamily="34" charset="0"/>
              </a:rPr>
              <a:t> si Enciclopedica</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5. </a:t>
            </a:r>
            <a:r>
              <a:rPr lang="ro-RO" dirty="0" err="1">
                <a:latin typeface="Times New Roman" panose="02020603050405020304" pitchFamily="18" charset="0"/>
                <a:ea typeface="Calibri" panose="020F0502020204030204" pitchFamily="34" charset="0"/>
              </a:rPr>
              <a:t>Tarşă</a:t>
            </a:r>
            <a:r>
              <a:rPr lang="ro-RO" dirty="0">
                <a:latin typeface="Times New Roman" panose="02020603050405020304" pitchFamily="18" charset="0"/>
                <a:ea typeface="Calibri" panose="020F0502020204030204" pitchFamily="34" charset="0"/>
              </a:rPr>
              <a:t> Lucia, 2010- Metode si tehnici de cercetare in psihologie</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25.10.2019</a:t>
            </a:r>
            <a:endParaRPr lang="en-GB" dirty="0">
              <a:latin typeface="Times New Roman" panose="02020603050405020304" pitchFamily="18" charset="0"/>
              <a:ea typeface="Calibri" panose="020F0502020204030204" pitchFamily="34" charset="0"/>
            </a:endParaRPr>
          </a:p>
          <a:p>
            <a:pPr indent="457200" algn="ctr">
              <a:lnSpc>
                <a:spcPct val="150000"/>
              </a:lnSpc>
              <a:spcAft>
                <a:spcPts val="0"/>
              </a:spcAft>
            </a:pPr>
            <a:r>
              <a:rPr lang="ro-RO" dirty="0">
                <a:latin typeface="Times New Roman" panose="02020603050405020304" pitchFamily="18" charset="0"/>
                <a:ea typeface="Calibri" panose="020F0502020204030204" pitchFamily="34" charset="0"/>
              </a:rPr>
              <a:t>Director proiect,</a:t>
            </a:r>
            <a:endParaRPr lang="en-GB" dirty="0">
              <a:latin typeface="Times New Roman" panose="02020603050405020304" pitchFamily="18" charset="0"/>
              <a:ea typeface="Calibri" panose="020F0502020204030204" pitchFamily="34" charset="0"/>
            </a:endParaRPr>
          </a:p>
          <a:p>
            <a:pPr indent="457200" algn="ctr">
              <a:lnSpc>
                <a:spcPct val="150000"/>
              </a:lnSpc>
              <a:spcAft>
                <a:spcPts val="0"/>
              </a:spcAft>
            </a:pPr>
            <a:r>
              <a:rPr lang="ro-RO" dirty="0">
                <a:latin typeface="Times New Roman" panose="02020603050405020304" pitchFamily="18" charset="0"/>
                <a:ea typeface="Calibri" panose="020F0502020204030204" pitchFamily="34" charset="0"/>
              </a:rPr>
              <a:t>Prof. univ. dr. Constantin PASCAL</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91752525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210</TotalTime>
  <Words>2237</Words>
  <Application>Microsoft Office PowerPoint</Application>
  <PresentationFormat>On-screen Show (4:3)</PresentationFormat>
  <Paragraphs>135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Franklin Gothic Book</vt:lpstr>
      <vt:lpstr>Symbol</vt:lpstr>
      <vt:lpstr>Times New Roman</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10</cp:revision>
  <dcterms:created xsi:type="dcterms:W3CDTF">2019-10-21T10:50:52Z</dcterms:created>
  <dcterms:modified xsi:type="dcterms:W3CDTF">2019-10-23T07:04:09Z</dcterms:modified>
</cp:coreProperties>
</file>