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91" r:id="rId6"/>
    <p:sldId id="261" r:id="rId7"/>
    <p:sldId id="262" r:id="rId8"/>
    <p:sldId id="278" r:id="rId9"/>
    <p:sldId id="292" r:id="rId10"/>
    <p:sldId id="293" r:id="rId11"/>
    <p:sldId id="264" r:id="rId12"/>
    <p:sldId id="287" r:id="rId13"/>
    <p:sldId id="279" r:id="rId14"/>
    <p:sldId id="289" r:id="rId15"/>
    <p:sldId id="271" r:id="rId16"/>
    <p:sldId id="286" r:id="rId17"/>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2098" y="-58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19" name="Footer Placeholder 18"/>
          <p:cNvSpPr>
            <a:spLocks noGrp="1"/>
          </p:cNvSpPr>
          <p:nvPr>
            <p:ph type="ftr" sz="quarter" idx="11"/>
          </p:nvPr>
        </p:nvSpPr>
        <p:spPr/>
        <p:txBody>
          <a:bodyPr/>
          <a:lstStyle/>
          <a:p>
            <a:endParaRPr lang="ro-RO"/>
          </a:p>
        </p:txBody>
      </p:sp>
      <p:sp>
        <p:nvSpPr>
          <p:cNvPr id="27" name="Slide Number Placeholder 26"/>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a:xfrm>
            <a:off x="8077200" y="6356350"/>
            <a:ext cx="609600" cy="365125"/>
          </a:xfrm>
        </p:spPr>
        <p:txBody>
          <a:bodyPr/>
          <a:lstStyle/>
          <a:p>
            <a:fld id="{870667BC-1F01-4E72-80F7-85950967E824}" type="slidenum">
              <a:rPr lang="ro-RO" smtClean="0"/>
              <a:pPr/>
              <a:t>‹#›</a:t>
            </a:fld>
            <a:endParaRPr lang="ro-RO"/>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29.10.2021</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5BC83E-F170-4319-A11D-9E0E958E8259}" type="datetimeFigureOut">
              <a:rPr lang="ro-RO" smtClean="0"/>
              <a:pPr/>
              <a:t>29.10.2021</a:t>
            </a:fld>
            <a:endParaRPr lang="ro-RO"/>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o-RO"/>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70667BC-1F01-4E72-80F7-85950967E824}" type="slidenum">
              <a:rPr lang="ro-RO" smtClean="0"/>
              <a:pPr/>
              <a:t>‹#›</a:t>
            </a:fld>
            <a:endParaRPr lang="ro-RO"/>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33484"/>
            <a:ext cx="9144000" cy="69249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o-RO"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PLANUL SECTORIAL PENTRU CERCETARE-DEZVOLTARE DIN DOMENIUL AGRICOL ȘI DE DEZVOLTARE RURALĂ AL MINISTERULUI AGRICULTURII ȘI DEZVOLTĂRII RURALE, PE ANII 2019-2022, "AGRICULTURĂ ȘI DEZVOLTARE RURALĂ - ADER 2022“</a:t>
            </a: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Cod proiect: ADER 8.1.2.</a:t>
            </a:r>
            <a:endParaRPr kumimoji="0" lang="ro-RO"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Cercetări privind testarea capacităților productive ale metișilor obținuți prin încrucișarea oilor Țigaie ruginie cu berbeci din rase de carne din Franța</a:t>
            </a:r>
            <a:endParaRPr kumimoji="0" lang="en-US"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3200" dirty="0">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Octombrie</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20</a:t>
            </a:r>
            <a:r>
              <a:rPr kumimoji="0" lang="ro-RO" sz="2000" b="0" i="0" u="none" strike="noStrike" cap="none" normalizeH="0" baseline="0" dirty="0" smtClean="0">
                <a:ln>
                  <a:noFill/>
                </a:ln>
                <a:solidFill>
                  <a:schemeClr val="tx1"/>
                </a:solidFill>
                <a:effectLst/>
                <a:latin typeface="Times New Roman" pitchFamily="18" charset="0"/>
                <a:cs typeface="Times New Roman" pitchFamily="18" charset="0"/>
              </a:rPr>
              <a:t>21</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2521058"/>
            <a:ext cx="91440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o-RO" sz="2800" b="1" dirty="0" smtClean="0">
                <a:solidFill>
                  <a:srgbClr val="000000"/>
                </a:solidFill>
                <a:latin typeface="Times New Roman" pitchFamily="18" charset="0"/>
                <a:ea typeface="Calibri" pitchFamily="34" charset="0"/>
                <a:cs typeface="Times New Roman" pitchFamily="18" charset="0"/>
              </a:rPr>
              <a:t>FAZA </a:t>
            </a:r>
            <a:r>
              <a:rPr lang="ro-RO" sz="2800" b="1" dirty="0" smtClean="0">
                <a:solidFill>
                  <a:srgbClr val="000000"/>
                </a:solidFill>
                <a:latin typeface="Times New Roman" pitchFamily="18" charset="0"/>
                <a:ea typeface="Calibri" pitchFamily="34" charset="0"/>
                <a:cs typeface="Times New Roman" pitchFamily="18" charset="0"/>
              </a:rPr>
              <a:t>V</a:t>
            </a:r>
            <a:endParaRPr lang="ro-RO" sz="2800" b="1" dirty="0" smtClean="0">
              <a:solidFill>
                <a:srgbClr val="00000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algn="ctr"/>
            <a:r>
              <a:rPr lang="ro-RO" sz="2800" dirty="0" smtClean="0"/>
              <a:t>Analiza vitezei de creștere a metișilor în sisteme tehnologice diferite</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1628512"/>
            <a:ext cx="9144000" cy="36009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Activități asociate obiectivului acestei etape</a:t>
            </a:r>
            <a:endParaRPr kumimoji="0" lang="en-US"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algn="just"/>
            <a:r>
              <a:rPr lang="ro-RO" sz="2800" dirty="0" smtClean="0">
                <a:latin typeface="Times New Roman" pitchFamily="18" charset="0"/>
                <a:cs typeface="Times New Roman" pitchFamily="18" charset="0"/>
              </a:rPr>
              <a:t>Activitate 5.1 Analiza datelor obținute din evaluarea metișilor crescuți în cele două sisteme tehnologice</a:t>
            </a:r>
            <a:endParaRPr lang="en-US" sz="2800" dirty="0" smtClean="0">
              <a:latin typeface="Times New Roman" pitchFamily="18" charset="0"/>
              <a:cs typeface="Times New Roman" pitchFamily="18" charset="0"/>
            </a:endParaRPr>
          </a:p>
          <a:p>
            <a:pPr algn="just"/>
            <a:r>
              <a:rPr lang="ro-RO" sz="2800" dirty="0" smtClean="0">
                <a:latin typeface="Times New Roman" pitchFamily="18" charset="0"/>
                <a:cs typeface="Times New Roman" pitchFamily="18" charset="0"/>
              </a:rPr>
              <a:t>Activitate 5.2 Analiza științifică a pretabilității creșterii metișilor obținuți în sisteme tehnologice diferite.</a:t>
            </a:r>
            <a:endParaRPr lang="en-US" sz="2800" dirty="0" smtClean="0">
              <a:latin typeface="Times New Roman" pitchFamily="18" charset="0"/>
              <a:cs typeface="Times New Roman" pitchFamily="18" charset="0"/>
            </a:endParaRPr>
          </a:p>
          <a:p>
            <a:pPr lvl="0" algn="just" eaLnBrk="0" fontAlgn="base" hangingPunct="0">
              <a:spcBef>
                <a:spcPct val="0"/>
              </a:spcBef>
              <a:spcAft>
                <a:spcPct val="0"/>
              </a:spcAft>
            </a:pPr>
            <a:endParaRPr lang="vi-VN" sz="2800" dirty="0" smtClean="0">
              <a:solidFill>
                <a:srgbClr val="000000"/>
              </a:solidFill>
              <a:latin typeface="Times New Roman" pitchFamily="18" charset="0"/>
              <a:ea typeface="Calibri" pitchFamily="34"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842329"/>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CUPRINS</a:t>
            </a: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r>
              <a:rPr lang="ro-RO" sz="2000" dirty="0" smtClean="0">
                <a:latin typeface="Times New Roman" pitchFamily="18" charset="0"/>
                <a:cs typeface="Times New Roman" pitchFamily="18" charset="0"/>
              </a:rPr>
              <a:t>1. SISTEME DE CREȘTERE A TINERETULUI OVIN PENTRU PRODUCȚIA DE CARNE</a:t>
            </a:r>
            <a:endParaRPr lang="en-US" sz="2000" dirty="0" smtClean="0">
              <a:latin typeface="Times New Roman" pitchFamily="18" charset="0"/>
              <a:cs typeface="Times New Roman" pitchFamily="18" charset="0"/>
            </a:endParaRPr>
          </a:p>
          <a:p>
            <a:r>
              <a:rPr lang="ro-RO" sz="2000" dirty="0" smtClean="0">
                <a:latin typeface="Times New Roman" pitchFamily="18" charset="0"/>
                <a:cs typeface="Times New Roman" pitchFamily="18" charset="0"/>
              </a:rPr>
              <a:t>2. SCOPUL CERCETĂRILOR, MATERIALUL BIOLOGIC STUDIAT ȘI METODĂ DE LUCRU</a:t>
            </a:r>
            <a:endParaRPr lang="en-US" sz="2000" dirty="0" smtClean="0">
              <a:latin typeface="Times New Roman" pitchFamily="18" charset="0"/>
              <a:cs typeface="Times New Roman" pitchFamily="18" charset="0"/>
            </a:endParaRPr>
          </a:p>
          <a:p>
            <a:r>
              <a:rPr lang="ro-RO" sz="2000" dirty="0" smtClean="0">
                <a:latin typeface="Times New Roman" pitchFamily="18" charset="0"/>
                <a:cs typeface="Times New Roman" pitchFamily="18" charset="0"/>
              </a:rPr>
              <a:t>2.1. Scopul cercetărilor</a:t>
            </a:r>
            <a:endParaRPr lang="en-US" sz="2000" dirty="0" smtClean="0">
              <a:latin typeface="Times New Roman" pitchFamily="18" charset="0"/>
              <a:cs typeface="Times New Roman" pitchFamily="18" charset="0"/>
            </a:endParaRPr>
          </a:p>
          <a:p>
            <a:r>
              <a:rPr lang="ro-RO" sz="2000" dirty="0" smtClean="0">
                <a:latin typeface="Times New Roman" pitchFamily="18" charset="0"/>
                <a:cs typeface="Times New Roman" pitchFamily="18" charset="0"/>
              </a:rPr>
              <a:t>2.2. Obiective</a:t>
            </a:r>
            <a:endParaRPr lang="en-US" sz="2000" dirty="0" smtClean="0">
              <a:latin typeface="Times New Roman" pitchFamily="18" charset="0"/>
              <a:cs typeface="Times New Roman" pitchFamily="18" charset="0"/>
            </a:endParaRPr>
          </a:p>
          <a:p>
            <a:r>
              <a:rPr lang="ro-RO" sz="2000" dirty="0" smtClean="0">
                <a:latin typeface="Times New Roman" pitchFamily="18" charset="0"/>
                <a:cs typeface="Times New Roman" pitchFamily="18" charset="0"/>
              </a:rPr>
              <a:t>2.3. Materialul biologic studiat și metodă de lucru</a:t>
            </a:r>
            <a:endParaRPr lang="en-US" sz="2000" dirty="0" smtClean="0">
              <a:latin typeface="Times New Roman" pitchFamily="18" charset="0"/>
              <a:cs typeface="Times New Roman" pitchFamily="18" charset="0"/>
            </a:endParaRPr>
          </a:p>
          <a:p>
            <a:r>
              <a:rPr lang="ro-RO" sz="2000" dirty="0" smtClean="0">
                <a:latin typeface="Times New Roman" pitchFamily="18" charset="0"/>
                <a:cs typeface="Times New Roman" pitchFamily="18" charset="0"/>
              </a:rPr>
              <a:t>3. REZULTATE OBȚINUTE</a:t>
            </a:r>
            <a:endParaRPr lang="en-US" sz="2000" dirty="0" smtClean="0">
              <a:latin typeface="Times New Roman" pitchFamily="18" charset="0"/>
              <a:cs typeface="Times New Roman" pitchFamily="18" charset="0"/>
            </a:endParaRPr>
          </a:p>
          <a:p>
            <a:r>
              <a:rPr lang="ro-RO" sz="2000" dirty="0" smtClean="0">
                <a:latin typeface="Times New Roman" pitchFamily="18" charset="0"/>
                <a:cs typeface="Times New Roman" pitchFamily="18" charset="0"/>
              </a:rPr>
              <a:t>3.1. Caracterizarea sistemelor intensiv și semiintensiv de creștere aplicate în cadrul cercetărilor la S.C.D.C.O.C. Secuieni Bacău.</a:t>
            </a:r>
            <a:endParaRPr lang="en-US" sz="2000" dirty="0" smtClean="0">
              <a:latin typeface="Times New Roman" pitchFamily="18" charset="0"/>
              <a:cs typeface="Times New Roman" pitchFamily="18" charset="0"/>
            </a:endParaRPr>
          </a:p>
          <a:p>
            <a:r>
              <a:rPr lang="ro-RO" sz="2000" dirty="0" smtClean="0">
                <a:latin typeface="Times New Roman" pitchFamily="18" charset="0"/>
                <a:cs typeface="Times New Roman" pitchFamily="18" charset="0"/>
              </a:rPr>
              <a:t>3.2. Analiza vitezei de creștere a metișilor întreținuți în cele 2 sisteme tehnologice. </a:t>
            </a:r>
            <a:endParaRPr lang="en-US" sz="2000" dirty="0" smtClean="0">
              <a:latin typeface="Times New Roman" pitchFamily="18" charset="0"/>
              <a:cs typeface="Times New Roman" pitchFamily="18" charset="0"/>
            </a:endParaRPr>
          </a:p>
          <a:p>
            <a:r>
              <a:rPr lang="ro-RO" sz="2000" dirty="0" smtClean="0">
                <a:latin typeface="Times New Roman" pitchFamily="18" charset="0"/>
                <a:cs typeface="Times New Roman" pitchFamily="18" charset="0"/>
              </a:rPr>
              <a:t>3.3. Analiza pretabilității creșterii metișilor obținuți în sistem intensiv și semiintensiv</a:t>
            </a:r>
            <a:endParaRPr lang="en-US" sz="2000" dirty="0" smtClean="0">
              <a:latin typeface="Times New Roman" pitchFamily="18" charset="0"/>
              <a:cs typeface="Times New Roman" pitchFamily="18" charset="0"/>
            </a:endParaRPr>
          </a:p>
          <a:p>
            <a:r>
              <a:rPr lang="ro-RO" sz="2000" dirty="0" smtClean="0">
                <a:latin typeface="Times New Roman" pitchFamily="18" charset="0"/>
                <a:cs typeface="Times New Roman" pitchFamily="18" charset="0"/>
              </a:rPr>
              <a:t>CONCLUZII</a:t>
            </a:r>
            <a:endParaRPr lang="en-US" sz="2000" dirty="0" smtClean="0">
              <a:latin typeface="Times New Roman" pitchFamily="18" charset="0"/>
              <a:cs typeface="Times New Roman" pitchFamily="18" charset="0"/>
            </a:endParaRPr>
          </a:p>
          <a:p>
            <a:r>
              <a:rPr lang="ro-RO" sz="2000" dirty="0" smtClean="0">
                <a:latin typeface="Times New Roman" pitchFamily="18" charset="0"/>
                <a:cs typeface="Times New Roman" pitchFamily="18" charset="0"/>
              </a:rPr>
              <a:t>BIBLIOGRAFIE</a:t>
            </a:r>
            <a:endParaRPr lang="en-US" sz="2000" dirty="0" smtClean="0">
              <a:latin typeface="Times New Roman" pitchFamily="18" charset="0"/>
              <a:cs typeface="Times New Roman" pitchFamily="18" charset="0"/>
            </a:endParaRPr>
          </a:p>
          <a:p>
            <a:pPr lvl="0" algn="just" eaLnBrk="0" fontAlgn="base" hangingPunct="0">
              <a:spcBef>
                <a:spcPct val="0"/>
              </a:spcBef>
              <a:spcAft>
                <a:spcPct val="0"/>
              </a:spcAft>
            </a:pPr>
            <a:endParaRPr lang="vi-VN" sz="2000" dirty="0" smtClean="0">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lang="vi-VN" sz="2000"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85148" y="28545"/>
            <a:ext cx="837370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SISTEME DE CREȘTERE A </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TINERETULUI</a:t>
            </a:r>
            <a:r>
              <a:rPr kumimoji="0" lang="ro-RO"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OVIN PENTRU PRODUCȚIA DE CARNE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2" descr="D:\Documente\2019\PROIECTE ADER\ADER 812\Faza II 2020\poze 2020\poze 812\20200602_115640.jpg"/>
          <p:cNvPicPr/>
          <p:nvPr/>
        </p:nvPicPr>
        <p:blipFill>
          <a:blip r:embed="rId2" cstate="print"/>
          <a:srcRect b="28328"/>
          <a:stretch>
            <a:fillRect/>
          </a:stretch>
        </p:blipFill>
        <p:spPr bwMode="auto">
          <a:xfrm>
            <a:off x="0" y="764704"/>
            <a:ext cx="5148064" cy="2434564"/>
          </a:xfrm>
          <a:prstGeom prst="rect">
            <a:avLst/>
          </a:prstGeom>
          <a:noFill/>
          <a:ln w="9525">
            <a:noFill/>
            <a:miter lim="800000"/>
            <a:headEnd/>
            <a:tailEnd/>
          </a:ln>
        </p:spPr>
      </p:pic>
      <p:pic>
        <p:nvPicPr>
          <p:cNvPr id="4" name="Picture 3" descr="D:\Documente\2019\PROIECTE ADER\ADER 812\Faza IV 2021\poze f4\20210715_075133.jpg"/>
          <p:cNvPicPr/>
          <p:nvPr/>
        </p:nvPicPr>
        <p:blipFill>
          <a:blip r:embed="rId3" cstate="print"/>
          <a:srcRect b="34124"/>
          <a:stretch>
            <a:fillRect/>
          </a:stretch>
        </p:blipFill>
        <p:spPr bwMode="auto">
          <a:xfrm>
            <a:off x="0" y="3861048"/>
            <a:ext cx="5148064" cy="2492896"/>
          </a:xfrm>
          <a:prstGeom prst="rect">
            <a:avLst/>
          </a:prstGeom>
          <a:noFill/>
          <a:ln w="9525">
            <a:noFill/>
            <a:miter lim="800000"/>
            <a:headEnd/>
            <a:tailEnd/>
          </a:ln>
        </p:spPr>
      </p:pic>
      <p:pic>
        <p:nvPicPr>
          <p:cNvPr id="5" name="Picture 4" descr="D:\Documente\2018\PROIECTE HG SI VP 2018\PVP PCC Cercetari privind cresterea productiei de lapte a ovinelor autohtone din zona de N-E a tarii prin incrucisari cu rasa Awassi\poze 2020\poze oi cu miei liteanu\20190516_185337.jpg"/>
          <p:cNvPicPr/>
          <p:nvPr/>
        </p:nvPicPr>
        <p:blipFill>
          <a:blip r:embed="rId4" cstate="print"/>
          <a:srcRect t="9516"/>
          <a:stretch>
            <a:fillRect/>
          </a:stretch>
        </p:blipFill>
        <p:spPr bwMode="auto">
          <a:xfrm>
            <a:off x="5148064" y="1988840"/>
            <a:ext cx="3995936" cy="2590056"/>
          </a:xfrm>
          <a:prstGeom prst="rect">
            <a:avLst/>
          </a:prstGeom>
          <a:noFill/>
          <a:ln w="9525">
            <a:noFill/>
            <a:miter lim="800000"/>
            <a:headEnd/>
            <a:tailEnd/>
          </a:ln>
        </p:spPr>
      </p:pic>
      <p:sp>
        <p:nvSpPr>
          <p:cNvPr id="6" name="Rectangle 5"/>
          <p:cNvSpPr/>
          <p:nvPr/>
        </p:nvSpPr>
        <p:spPr>
          <a:xfrm>
            <a:off x="5508104" y="4581128"/>
            <a:ext cx="3635896" cy="646331"/>
          </a:xfrm>
          <a:prstGeom prst="rect">
            <a:avLst/>
          </a:prstGeom>
        </p:spPr>
        <p:txBody>
          <a:bodyPr wrap="square">
            <a:spAutoFit/>
          </a:bodyPr>
          <a:lstStyle/>
          <a:p>
            <a:pPr algn="ctr"/>
            <a:r>
              <a:rPr lang="ro-RO" dirty="0" smtClean="0">
                <a:latin typeface="Times New Roman" pitchFamily="18" charset="0"/>
                <a:cs typeface="Times New Roman" pitchFamily="18" charset="0"/>
              </a:rPr>
              <a:t>Aspecte privind creșterea semiextensivă a oilor</a:t>
            </a:r>
            <a:endParaRPr lang="en-US" dirty="0">
              <a:latin typeface="Times New Roman" pitchFamily="18" charset="0"/>
              <a:cs typeface="Times New Roman" pitchFamily="18" charset="0"/>
            </a:endParaRPr>
          </a:p>
        </p:txBody>
      </p:sp>
      <p:sp>
        <p:nvSpPr>
          <p:cNvPr id="1026" name="Rectangle 2"/>
          <p:cNvSpPr>
            <a:spLocks noChangeArrowheads="1"/>
          </p:cNvSpPr>
          <p:nvPr/>
        </p:nvSpPr>
        <p:spPr bwMode="auto">
          <a:xfrm>
            <a:off x="0" y="6211669"/>
            <a:ext cx="550810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Aspecte privind îngrașarea semiintensivă a mieilor in perioada pășunatului cu ajutorul gardului electric</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8" name="Rectangle 7"/>
          <p:cNvSpPr/>
          <p:nvPr/>
        </p:nvSpPr>
        <p:spPr>
          <a:xfrm>
            <a:off x="251520" y="3212976"/>
            <a:ext cx="4572000" cy="646331"/>
          </a:xfrm>
          <a:prstGeom prst="rect">
            <a:avLst/>
          </a:prstGeom>
        </p:spPr>
        <p:txBody>
          <a:bodyPr>
            <a:spAutoFit/>
          </a:bodyPr>
          <a:lstStyle/>
          <a:p>
            <a:r>
              <a:rPr lang="ro-RO" dirty="0" smtClean="0">
                <a:latin typeface="Times New Roman" pitchFamily="18" charset="0"/>
                <a:cs typeface="Times New Roman" pitchFamily="18" charset="0"/>
              </a:rPr>
              <a:t>Aspecte privind îngrașarea intensivă a mieilor la sol în adăpost cu padoc exterior</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052736"/>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SCOPUL CERCETĂRILOR, MATERIALUL BIOLOGIC STUDIAT ȘI METODĂ DE LUCRU</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2.1. SCOPUL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sz="2000" dirty="0" smtClean="0">
                <a:latin typeface="Times New Roman" pitchFamily="18" charset="0"/>
                <a:ea typeface="Calibri" pitchFamily="34" charset="0"/>
                <a:cs typeface="Times New Roman" pitchFamily="18" charset="0"/>
              </a:rPr>
              <a:t>Scopul principal al cercetărilor noastre este acela de a analiza performanțele productive pe perioada îngrășării a metișilor obținuți din încrucișarea oilor Țigaie varietatea ruginie cu berbeci din rase de carne din Franța și anume Vendeen, Blanche du Massif Central și Berrichon du Cher în condițiile sistemelor intensiv și semiintensiv de îngrășare.</a:t>
            </a:r>
          </a:p>
          <a:p>
            <a:pPr algn="just" eaLnBrk="0" fontAlgn="base" hangingPunct="0">
              <a:spcBef>
                <a:spcPct val="0"/>
              </a:spcBef>
              <a:spcAft>
                <a:spcPct val="0"/>
              </a:spcAft>
            </a:pPr>
            <a:endParaRPr lang="vi-VN" sz="2000"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2.2. OBIECTIVE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r>
              <a:rPr lang="ro-RO" sz="2000" dirty="0" smtClean="0">
                <a:latin typeface="Times New Roman" pitchFamily="18" charset="0"/>
                <a:cs typeface="Times New Roman" pitchFamily="18" charset="0"/>
              </a:rPr>
              <a:t>Obiectivul  pentru atingerea scopului principal al cercetărilor pentru această fază a proiectului a constat în </a:t>
            </a:r>
            <a:r>
              <a:rPr lang="ro-RO" sz="2000" i="1" dirty="0" smtClean="0">
                <a:latin typeface="Times New Roman" pitchFamily="18" charset="0"/>
                <a:cs typeface="Times New Roman" pitchFamily="18" charset="0"/>
              </a:rPr>
              <a:t>evaluarea performanțelor productive ale producției de carne pentru metișii rezultați din încrucișarea oilor Țigaie cu Berbeci aparținând raselor</a:t>
            </a:r>
            <a:r>
              <a:rPr lang="ro-RO" sz="2000" dirty="0" smtClean="0">
                <a:latin typeface="Times New Roman" pitchFamily="18" charset="0"/>
                <a:cs typeface="Times New Roman" pitchFamily="18" charset="0"/>
              </a:rPr>
              <a:t> </a:t>
            </a:r>
            <a:r>
              <a:rPr lang="ro-RO" sz="2000" i="1" dirty="0" smtClean="0">
                <a:latin typeface="Times New Roman" pitchFamily="18" charset="0"/>
                <a:cs typeface="Times New Roman" pitchFamily="18" charset="0"/>
              </a:rPr>
              <a:t>Vendeen, Blanche du Massif Central și Berrichon du Cher crescuți în sistemele intensiv si semintensiv de îngrășare și analiza pretabilității acestor  metiși la creșterea în cele două sisteme de îngrășare.</a:t>
            </a:r>
            <a:endParaRPr lang="en-US" sz="2000" dirty="0" smtClean="0">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08720"/>
            <a:ext cx="9144000" cy="5032147"/>
          </a:xfrm>
          <a:prstGeom prst="rect">
            <a:avLst/>
          </a:prstGeom>
        </p:spPr>
        <p:txBody>
          <a:bodyPr wrap="square">
            <a:spAutoFit/>
          </a:bodyPr>
          <a:lstStyle/>
          <a:p>
            <a:pPr lvl="0" algn="ctr" eaLnBrk="0" fontAlgn="base" hangingPunct="0">
              <a:spcBef>
                <a:spcPct val="0"/>
              </a:spcBef>
              <a:spcAft>
                <a:spcPct val="0"/>
              </a:spcAf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2.3.MATERIALUL BIOLOGIC STUDIAT ȘI METODĂ DE LUCRU</a:t>
            </a: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sz="5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sz="2000" dirty="0" smtClean="0">
                <a:latin typeface="Times New Roman" pitchFamily="18" charset="0"/>
                <a:ea typeface="Calibri" pitchFamily="34" charset="0"/>
                <a:cs typeface="Times New Roman" pitchFamily="18" charset="0"/>
              </a:rPr>
              <a:t>Pentru realizarea cercetărilor și atingerea obiectivelor acestei faze, sau monitorizat produșii F1 din cele 8 loturi (lot Tigaie, lot Țigaie x Vendeen, Țigaie x Blanche du Massif Central și lot Țigaie x Berrichon du Cher) supuși îngrășării în sistem intensiv și semiintensiv. Pentru evaluarea dezvoltării corporale a produșilor obținuți au fost efectuate cântăriri la naștere, la 30 zile, la vârsta de 60 zile și la sfârșitul perioadei de îngrășare. La vârstele amintite mai sus s-a determinat masa corporală a mieilor folosindu-se cântarul pentru animale cu patru unități de cântărire pentru o precizie cât mai bună. </a:t>
            </a:r>
          </a:p>
          <a:p>
            <a:pPr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	Datele înregistrate în urma observațiilor cât și a determinărilor efectuate au fost prelucrate utilizându-se metode clasice de prelucrare statistică specifice acestui studiu. Astfel după înregistrarea datelor privind evaluarea condiţiei corporale si după înregistrarea producţiilor a fiecărui animal luat în studiu s-au calculat estimatorii de poziţie şi de variaţie reprezentaţi de media aritmetică, varianţa, deviaţia standard a mediei şi coeficientul de variaţie.</a:t>
            </a:r>
          </a:p>
          <a:p>
            <a:pPr algn="just" eaLnBrk="0" fontAlgn="base" hangingPunct="0">
              <a:spcBef>
                <a:spcPct val="0"/>
              </a:spcBef>
              <a:spcAft>
                <a:spcPct val="0"/>
              </a:spcAft>
            </a:pPr>
            <a:endParaRPr lang="vi-VN" dirty="0" smtClean="0">
              <a:latin typeface="Times New Roman" pitchFamily="18" charset="0"/>
              <a:ea typeface="Calibri" pitchFamily="34"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692696"/>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3.1. CARACTERIZAREA SISTEMELOR INTENSIV ȘI SEMIINTENSIV DE CREȘTERE APLICATE ÎN CADRUL CERCETĂRILOR LA S.C.D.C.O.C. SECUIENI BACĂU</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5" name="Picture 4" descr="D:\Documente\2019\PROIECTE ADER\ADER 812\Faza II 2020\poze 2020\poze 812\20200512_135745.jpg"/>
          <p:cNvPicPr/>
          <p:nvPr/>
        </p:nvPicPr>
        <p:blipFill>
          <a:blip r:embed="rId2" cstate="print"/>
          <a:srcRect b="16186"/>
          <a:stretch>
            <a:fillRect/>
          </a:stretch>
        </p:blipFill>
        <p:spPr bwMode="auto">
          <a:xfrm rot="10800000">
            <a:off x="0" y="1628800"/>
            <a:ext cx="5758296" cy="3622963"/>
          </a:xfrm>
          <a:prstGeom prst="rect">
            <a:avLst/>
          </a:prstGeom>
          <a:noFill/>
          <a:ln w="9525">
            <a:noFill/>
            <a:miter lim="800000"/>
            <a:headEnd/>
            <a:tailEnd/>
          </a:ln>
        </p:spPr>
      </p:pic>
      <p:pic>
        <p:nvPicPr>
          <p:cNvPr id="6" name="Picture 5" descr="D:\Documente\2019\PROIECTE ADER\ADER 812\Faza IV 2021\poze f4\20210701_111207.jpg"/>
          <p:cNvPicPr/>
          <p:nvPr/>
        </p:nvPicPr>
        <p:blipFill>
          <a:blip r:embed="rId3" cstate="print"/>
          <a:srcRect t="13559" r="19366" b="13561"/>
          <a:stretch>
            <a:fillRect/>
          </a:stretch>
        </p:blipFill>
        <p:spPr bwMode="auto">
          <a:xfrm>
            <a:off x="4498896" y="3761656"/>
            <a:ext cx="4645104" cy="3096344"/>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 y="2492896"/>
          <a:ext cx="8964490" cy="2793860"/>
        </p:xfrm>
        <a:graphic>
          <a:graphicData uri="http://schemas.openxmlformats.org/drawingml/2006/table">
            <a:tbl>
              <a:tblPr/>
              <a:tblGrid>
                <a:gridCol w="562693"/>
                <a:gridCol w="2958243"/>
                <a:gridCol w="527947"/>
                <a:gridCol w="729669"/>
                <a:gridCol w="936214"/>
                <a:gridCol w="936214"/>
                <a:gridCol w="845487"/>
                <a:gridCol w="729669"/>
                <a:gridCol w="738354"/>
              </a:tblGrid>
              <a:tr h="690740">
                <a:tc>
                  <a:txBody>
                    <a:bodyPr/>
                    <a:lstStyle/>
                    <a:p>
                      <a:pPr algn="ctr">
                        <a:lnSpc>
                          <a:spcPct val="115000"/>
                        </a:lnSpc>
                        <a:spcAft>
                          <a:spcPts val="0"/>
                        </a:spcAft>
                      </a:pPr>
                      <a:r>
                        <a:rPr lang="ro-RO" sz="2000" dirty="0">
                          <a:latin typeface="Times New Roman"/>
                          <a:ea typeface="Calibri"/>
                          <a:cs typeface="Times New Roman"/>
                        </a:rPr>
                        <a:t>Nr. Crt.</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Masa corporală pentru:</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Min.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Max.</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1.</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Țigaie ruginie </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175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3,949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35,98</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11,981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131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214</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Vendeen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4,336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20,33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13,921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96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176</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3.</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Blanche du Massif Central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160</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5,292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25,37</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15,765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106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200</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4.</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Berrichon du Cher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4,295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28,46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14,002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98</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179</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5842"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283968" y="2636912"/>
            <a:ext cx="216024" cy="446946"/>
          </a:xfrm>
          <a:prstGeom prst="rect">
            <a:avLst/>
          </a:prstGeom>
          <a:noFill/>
        </p:spPr>
      </p:pic>
      <p:pic>
        <p:nvPicPr>
          <p:cNvPr id="35841"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04048" y="2708920"/>
            <a:ext cx="418654" cy="314595"/>
          </a:xfrm>
          <a:prstGeom prst="rect">
            <a:avLst/>
          </a:prstGeom>
          <a:noFill/>
        </p:spPr>
      </p:pic>
      <p:sp>
        <p:nvSpPr>
          <p:cNvPr id="35843" name="Rectangle 3"/>
          <p:cNvSpPr>
            <a:spLocks noChangeArrowheads="1"/>
          </p:cNvSpPr>
          <p:nvPr/>
        </p:nvSpPr>
        <p:spPr bwMode="auto">
          <a:xfrm>
            <a:off x="179512" y="1700808"/>
            <a:ext cx="8767145"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Vârsta atingerii masei corporale de 40 kg pentru tineretul îngrășat în sistem intensiv</a:t>
            </a:r>
            <a:endParaRPr kumimoji="0" lang="ro-RO" sz="2000" b="0" i="0" u="none" strike="noStrike" cap="none" normalizeH="0" baseline="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 y="2482596"/>
          <a:ext cx="9144002" cy="2693035"/>
        </p:xfrm>
        <a:graphic>
          <a:graphicData uri="http://schemas.openxmlformats.org/drawingml/2006/table">
            <a:tbl>
              <a:tblPr/>
              <a:tblGrid>
                <a:gridCol w="573961"/>
                <a:gridCol w="3017481"/>
                <a:gridCol w="538519"/>
                <a:gridCol w="744280"/>
                <a:gridCol w="954962"/>
                <a:gridCol w="954962"/>
                <a:gridCol w="862418"/>
                <a:gridCol w="744280"/>
                <a:gridCol w="753139"/>
              </a:tblGrid>
              <a:tr h="0">
                <a:tc>
                  <a:txBody>
                    <a:bodyPr/>
                    <a:lstStyle/>
                    <a:p>
                      <a:pPr algn="ctr">
                        <a:lnSpc>
                          <a:spcPct val="115000"/>
                        </a:lnSpc>
                        <a:spcAft>
                          <a:spcPts val="0"/>
                        </a:spcAft>
                      </a:pPr>
                      <a:r>
                        <a:rPr lang="ro-RO" sz="2000">
                          <a:latin typeface="Times New Roman"/>
                          <a:ea typeface="Calibri"/>
                          <a:cs typeface="Times New Roman"/>
                        </a:rPr>
                        <a:t>Nr. Crt.</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Masa corporală pentru:</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Min.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Max.</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1.</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Țigaie ruginie </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215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3,636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32,48</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11,931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189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261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Vendeen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3,436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21,63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12,822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3.</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Blanche du Massif Central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173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4,152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23,32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15,745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132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216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ro-RO" sz="2000">
                          <a:latin typeface="Times New Roman"/>
                          <a:ea typeface="Calibri"/>
                          <a:cs typeface="Times New Roman"/>
                        </a:rPr>
                        <a:t>4.</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Berrichon du Cher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167</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5,265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28,46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15,302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207</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686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499992" y="2708920"/>
            <a:ext cx="164083" cy="339482"/>
          </a:xfrm>
          <a:prstGeom prst="rect">
            <a:avLst/>
          </a:prstGeom>
          <a:noFill/>
        </p:spPr>
      </p:pic>
      <p:pic>
        <p:nvPicPr>
          <p:cNvPr id="3686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20072" y="2780928"/>
            <a:ext cx="274638" cy="206375"/>
          </a:xfrm>
          <a:prstGeom prst="rect">
            <a:avLst/>
          </a:prstGeom>
          <a:noFill/>
        </p:spPr>
      </p:pic>
      <p:sp>
        <p:nvSpPr>
          <p:cNvPr id="36867" name="Rectangle 3"/>
          <p:cNvSpPr>
            <a:spLocks noChangeArrowheads="1"/>
          </p:cNvSpPr>
          <p:nvPr/>
        </p:nvSpPr>
        <p:spPr bwMode="auto">
          <a:xfrm>
            <a:off x="0" y="1690936"/>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Vârsta atingerii masei corporale de 40 kg pentru tineretul îngrășat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în sistem semiintensiv</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2276872"/>
          <a:ext cx="8892480" cy="3886035"/>
        </p:xfrm>
        <a:graphic>
          <a:graphicData uri="http://schemas.openxmlformats.org/drawingml/2006/table">
            <a:tbl>
              <a:tblPr/>
              <a:tblGrid>
                <a:gridCol w="558173"/>
                <a:gridCol w="2934481"/>
                <a:gridCol w="523707"/>
                <a:gridCol w="723807"/>
                <a:gridCol w="928693"/>
                <a:gridCol w="928693"/>
                <a:gridCol w="838695"/>
                <a:gridCol w="723807"/>
                <a:gridCol w="732424"/>
              </a:tblGrid>
              <a:tr h="1118013">
                <a:tc>
                  <a:txBody>
                    <a:bodyPr/>
                    <a:lstStyle/>
                    <a:p>
                      <a:pPr algn="ctr">
                        <a:lnSpc>
                          <a:spcPct val="115000"/>
                        </a:lnSpc>
                        <a:spcAft>
                          <a:spcPts val="0"/>
                        </a:spcAft>
                      </a:pPr>
                      <a:r>
                        <a:rPr lang="ro-RO" sz="2000" dirty="0">
                          <a:latin typeface="Times New Roman"/>
                          <a:ea typeface="Calibri"/>
                          <a:cs typeface="Times New Roman"/>
                        </a:rPr>
                        <a:t>Nr. Crt.</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Masa corporală pentru:</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20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s</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V%</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Min.</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Max.</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003">
                <a:tc>
                  <a:txBody>
                    <a:bodyPr/>
                    <a:lstStyle/>
                    <a:p>
                      <a:pPr algn="just">
                        <a:lnSpc>
                          <a:spcPct val="115000"/>
                        </a:lnSpc>
                        <a:spcAft>
                          <a:spcPts val="0"/>
                        </a:spcAft>
                      </a:pPr>
                      <a:r>
                        <a:rPr lang="ro-RO" sz="2000">
                          <a:latin typeface="Times New Roman"/>
                          <a:ea typeface="Calibri"/>
                          <a:cs typeface="Times New Roman"/>
                        </a:rPr>
                        <a:t>1.</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Țigaie ruginie </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23,99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0,591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3,183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13,297</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003">
                <a:tc>
                  <a:txBody>
                    <a:bodyPr/>
                    <a:lstStyle/>
                    <a:p>
                      <a:pPr algn="just">
                        <a:lnSpc>
                          <a:spcPct val="115000"/>
                        </a:lnSpc>
                        <a:spcAft>
                          <a:spcPts val="0"/>
                        </a:spcAft>
                      </a:pPr>
                      <a:r>
                        <a:rPr lang="ro-RO" sz="2000">
                          <a:latin typeface="Times New Roman"/>
                          <a:ea typeface="Calibri"/>
                          <a:cs typeface="Times New Roman"/>
                        </a:rPr>
                        <a:t>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Vendeen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28,75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0,937</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4,683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16,289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41</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4008">
                <a:tc>
                  <a:txBody>
                    <a:bodyPr/>
                    <a:lstStyle/>
                    <a:p>
                      <a:pPr algn="just">
                        <a:lnSpc>
                          <a:spcPct val="115000"/>
                        </a:lnSpc>
                        <a:spcAft>
                          <a:spcPts val="0"/>
                        </a:spcAft>
                      </a:pPr>
                      <a:r>
                        <a:rPr lang="ro-RO" sz="2000">
                          <a:latin typeface="Times New Roman"/>
                          <a:ea typeface="Calibri"/>
                          <a:cs typeface="Times New Roman"/>
                        </a:rPr>
                        <a:t>3.</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Blanche du Massif Central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25,87</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0,760</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3,950</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15,272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20,35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37,69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4008">
                <a:tc>
                  <a:txBody>
                    <a:bodyPr/>
                    <a:lstStyle/>
                    <a:p>
                      <a:pPr algn="just">
                        <a:lnSpc>
                          <a:spcPct val="115000"/>
                        </a:lnSpc>
                        <a:spcAft>
                          <a:spcPts val="0"/>
                        </a:spcAft>
                      </a:pPr>
                      <a:r>
                        <a:rPr lang="ro-RO" sz="2000">
                          <a:latin typeface="Times New Roman"/>
                          <a:ea typeface="Calibri"/>
                          <a:cs typeface="Times New Roman"/>
                        </a:rPr>
                        <a:t>4.</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2000">
                          <a:latin typeface="Times New Roman"/>
                          <a:ea typeface="Calibri"/>
                          <a:cs typeface="Times New Roman"/>
                        </a:rPr>
                        <a:t>Berrichon du Cher x Țigaie ruginie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12</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30,02</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0,736</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4,383</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15,259</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a:latin typeface="Times New Roman"/>
                          <a:ea typeface="Calibri"/>
                          <a:cs typeface="Times New Roman"/>
                        </a:rPr>
                        <a:t>25,5</a:t>
                      </a:r>
                      <a:endParaRPr lang="en-US"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2000" dirty="0">
                          <a:latin typeface="Times New Roman"/>
                          <a:ea typeface="Calibri"/>
                          <a:cs typeface="Times New Roman"/>
                        </a:rPr>
                        <a:t>46</a:t>
                      </a:r>
                      <a:endParaRPr lang="en-US"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5362"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211960" y="2636912"/>
            <a:ext cx="208823" cy="432048"/>
          </a:xfrm>
          <a:prstGeom prst="rect">
            <a:avLst/>
          </a:prstGeom>
          <a:noFill/>
        </p:spPr>
      </p:pic>
      <p:pic>
        <p:nvPicPr>
          <p:cNvPr id="15361"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60032" y="2636912"/>
            <a:ext cx="576064" cy="432880"/>
          </a:xfrm>
          <a:prstGeom prst="rect">
            <a:avLst/>
          </a:prstGeom>
          <a:noFill/>
        </p:spPr>
      </p:pic>
      <p:sp>
        <p:nvSpPr>
          <p:cNvPr id="15363" name="Rectangle 3"/>
          <p:cNvSpPr>
            <a:spLocks noChangeArrowheads="1"/>
          </p:cNvSpPr>
          <p:nvPr/>
        </p:nvSpPr>
        <p:spPr bwMode="auto">
          <a:xfrm>
            <a:off x="0" y="1268760"/>
            <a:ext cx="896448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Valorile medii și estimatele variabilității masei corporale, (kg) la vârsta de 100 zile pentru mieii crescuți în sistem intensiv</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2060848"/>
          <a:ext cx="9144004" cy="4516740"/>
        </p:xfrm>
        <a:graphic>
          <a:graphicData uri="http://schemas.openxmlformats.org/drawingml/2006/table">
            <a:tbl>
              <a:tblPr/>
              <a:tblGrid>
                <a:gridCol w="379697"/>
                <a:gridCol w="1456001"/>
                <a:gridCol w="505052"/>
                <a:gridCol w="1070118"/>
                <a:gridCol w="657080"/>
                <a:gridCol w="504056"/>
                <a:gridCol w="1347423"/>
                <a:gridCol w="621450"/>
                <a:gridCol w="984083"/>
                <a:gridCol w="984083"/>
                <a:gridCol w="634961"/>
              </a:tblGrid>
              <a:tr h="287576">
                <a:tc rowSpan="3">
                  <a:txBody>
                    <a:bodyPr/>
                    <a:lstStyle/>
                    <a:p>
                      <a:pPr algn="ctr">
                        <a:lnSpc>
                          <a:spcPct val="115000"/>
                        </a:lnSpc>
                        <a:spcAft>
                          <a:spcPts val="0"/>
                        </a:spcAft>
                      </a:pPr>
                      <a:r>
                        <a:rPr lang="ro-RO" sz="1800" dirty="0">
                          <a:latin typeface="Times New Roman"/>
                          <a:ea typeface="Calibri"/>
                          <a:cs typeface="Times New Roman"/>
                        </a:rPr>
                        <a:t>Nr.crt.</a:t>
                      </a:r>
                      <a:endParaRPr lang="ro-RO" sz="1800" dirty="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ro-RO" sz="1800">
                          <a:latin typeface="Times New Roman"/>
                          <a:ea typeface="Calibri"/>
                          <a:cs typeface="Times New Roman"/>
                        </a:rPr>
                        <a:t>Lot</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a:lnSpc>
                          <a:spcPct val="115000"/>
                        </a:lnSpc>
                        <a:spcAft>
                          <a:spcPts val="0"/>
                        </a:spcAft>
                      </a:pPr>
                      <a:r>
                        <a:rPr lang="ro-RO" sz="1800">
                          <a:latin typeface="Times New Roman"/>
                          <a:ea typeface="Calibri"/>
                          <a:cs typeface="Times New Roman"/>
                        </a:rPr>
                        <a:t>Masa corporală (kg)</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tc rowSpan="2" gridSpan="3">
                  <a:txBody>
                    <a:bodyPr/>
                    <a:lstStyle/>
                    <a:p>
                      <a:pPr algn="ctr">
                        <a:lnSpc>
                          <a:spcPct val="115000"/>
                        </a:lnSpc>
                        <a:spcAft>
                          <a:spcPts val="0"/>
                        </a:spcAft>
                      </a:pPr>
                      <a:r>
                        <a:rPr lang="ro-RO" sz="1800">
                          <a:latin typeface="Times New Roman"/>
                          <a:ea typeface="Calibri"/>
                          <a:cs typeface="Times New Roman"/>
                        </a:rPr>
                        <a:t>Spor mediu zilnic de creștere în greutate g/cap/zi</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ro-RO"/>
                    </a:p>
                  </a:txBody>
                  <a:tcPr/>
                </a:tc>
                <a:tc rowSpan="2" hMerge="1">
                  <a:txBody>
                    <a:bodyPr/>
                    <a:lstStyle/>
                    <a:p>
                      <a:endParaRPr lang="ro-RO"/>
                    </a:p>
                  </a:txBody>
                  <a:tcPr/>
                </a:tc>
              </a:tr>
              <a:tr h="287576">
                <a:tc vMerge="1">
                  <a:txBody>
                    <a:bodyPr/>
                    <a:lstStyle/>
                    <a:p>
                      <a:endParaRPr lang="ro-RO"/>
                    </a:p>
                  </a:txBody>
                  <a:tcPr/>
                </a:tc>
                <a:tc vMerge="1">
                  <a:txBody>
                    <a:bodyPr/>
                    <a:lstStyle/>
                    <a:p>
                      <a:endParaRPr lang="ro-RO"/>
                    </a:p>
                  </a:txBody>
                  <a:tcPr/>
                </a:tc>
                <a:tc gridSpan="3">
                  <a:txBody>
                    <a:bodyPr/>
                    <a:lstStyle/>
                    <a:p>
                      <a:pPr algn="ctr">
                        <a:lnSpc>
                          <a:spcPct val="115000"/>
                        </a:lnSpc>
                        <a:spcAft>
                          <a:spcPts val="0"/>
                        </a:spcAft>
                      </a:pPr>
                      <a:r>
                        <a:rPr lang="ro-RO" sz="1800">
                          <a:latin typeface="Times New Roman"/>
                          <a:ea typeface="Calibri"/>
                          <a:cs typeface="Times New Roman"/>
                        </a:rPr>
                        <a:t>La început</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hMerge="1">
                  <a:txBody>
                    <a:bodyPr/>
                    <a:lstStyle/>
                    <a:p>
                      <a:endParaRPr lang="ro-RO"/>
                    </a:p>
                  </a:txBody>
                  <a:tcPr/>
                </a:tc>
                <a:tc gridSpan="3">
                  <a:txBody>
                    <a:bodyPr/>
                    <a:lstStyle/>
                    <a:p>
                      <a:pPr algn="ctr">
                        <a:lnSpc>
                          <a:spcPct val="115000"/>
                        </a:lnSpc>
                        <a:spcAft>
                          <a:spcPts val="0"/>
                        </a:spcAft>
                      </a:pPr>
                      <a:r>
                        <a:rPr lang="ro-RO" sz="1800">
                          <a:latin typeface="Times New Roman"/>
                          <a:ea typeface="Calibri"/>
                          <a:cs typeface="Times New Roman"/>
                        </a:rPr>
                        <a:t>La încheierea îngrășării</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hMerge="1">
                  <a:txBody>
                    <a:bodyPr/>
                    <a:lstStyle/>
                    <a:p>
                      <a:endParaRPr lang="ro-RO"/>
                    </a:p>
                  </a:txBody>
                  <a:tcPr/>
                </a:tc>
                <a:tc gridSpan="3" vMerge="1">
                  <a:txBody>
                    <a:bodyPr/>
                    <a:lstStyle/>
                    <a:p>
                      <a:endParaRPr lang="ro-RO"/>
                    </a:p>
                  </a:txBody>
                  <a:tcPr/>
                </a:tc>
                <a:tc hMerge="1" vMerge="1">
                  <a:txBody>
                    <a:bodyPr/>
                    <a:lstStyle/>
                    <a:p>
                      <a:endParaRPr lang="ro-RO"/>
                    </a:p>
                  </a:txBody>
                  <a:tcPr/>
                </a:tc>
                <a:tc hMerge="1" vMerge="1">
                  <a:txBody>
                    <a:bodyPr/>
                    <a:lstStyle/>
                    <a:p>
                      <a:endParaRPr lang="ro-RO"/>
                    </a:p>
                  </a:txBody>
                  <a:tcPr/>
                </a:tc>
              </a:tr>
              <a:tr h="287576">
                <a:tc vMerge="1">
                  <a:txBody>
                    <a:bodyPr/>
                    <a:lstStyle/>
                    <a:p>
                      <a:endParaRPr lang="ro-RO"/>
                    </a:p>
                  </a:txBody>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n</a:t>
                      </a:r>
                      <a:endParaRPr lang="ro-RO" sz="1800" dirty="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153">
                <a:tc>
                  <a:txBody>
                    <a:bodyPr/>
                    <a:lstStyle/>
                    <a:p>
                      <a:pPr algn="ctr">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Țigaie ruginie</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16,23  ± 0,214</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5,26</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32,93 ± 0,648</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9,38</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167 ± 2,872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1,31</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8941">
                <a:tc>
                  <a:txBody>
                    <a:bodyPr/>
                    <a:lstStyle/>
                    <a:p>
                      <a:pPr algn="ctr">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Vendeen x Țigaie ruginie</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20,21 ± 1,052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23,69</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40,31 ± 0,894</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201 ± 2,542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4,26</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8235">
                <a:tc>
                  <a:txBody>
                    <a:bodyPr/>
                    <a:lstStyle/>
                    <a:p>
                      <a:pPr algn="ctr">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Blanche du Massif Central x Țigaie ruginie</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20,19 ± 0,649</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10,42</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39,89 ± 0,229</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2,11</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197 ± 2,364</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3,51</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8587">
                <a:tc>
                  <a:txBody>
                    <a:bodyPr/>
                    <a:lstStyle/>
                    <a:p>
                      <a:pPr algn="ctr">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Berrichon du Cher x Țigaie ruginie</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20,57 ± 0,591</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12,36</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40,47 ± 0,225</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2,68</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199 ± 2,685</a:t>
                      </a:r>
                      <a:endParaRPr lang="ro-RO" sz="180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5,64</a:t>
                      </a:r>
                      <a:endParaRPr lang="ro-RO" sz="1800" dirty="0">
                        <a:latin typeface="Calibri"/>
                        <a:ea typeface="Calibri"/>
                        <a:cs typeface="Times New Roman"/>
                      </a:endParaRPr>
                    </a:p>
                  </a:txBody>
                  <a:tcPr marL="17389" marR="173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8611"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55776" y="2780928"/>
            <a:ext cx="479425" cy="206375"/>
          </a:xfrm>
          <a:prstGeom prst="rect">
            <a:avLst/>
          </a:prstGeom>
          <a:noFill/>
        </p:spPr>
      </p:pic>
      <p:pic>
        <p:nvPicPr>
          <p:cNvPr id="6861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68344" y="2780928"/>
            <a:ext cx="479425" cy="206375"/>
          </a:xfrm>
          <a:prstGeom prst="rect">
            <a:avLst/>
          </a:prstGeom>
          <a:noFill/>
        </p:spPr>
      </p:pic>
      <p:pic>
        <p:nvPicPr>
          <p:cNvPr id="68609"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932040" y="2780928"/>
            <a:ext cx="479425" cy="206375"/>
          </a:xfrm>
          <a:prstGeom prst="rect">
            <a:avLst/>
          </a:prstGeom>
          <a:noFill/>
        </p:spPr>
      </p:pic>
      <p:sp>
        <p:nvSpPr>
          <p:cNvPr id="68612" name="Rectangle 4"/>
          <p:cNvSpPr>
            <a:spLocks noChangeArrowheads="1"/>
          </p:cNvSpPr>
          <p:nvPr/>
        </p:nvSpPr>
        <p:spPr bwMode="auto">
          <a:xfrm>
            <a:off x="0" y="1246203"/>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Evoluția greutății corporale a mieilor supuși îngrășării și sporul mediu zilnic în greutate realizat (100 zile)</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Documente\2019\PROIECTE ADER\ADER 812\Faza III 2020\poze\20200924_130050.jpg"/>
          <p:cNvPicPr/>
          <p:nvPr/>
        </p:nvPicPr>
        <p:blipFill>
          <a:blip r:embed="rId2" cstate="print"/>
          <a:srcRect l="4027" t="12855" r="11340" b="17185"/>
          <a:stretch>
            <a:fillRect/>
          </a:stretch>
        </p:blipFill>
        <p:spPr bwMode="auto">
          <a:xfrm rot="5400000">
            <a:off x="1904874" y="1559621"/>
            <a:ext cx="5046217" cy="3744416"/>
          </a:xfrm>
          <a:prstGeom prst="rect">
            <a:avLst/>
          </a:prstGeom>
          <a:noFill/>
          <a:ln w="9525">
            <a:noFill/>
            <a:miter lim="800000"/>
            <a:headEnd/>
            <a:tailEnd/>
          </a:ln>
        </p:spPr>
      </p:pic>
      <p:sp>
        <p:nvSpPr>
          <p:cNvPr id="14337" name="Rectangle 1"/>
          <p:cNvSpPr>
            <a:spLocks noChangeArrowheads="1"/>
          </p:cNvSpPr>
          <p:nvPr/>
        </p:nvSpPr>
        <p:spPr bwMode="auto">
          <a:xfrm>
            <a:off x="0" y="5895945"/>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Carcase provenite de la metisi Blanche du Massif Central x Țigaie ruginie (stânga) și Vendeen x Țigaie ruginie (dreapta)</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ocumente\2019\PROIECTE ADER\ADER 812\Faza III 2020\poze\20200924_091919.jpg"/>
          <p:cNvPicPr/>
          <p:nvPr/>
        </p:nvPicPr>
        <p:blipFill>
          <a:blip r:embed="rId2" cstate="print"/>
          <a:srcRect/>
          <a:stretch>
            <a:fillRect/>
          </a:stretch>
        </p:blipFill>
        <p:spPr bwMode="auto">
          <a:xfrm rot="5400000">
            <a:off x="-716439" y="1842928"/>
            <a:ext cx="5731510" cy="4298633"/>
          </a:xfrm>
          <a:prstGeom prst="rect">
            <a:avLst/>
          </a:prstGeom>
          <a:noFill/>
          <a:ln w="9525">
            <a:noFill/>
            <a:miter lim="800000"/>
            <a:headEnd/>
            <a:tailEnd/>
          </a:ln>
        </p:spPr>
      </p:pic>
      <p:pic>
        <p:nvPicPr>
          <p:cNvPr id="5121" name="Picture 1" descr="D:\Documente\2019\PROIECTE ADER\ADER 812\Faza III 2020\poze\20200924_092904.jpg"/>
          <p:cNvPicPr>
            <a:picLocks noChangeAspect="1" noChangeArrowheads="1"/>
          </p:cNvPicPr>
          <p:nvPr/>
        </p:nvPicPr>
        <p:blipFill>
          <a:blip r:embed="rId3" cstate="print"/>
          <a:srcRect l="3261" t="17618" r="12773" b="10918"/>
          <a:stretch>
            <a:fillRect/>
          </a:stretch>
        </p:blipFill>
        <p:spPr bwMode="auto">
          <a:xfrm rot="5400000">
            <a:off x="3686479" y="1868022"/>
            <a:ext cx="6091523" cy="388843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1540242"/>
            <a:ext cx="9144000"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kumimoji="0" lang="ro-RO"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CONCLUZII</a:t>
            </a:r>
          </a:p>
          <a:p>
            <a:pPr algn="just"/>
            <a:r>
              <a:rPr lang="vi-VN" dirty="0" smtClean="0">
                <a:latin typeface="Times New Roman" pitchFamily="18" charset="0"/>
                <a:cs typeface="Times New Roman" pitchFamily="18" charset="0"/>
              </a:rPr>
              <a:t>1. Materialul biologic în această fază este reprezentat de tineretul ovin înțărcat  F1 obținut în urma încrucișărilor oilor Țigaie cu berbecii din rasele Veenden, Blanche du Massif Central și Berichon du cher cat si de produșii Tigaie care au format lotul martor</a:t>
            </a:r>
          </a:p>
          <a:p>
            <a:pPr algn="just"/>
            <a:r>
              <a:rPr lang="vi-VN" dirty="0" smtClean="0">
                <a:latin typeface="Times New Roman" pitchFamily="18" charset="0"/>
                <a:cs typeface="Times New Roman" pitchFamily="18" charset="0"/>
              </a:rPr>
              <a:t>2. Toate loturile au primit același tatament, mieii pe perioada de alăptare fiind furajați suplimentar cu furaj starter pentru miei și fân de lucernă la discretie. Pe perioada îngrășării mieii din cele patru loturi au fost împărțiți în două formându-se astfel opt loturi, patru crescute în sistem intensiv și patru în sistem semiintensiv </a:t>
            </a:r>
          </a:p>
          <a:p>
            <a:pPr algn="just"/>
            <a:r>
              <a:rPr lang="vi-VN" dirty="0" smtClean="0">
                <a:latin typeface="Times New Roman" pitchFamily="18" charset="0"/>
                <a:cs typeface="Times New Roman" pitchFamily="18" charset="0"/>
              </a:rPr>
              <a:t>3. După înțărcare mieii întreținuți în sistem intensiv au fost întreținuți pe stabulație, la sol,  în boxe cu padoc.</a:t>
            </a:r>
          </a:p>
          <a:p>
            <a:pPr algn="just"/>
            <a:r>
              <a:rPr lang="vi-VN" dirty="0" smtClean="0">
                <a:latin typeface="Times New Roman" pitchFamily="18" charset="0"/>
                <a:cs typeface="Times New Roman" pitchFamily="18" charset="0"/>
              </a:rPr>
              <a:t>4. Sistemul semiintensiv adoptat a constat în întreținerea pe pășune a tineretului metis timp de 10 ore/zi cu ajutorul gardului electric și acces nelimitat la furaj concentrat și apa și administrarea de fân pe timpul nopți.</a:t>
            </a:r>
          </a:p>
          <a:p>
            <a:pPr algn="just"/>
            <a:r>
              <a:rPr lang="vi-VN" dirty="0" smtClean="0">
                <a:latin typeface="Times New Roman" pitchFamily="18" charset="0"/>
                <a:cs typeface="Times New Roman" pitchFamily="18" charset="0"/>
              </a:rPr>
              <a:t>5. În sistem intensiv pentru atingerea greutății vii de 40 kg observăm că lotul Tigaie ruginie atinge această greutate la o vârstă medie de 175 de zile</a:t>
            </a:r>
          </a:p>
          <a:p>
            <a:pPr algn="just"/>
            <a:r>
              <a:rPr lang="vi-VN" dirty="0" smtClean="0">
                <a:latin typeface="Times New Roman" pitchFamily="18" charset="0"/>
                <a:cs typeface="Times New Roman" pitchFamily="18" charset="0"/>
              </a:rPr>
              <a:t>6. In ceea ce privește loturile de metiși se remarcă tineretul aparținând metișilor Vendeen x Țigaie ruginie și Berrichon du Cher x Țigaie ruginie care au înregistrat masa corporală de 40 kg la vărsta medie de 142 respectiv 143 kg ceea ce reprezintă aproximativ 4,7 luni, o perioadă cu 18% mai redusă față de rasa autohtonă.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40768"/>
            <a:ext cx="8964488" cy="4524315"/>
          </a:xfrm>
          <a:prstGeom prst="rect">
            <a:avLst/>
          </a:prstGeom>
        </p:spPr>
        <p:txBody>
          <a:bodyPr wrap="square">
            <a:spAutoFit/>
          </a:bodyPr>
          <a:lstStyle/>
          <a:p>
            <a:pPr algn="just"/>
            <a:r>
              <a:rPr lang="vi-VN" dirty="0" smtClean="0">
                <a:latin typeface="Times New Roman" pitchFamily="18" charset="0"/>
                <a:cs typeface="Times New Roman" pitchFamily="18" charset="0"/>
              </a:rPr>
              <a:t>7. Lotul metis Blanche du Massif Central x Țigaie ruginie crescut în sistem intensiv a atins greutatea de 40 kg la vârsta medie de 160 de zile ceea ce reprezintă aproximativ 5,3luni, cu 8,5 % mai redusa decat rasa Țigaie.</a:t>
            </a:r>
          </a:p>
          <a:p>
            <a:pPr algn="just"/>
            <a:r>
              <a:rPr lang="vi-VN" dirty="0" smtClean="0">
                <a:latin typeface="Times New Roman" pitchFamily="18" charset="0"/>
                <a:cs typeface="Times New Roman" pitchFamily="18" charset="0"/>
              </a:rPr>
              <a:t>8</a:t>
            </a:r>
            <a:r>
              <a:rPr lang="vi-VN" dirty="0" smtClean="0">
                <a:latin typeface="Times New Roman" pitchFamily="18" charset="0"/>
                <a:cs typeface="Times New Roman" pitchFamily="18" charset="0"/>
              </a:rPr>
              <a:t>. Sistemul semiintensiv abordat făcut să se ajungă la greutatea de 40 kg la vârsta medie de 215 zile pentru Țigaie, de 173 zile pentru lotul Blanche du Massif Central x Țigaie ruginie și de 166 - 167 zile pentru loturile Vendeen x Țigaie ruginie respectiv Berrichon du Cher x Țigaie ruginie adică aproximativ 5,5 luni</a:t>
            </a:r>
          </a:p>
          <a:p>
            <a:pPr algn="just"/>
            <a:r>
              <a:rPr lang="vi-VN" dirty="0" smtClean="0">
                <a:latin typeface="Times New Roman" pitchFamily="18" charset="0"/>
                <a:cs typeface="Times New Roman" pitchFamily="18" charset="0"/>
              </a:rPr>
              <a:t>9. Din evaluarea dezvoltării corporale a tineretului metis se observă că se exprimă destul de bine fenomenul de heterozis unele plus variante atingând performantele medii ale rasei genitoare, la vârsta de 100 de zile tineretul mascul din fătări simple înregistrând greutăți de 40 kg și peste.</a:t>
            </a:r>
          </a:p>
          <a:p>
            <a:pPr algn="just"/>
            <a:r>
              <a:rPr lang="vi-VN" dirty="0" smtClean="0">
                <a:latin typeface="Times New Roman" pitchFamily="18" charset="0"/>
                <a:cs typeface="Times New Roman" pitchFamily="18" charset="0"/>
              </a:rPr>
              <a:t>10. Carcasele obținute au preluat cu succes aptitudinile raselor de carne genitoare fiind fără grăsime în exces și bogate în mase musculare </a:t>
            </a:r>
          </a:p>
          <a:p>
            <a:pPr algn="just"/>
            <a:r>
              <a:rPr lang="vi-VN" dirty="0" smtClean="0">
                <a:latin typeface="Times New Roman" pitchFamily="18" charset="0"/>
                <a:cs typeface="Times New Roman" pitchFamily="18" charset="0"/>
              </a:rPr>
              <a:t>11. Performanțele obținute în sistemul semiintesiv de îngrășare arată deasemenea o pretabilitate bună a metișilor pentru această tehnologie de îngrășare metisii ajungand la greutăți de 40 kg după 100 de zile de îngrășare.</a:t>
            </a:r>
            <a:endParaRPr lang="vi-VN" dirty="0" smtClean="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372</TotalTime>
  <Words>1159</Words>
  <Application>Microsoft Office PowerPoint</Application>
  <PresentationFormat>On-screen Show (4:3)</PresentationFormat>
  <Paragraphs>249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Cristi</cp:lastModifiedBy>
  <cp:revision>51</cp:revision>
  <dcterms:created xsi:type="dcterms:W3CDTF">2019-11-05T21:23:16Z</dcterms:created>
  <dcterms:modified xsi:type="dcterms:W3CDTF">2021-10-29T10:12:02Z</dcterms:modified>
</cp:coreProperties>
</file>