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78" r:id="rId8"/>
    <p:sldId id="264" r:id="rId9"/>
    <p:sldId id="279" r:id="rId10"/>
    <p:sldId id="280" r:id="rId11"/>
    <p:sldId id="281" r:id="rId12"/>
    <p:sldId id="282" r:id="rId13"/>
    <p:sldId id="283" r:id="rId14"/>
    <p:sldId id="284" r:id="rId15"/>
    <p:sldId id="285" r:id="rId16"/>
    <p:sldId id="287" r:id="rId17"/>
    <p:sldId id="288" r:id="rId18"/>
    <p:sldId id="289" r:id="rId19"/>
    <p:sldId id="271" r:id="rId20"/>
    <p:sldId id="286" r:id="rId21"/>
    <p:sldId id="290" r:id="rId22"/>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269" y="-5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30.07.2021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30.07.2021</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Octombrie</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20</a:t>
            </a:r>
            <a:r>
              <a:rPr kumimoji="0" lang="ro-RO" sz="2000" b="0" i="0" u="none" strike="noStrike" cap="none" normalizeH="0" baseline="0" dirty="0" smtClean="0">
                <a:ln>
                  <a:noFill/>
                </a:ln>
                <a:solidFill>
                  <a:schemeClr val="tx1"/>
                </a:solidFill>
                <a:effectLst/>
                <a:latin typeface="Times New Roman" pitchFamily="18" charset="0"/>
                <a:cs typeface="Times New Roman" pitchFamily="18" charset="0"/>
              </a:rPr>
              <a:t>20</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305615"/>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IV</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algn="ctr"/>
            <a:r>
              <a:rPr lang="ro-RO" sz="2800" dirty="0" smtClean="0"/>
              <a:t>Evaluarea performanțelor productive ale producției de carne pentru metișii rezultați crescuți în sistem semiintensiv</a:t>
            </a:r>
            <a:endParaRPr lang="ro-RO"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766737"/>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Activități asociate obiectivului acestei etape</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4.1 Monitorizarea femelelor în perioada de gestație și înregistrarea fătărilor</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4.2 Evaluarea dezvoltării corporale a produșilor obținuți</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4.3 Determinarea consumului specific și al sporului în greutate</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4.4 Aprecierea carcasei pe animalul viu și sacrificat pentru metișii crescuți în sistem semiintensiv</a:t>
            </a:r>
          </a:p>
          <a:p>
            <a:pPr lvl="0" algn="just" eaLnBrk="0" fontAlgn="base" hangingPunct="0">
              <a:spcBef>
                <a:spcPct val="0"/>
              </a:spcBef>
              <a:spcAft>
                <a:spcPct val="0"/>
              </a:spcAft>
            </a:pPr>
            <a:endParaRPr lang="vi-VN" sz="2800" dirty="0" smtClean="0">
              <a:solidFill>
                <a:srgbClr val="000000"/>
              </a:solidFill>
              <a:latin typeface="Times New Roman" pitchFamily="18" charset="0"/>
              <a:ea typeface="Calibri" pitchFamily="34"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842328"/>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1. IMPORTANȚA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 SCOPUL CERCETĂRILOR,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2.1. Scopul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2.2. Obiective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2.3.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 REZULTATE OBȚINUTE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3.1. Caracterizarea cadrului natural și instituțional de efectuare 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3.2. Analiza activității de reproducție a oilor Țigaie ruginie introduse la montă </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3.3. Evaluarea dezvoltării corporale a produșilor obținuți în urma încrucișării oilor Țigaie cu berbeci din rase franțuzești</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3.4. Aprecierea stării de îngrășare pe animalul viu și a carcasei pe animalul sacrificat pentru metișii crescuți în sistem semiintensiv</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CONCLUZII</a:t>
            </a:r>
            <a:endParaRPr lang="vi-VN" sz="2000" dirty="0" smtClean="0">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BIBLIOGRAFIE</a:t>
            </a: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228399"/>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Scopul principal al cercetărilor noastre este acela de a testa capacitatea productivă a metișilor obținuți prin încrucișarea oilor Țigaie varietatea ruginie cu berbeci din rase de carne din Franța și anume Vendeen, Blanche du Massif Central și Berrichon du Cher în vederea creșterii producției de </a:t>
            </a:r>
            <a:r>
              <a:rPr lang="vi-VN" sz="2000" dirty="0" smtClean="0">
                <a:latin typeface="Times New Roman" pitchFamily="18" charset="0"/>
                <a:ea typeface="Calibri" pitchFamily="34" charset="0"/>
                <a:cs typeface="Times New Roman" pitchFamily="18" charset="0"/>
              </a:rPr>
              <a:t>carne</a:t>
            </a:r>
            <a:r>
              <a:rPr lang="ro-RO" sz="2000" dirty="0" smtClean="0">
                <a:latin typeface="Times New Roman" pitchFamily="18" charset="0"/>
                <a:ea typeface="Calibri" pitchFamily="34" charset="0"/>
                <a:cs typeface="Times New Roman" pitchFamily="18" charset="0"/>
              </a:rPr>
              <a:t> în sistem semiintensiv</a:t>
            </a:r>
            <a:r>
              <a:rPr lang="vi-VN" sz="2000" dirty="0" smtClean="0">
                <a:latin typeface="Times New Roman" pitchFamily="18" charset="0"/>
                <a:ea typeface="Calibri" pitchFamily="34" charset="0"/>
                <a:cs typeface="Times New Roman" pitchFamily="18" charset="0"/>
              </a:rPr>
              <a:t>.</a:t>
            </a: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r>
              <a:rPr lang="ro-RO" sz="2000" dirty="0" smtClean="0"/>
              <a:t>Obiectivul  pentru atingerea scopului principal al cercetărilor pentru această fază a proiectului a constat în </a:t>
            </a:r>
            <a:r>
              <a:rPr lang="ro-RO" sz="2000" i="1" dirty="0" smtClean="0"/>
              <a:t>evaluarea performanțelor producției de carne pentru metișii rezultați și pentru rasa Țigaie varietatea ruginie crescuți în </a:t>
            </a:r>
            <a:r>
              <a:rPr lang="ro-RO" sz="2000" i="1" dirty="0" smtClean="0"/>
              <a:t>sistem semintensiv</a:t>
            </a:r>
            <a:r>
              <a:rPr lang="ro-RO" sz="2000" dirty="0" smtClean="0"/>
              <a:t>. </a:t>
            </a:r>
            <a:endParaRPr lang="ro-RO" sz="2000"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4601260"/>
          </a:xfrm>
          <a:prstGeom prst="rect">
            <a:avLst/>
          </a:prstGeom>
        </p:spPr>
        <p:txBody>
          <a:bodyPr wrap="square">
            <a:spAutoFit/>
          </a:bodyPr>
          <a:lstStyle/>
          <a:p>
            <a:pPr lvl="0" algn="ctr"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BIOLOGIC STUDIAT ȘI METODĂ DE LUCRU</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dirty="0" smtClean="0">
                <a:latin typeface="Times New Roman" pitchFamily="18" charset="0"/>
                <a:ea typeface="Calibri" pitchFamily="34" charset="0"/>
                <a:cs typeface="Times New Roman" pitchFamily="18" charset="0"/>
              </a:rPr>
              <a:t>Pentru realizarea cercetărilor și atingerea obiectivelor acestei faze, sau monitorizat </a:t>
            </a:r>
            <a:r>
              <a:rPr lang="ro-RO" dirty="0" smtClean="0">
                <a:latin typeface="Times New Roman" pitchFamily="18" charset="0"/>
                <a:ea typeface="Calibri" pitchFamily="34" charset="0"/>
                <a:cs typeface="Times New Roman" pitchFamily="18" charset="0"/>
              </a:rPr>
              <a:t>oile mame aparținând rasei Țigaie și </a:t>
            </a:r>
            <a:r>
              <a:rPr lang="vi-VN" dirty="0" smtClean="0">
                <a:latin typeface="Times New Roman" pitchFamily="18" charset="0"/>
                <a:ea typeface="Calibri" pitchFamily="34" charset="0"/>
                <a:cs typeface="Times New Roman" pitchFamily="18" charset="0"/>
              </a:rPr>
              <a:t>produșii</a:t>
            </a:r>
            <a:r>
              <a:rPr lang="ro-RO" dirty="0" smtClean="0">
                <a:latin typeface="Times New Roman" pitchFamily="18" charset="0"/>
                <a:ea typeface="Calibri" pitchFamily="34" charset="0"/>
                <a:cs typeface="Times New Roman" pitchFamily="18" charset="0"/>
              </a:rPr>
              <a:t> </a:t>
            </a:r>
            <a:r>
              <a:rPr lang="vi-VN" dirty="0" smtClean="0">
                <a:latin typeface="Times New Roman" pitchFamily="18" charset="0"/>
                <a:ea typeface="Calibri" pitchFamily="34" charset="0"/>
                <a:cs typeface="Times New Roman" pitchFamily="18" charset="0"/>
              </a:rPr>
              <a:t>F1 </a:t>
            </a:r>
            <a:r>
              <a:rPr lang="vi-VN" dirty="0" smtClean="0">
                <a:latin typeface="Times New Roman" pitchFamily="18" charset="0"/>
                <a:ea typeface="Calibri" pitchFamily="34" charset="0"/>
                <a:cs typeface="Times New Roman" pitchFamily="18" charset="0"/>
              </a:rPr>
              <a:t>din cele 4 loturi formate în faza anterioară (lot Tigaie, lot Țigaie x Vendeen, Țigaie x Blanche du Massif Central și lot Țigaie x Berrichon du Cher). Pentru evaluarea dezvoltării corporale a produșilor obținuți au fost efectuate măsurători corporale la naștere, la 30 zile, la vârsta de 60 zile și la sfârșitul perioadei de îngrășare. La vârstele amintite mai sus s-a determinat masa corporală a mieilor folosindu-se cântarul pentru animale cu patru unități de cântărire pentru o precizie cât mai </a:t>
            </a:r>
            <a:r>
              <a:rPr lang="vi-VN" dirty="0" smtClean="0">
                <a:latin typeface="Times New Roman" pitchFamily="18" charset="0"/>
                <a:ea typeface="Calibri" pitchFamily="34" charset="0"/>
                <a:cs typeface="Times New Roman" pitchFamily="18" charset="0"/>
              </a:rPr>
              <a:t>bună</a:t>
            </a:r>
            <a:r>
              <a:rPr lang="ro-RO" dirty="0" smtClean="0">
                <a:latin typeface="Times New Roman" pitchFamily="18" charset="0"/>
                <a:ea typeface="Calibri" pitchFamily="34" charset="0"/>
                <a:cs typeface="Times New Roman" pitchFamily="18" charset="0"/>
              </a:rPr>
              <a:t>.</a:t>
            </a:r>
            <a:r>
              <a:rPr lang="vi-VN" dirty="0" smtClean="0">
                <a:latin typeface="Times New Roman" pitchFamily="18" charset="0"/>
                <a:ea typeface="Calibri" pitchFamily="34" charset="0"/>
                <a:cs typeface="Times New Roman" pitchFamily="18" charset="0"/>
              </a:rPr>
              <a:t> </a:t>
            </a:r>
            <a:r>
              <a:rPr lang="vi-VN" dirty="0" smtClean="0">
                <a:latin typeface="Times New Roman" pitchFamily="18" charset="0"/>
                <a:ea typeface="Calibri" pitchFamily="34" charset="0"/>
                <a:cs typeface="Times New Roman" pitchFamily="18" charset="0"/>
              </a:rPr>
              <a:t>De asemenea s-a apreciat stadiul de îngrășare pe animalul viu prin palparea regiunilor corporale cu masă musculară bogată și a punctelor de maniament. </a:t>
            </a:r>
          </a:p>
          <a:p>
            <a:pPr algn="just" eaLnBrk="0" fontAlgn="base" hangingPunct="0">
              <a:spcBef>
                <a:spcPct val="0"/>
              </a:spcBef>
              <a:spcAft>
                <a:spcPct val="0"/>
              </a:spcAft>
            </a:pPr>
            <a:r>
              <a:rPr lang="vi-VN" dirty="0" smtClean="0">
                <a:latin typeface="Times New Roman" pitchFamily="18" charset="0"/>
                <a:ea typeface="Calibri" pitchFamily="34" charset="0"/>
                <a:cs typeface="Times New Roman" pitchFamily="18" charset="0"/>
              </a:rPr>
              <a:t>	Datele înregistrate în urma observațiilor cât și a determinărilor efectuate au fost prelucrate utilizându-se metode clasice de prelucrare statistică specifice acestui studiu. Astfel după înregistrarea datelor privind evaluarea condiţiei corporale si după înregistrarea producţiilor a fiecărui animal luat în studiu s-au calculat estimatorii de poziţie şi de variaţie reprezentaţi de media aritmetică, varianţa, deviaţia standard a mediei şi coeficientul de variaţie.</a:t>
            </a:r>
          </a:p>
          <a:p>
            <a:pPr algn="just" eaLnBrk="0" fontAlgn="base" hangingPunct="0">
              <a:spcBef>
                <a:spcPct val="0"/>
              </a:spcBef>
              <a:spcAft>
                <a:spcPct val="0"/>
              </a:spcAft>
            </a:pPr>
            <a:endParaRPr lang="vi-VN" dirty="0" smtClean="0">
              <a:latin typeface="Times New Roman" pitchFamily="18" charset="0"/>
              <a:ea typeface="Calibri" pitchFamily="34"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1533470"/>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lang="ro-RO" sz="2000" b="1" dirty="0" smtClean="0"/>
              <a:t>CARACTERIZAREA CADRULUI NATURAL ȘI INSTITUȚIONAL DE EFECTUARE A CERCETĂRILOR</a:t>
            </a:r>
            <a:endParaRPr lang="ro-RO" sz="2000" dirty="0" smtClean="0"/>
          </a:p>
          <a:p>
            <a:pPr lvl="0" indent="457200" algn="just" fontAlgn="base">
              <a:spcBef>
                <a:spcPct val="0"/>
              </a:spcBef>
              <a:spcAft>
                <a:spcPct val="0"/>
              </a:spcAft>
            </a:pPr>
            <a:endParaRPr lang="en-US" sz="2000" dirty="0" smtClean="0"/>
          </a:p>
          <a:p>
            <a:pPr lvl="0" indent="457200" algn="just" fontAlgn="base">
              <a:spcBef>
                <a:spcPct val="0"/>
              </a:spcBef>
              <a:spcAft>
                <a:spcPct val="0"/>
              </a:spcAft>
            </a:pPr>
            <a:endParaRPr lang="en-US" sz="2000" dirty="0" smtClean="0"/>
          </a:p>
          <a:p>
            <a:r>
              <a:rPr lang="ro-RO" sz="2000" dirty="0" smtClean="0">
                <a:solidFill>
                  <a:schemeClr val="bg1"/>
                </a:solidFill>
                <a:latin typeface="Times New Roman" pitchFamily="18" charset="0"/>
                <a:cs typeface="Times New Roman" pitchFamily="18" charset="0"/>
              </a:rPr>
              <a:t> 	</a:t>
            </a:r>
            <a:r>
              <a:rPr lang="ro-RO" sz="2000" dirty="0" smtClean="0">
                <a:latin typeface="Times New Roman" pitchFamily="18" charset="0"/>
                <a:cs typeface="Times New Roman" pitchFamily="18" charset="0"/>
              </a:rPr>
              <a:t>Materialul biologic în această fază este reprezentat de produșii F1 obținuti în urma încrucișărilor oilor Țigaie cu berbecii din rasele Veenden, Blanche du Massif Central și Berichon du cher cat si de produșii Tigaie care au format lotul martor. Mieilor li s-a organizat „școala mieilor” loc unde au acces în permanență doar miei sugari unde li se administrează la discreție concentrate si fân de lucernă de cea mai bună calitate. Toți mieii din toate cele 4 loturi au beneficiat de aceleași condiții de creștere și îngrășare.</a:t>
            </a:r>
          </a:p>
          <a:p>
            <a:r>
              <a:rPr lang="ro-RO" sz="2000" dirty="0" smtClean="0">
                <a:latin typeface="Times New Roman" pitchFamily="18" charset="0"/>
                <a:cs typeface="Times New Roman" pitchFamily="18" charset="0"/>
              </a:rPr>
              <a:t>	După înțărcare cârlanii au fost întreținuți </a:t>
            </a:r>
            <a:r>
              <a:rPr lang="ro-RO" sz="2000" dirty="0" smtClean="0">
                <a:latin typeface="Times New Roman" pitchFamily="18" charset="0"/>
                <a:cs typeface="Times New Roman" pitchFamily="18" charset="0"/>
              </a:rPr>
              <a:t>pe pășune cu ajutorul gardului electric asigurandulise furaj concentrat la discreție și cu acces în permanență la apă.</a:t>
            </a:r>
            <a:endParaRPr lang="ro-RO" sz="2000" dirty="0" smtClean="0">
              <a:latin typeface="Times New Roman" pitchFamily="18" charset="0"/>
              <a:cs typeface="Times New Roman" pitchFamily="18" charset="0"/>
            </a:endParaRPr>
          </a:p>
          <a:p>
            <a:pPr indent="457200" algn="just" fontAlgn="base">
              <a:spcBef>
                <a:spcPct val="0"/>
              </a:spcBef>
              <a:spcAft>
                <a:spcPct val="0"/>
              </a:spcAft>
            </a:pPr>
            <a:r>
              <a:rPr lang="ro-RO" sz="2000" dirty="0" smtClean="0">
                <a:solidFill>
                  <a:schemeClr val="bg1"/>
                </a:solidFill>
              </a:rPr>
              <a:t>cap</a:t>
            </a:r>
            <a:endParaRPr lang="ro-RO" sz="2000" dirty="0" smtClean="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Documente\2019\PROIECTE ADER\ADER 812\poze 812\e.c.popescu_082313.jpg"/>
          <p:cNvPicPr/>
          <p:nvPr/>
        </p:nvPicPr>
        <p:blipFill>
          <a:blip r:embed="rId2" cstate="print"/>
          <a:srcRect t="25290" b="13351"/>
          <a:stretch>
            <a:fillRect/>
          </a:stretch>
        </p:blipFill>
        <p:spPr bwMode="auto">
          <a:xfrm>
            <a:off x="1" y="1772816"/>
            <a:ext cx="9144000" cy="4176464"/>
          </a:xfrm>
          <a:prstGeom prst="rect">
            <a:avLst/>
          </a:prstGeom>
          <a:noFill/>
          <a:ln w="9525">
            <a:noFill/>
            <a:miter lim="800000"/>
            <a:headEnd/>
            <a:tailEnd/>
          </a:ln>
        </p:spPr>
      </p:pic>
      <p:sp>
        <p:nvSpPr>
          <p:cNvPr id="7" name="Rectangle 6"/>
          <p:cNvSpPr/>
          <p:nvPr/>
        </p:nvSpPr>
        <p:spPr>
          <a:xfrm>
            <a:off x="3059832" y="548680"/>
            <a:ext cx="4927952" cy="369332"/>
          </a:xfrm>
          <a:prstGeom prst="rect">
            <a:avLst/>
          </a:prstGeom>
        </p:spPr>
        <p:txBody>
          <a:bodyPr wrap="none">
            <a:spAutoFit/>
          </a:bodyPr>
          <a:lstStyle/>
          <a:p>
            <a:r>
              <a:rPr lang="ro-RO" dirty="0" smtClean="0"/>
              <a:t>Aspecte din „școala mieilor</a:t>
            </a:r>
            <a:r>
              <a:rPr lang="ro-RO" dirty="0" smtClean="0"/>
              <a:t>” a produși lor metiși</a:t>
            </a:r>
            <a:endParaRPr lang="ro-RO"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67542" y="2692908"/>
          <a:ext cx="8136905" cy="2968340"/>
        </p:xfrm>
        <a:graphic>
          <a:graphicData uri="http://schemas.openxmlformats.org/drawingml/2006/table">
            <a:tbl>
              <a:tblPr/>
              <a:tblGrid>
                <a:gridCol w="513289"/>
                <a:gridCol w="1801353"/>
                <a:gridCol w="526496"/>
                <a:gridCol w="933252"/>
                <a:gridCol w="872503"/>
                <a:gridCol w="872503"/>
                <a:gridCol w="872503"/>
                <a:gridCol w="872503"/>
                <a:gridCol w="872503"/>
              </a:tblGrid>
              <a:tr h="1321224">
                <a:tc>
                  <a:txBody>
                    <a:bodyPr/>
                    <a:lstStyle/>
                    <a:p>
                      <a:pPr algn="ctr">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5598">
                <a:tc>
                  <a:txBody>
                    <a:bodyPr/>
                    <a:lstStyle/>
                    <a:p>
                      <a:pPr algn="ctr">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Durata ciclului sexual</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17,41</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0,235</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1,078</a:t>
                      </a:r>
                      <a:endParaRPr lang="ro-RO"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5,667</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1518">
                <a:tc>
                  <a:txBody>
                    <a:bodyPr/>
                    <a:lstStyle/>
                    <a:p>
                      <a:pPr algn="ctr">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Perioada de gestație</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99</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148,23</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0,198</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1,799</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1,169</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145</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152</a:t>
                      </a:r>
                      <a:endParaRPr lang="ro-RO"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891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779912" y="3140968"/>
            <a:ext cx="216024" cy="446946"/>
          </a:xfrm>
          <a:prstGeom prst="rect">
            <a:avLst/>
          </a:prstGeom>
          <a:noFill/>
        </p:spPr>
      </p:pic>
      <p:pic>
        <p:nvPicPr>
          <p:cNvPr id="3891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27984" y="3212976"/>
            <a:ext cx="504056" cy="378770"/>
          </a:xfrm>
          <a:prstGeom prst="rect">
            <a:avLst/>
          </a:prstGeom>
          <a:noFill/>
        </p:spPr>
      </p:pic>
      <p:sp>
        <p:nvSpPr>
          <p:cNvPr id="38915" name="Rectangle 3"/>
          <p:cNvSpPr>
            <a:spLocks noChangeArrowheads="1"/>
          </p:cNvSpPr>
          <p:nvPr/>
        </p:nvSpPr>
        <p:spPr bwMode="auto">
          <a:xfrm>
            <a:off x="611559" y="1709609"/>
            <a:ext cx="8532441"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Tabelul 1</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Principalii statistici privind durata ciclului sexual și perioada de gestație a oilor Țigaie ruginie luate în studiu</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11558" y="3113533"/>
          <a:ext cx="7992889" cy="1251570"/>
        </p:xfrm>
        <a:graphic>
          <a:graphicData uri="http://schemas.openxmlformats.org/drawingml/2006/table">
            <a:tbl>
              <a:tblPr/>
              <a:tblGrid>
                <a:gridCol w="1141559"/>
                <a:gridCol w="1141559"/>
                <a:gridCol w="1141559"/>
                <a:gridCol w="1141559"/>
                <a:gridCol w="1141559"/>
                <a:gridCol w="1142547"/>
                <a:gridCol w="1142547"/>
              </a:tblGrid>
              <a:tr h="417190">
                <a:tc gridSpan="7">
                  <a:txBody>
                    <a:bodyPr/>
                    <a:lstStyle/>
                    <a:p>
                      <a:pPr algn="ctr">
                        <a:lnSpc>
                          <a:spcPct val="115000"/>
                        </a:lnSpc>
                        <a:spcAft>
                          <a:spcPts val="0"/>
                        </a:spcAft>
                      </a:pPr>
                      <a:r>
                        <a:rPr lang="ro-RO" sz="2000" dirty="0">
                          <a:latin typeface="Times New Roman"/>
                          <a:ea typeface="Calibri"/>
                          <a:cs typeface="Times New Roman"/>
                        </a:rPr>
                        <a:t> Indici reproducție</a:t>
                      </a:r>
                      <a:endParaRPr lang="ro-RO"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r>
              <a:tr h="417190">
                <a:tc>
                  <a:txBody>
                    <a:bodyPr/>
                    <a:lstStyle/>
                    <a:p>
                      <a:pPr algn="ctr">
                        <a:lnSpc>
                          <a:spcPct val="115000"/>
                        </a:lnSpc>
                        <a:spcAft>
                          <a:spcPts val="0"/>
                        </a:spcAft>
                      </a:pPr>
                      <a:r>
                        <a:rPr lang="ro-RO" sz="2000">
                          <a:latin typeface="Times New Roman"/>
                          <a:ea typeface="Calibri"/>
                          <a:cs typeface="Times New Roman"/>
                        </a:rPr>
                        <a:t>Fm%</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I%</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Pg%</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F %</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Pf %</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 %</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190">
                <a:tc>
                  <a:txBody>
                    <a:bodyPr/>
                    <a:lstStyle/>
                    <a:p>
                      <a:pPr algn="ctr">
                        <a:lnSpc>
                          <a:spcPct val="115000"/>
                        </a:lnSpc>
                        <a:spcAft>
                          <a:spcPts val="0"/>
                        </a:spcAft>
                      </a:pPr>
                      <a:r>
                        <a:rPr lang="ro-RO" sz="2000">
                          <a:latin typeface="Times New Roman"/>
                          <a:ea typeface="Calibri"/>
                          <a:cs typeface="Times New Roman"/>
                        </a:rPr>
                        <a:t>95,16</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105</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89</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100</a:t>
                      </a:r>
                      <a:endParaRPr lang="ro-RO"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95</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102</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97,5</a:t>
                      </a:r>
                      <a:endParaRPr lang="ro-RO"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7889" name="Rectangle 1"/>
          <p:cNvSpPr>
            <a:spLocks noChangeArrowheads="1"/>
          </p:cNvSpPr>
          <p:nvPr/>
        </p:nvSpPr>
        <p:spPr bwMode="auto">
          <a:xfrm>
            <a:off x="539552" y="1421577"/>
            <a:ext cx="799288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Tabelul 2 </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principalilor indici de reproducție calculați pentru oile mame</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 y="1628800"/>
          <a:ext cx="9143997" cy="1752600"/>
        </p:xfrm>
        <a:graphic>
          <a:graphicData uri="http://schemas.openxmlformats.org/drawingml/2006/table">
            <a:tbl>
              <a:tblPr/>
              <a:tblGrid>
                <a:gridCol w="577808"/>
                <a:gridCol w="2842062"/>
                <a:gridCol w="792088"/>
                <a:gridCol w="804282"/>
                <a:gridCol w="851902"/>
                <a:gridCol w="864096"/>
                <a:gridCol w="948443"/>
                <a:gridCol w="701481"/>
                <a:gridCol w="761835"/>
              </a:tblGrid>
              <a:tr h="0">
                <a:tc>
                  <a:txBody>
                    <a:bodyPr/>
                    <a:lstStyle/>
                    <a:p>
                      <a:pPr algn="ctr">
                        <a:lnSpc>
                          <a:spcPct val="115000"/>
                        </a:lnSpc>
                        <a:spcAft>
                          <a:spcPts val="0"/>
                        </a:spcAft>
                      </a:pPr>
                      <a:r>
                        <a:rPr lang="ro-RO" sz="2000" dirty="0">
                          <a:latin typeface="Times New Roman"/>
                          <a:ea typeface="Calibri"/>
                          <a:cs typeface="Times New Roman"/>
                        </a:rPr>
                        <a:t>Nr. Crt.</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Specificare</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n</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naștere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24</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4,11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0,097</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0,576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14,124</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30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9,71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0,345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2,003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20,546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7</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60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14,59</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0,421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2,399</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16,790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17,5</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686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499992" y="1732394"/>
            <a:ext cx="216024" cy="446946"/>
          </a:xfrm>
          <a:prstGeom prst="rect">
            <a:avLst/>
          </a:prstGeom>
          <a:noFill/>
        </p:spPr>
      </p:pic>
      <p:pic>
        <p:nvPicPr>
          <p:cNvPr id="3"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148064" y="1844824"/>
            <a:ext cx="504056" cy="378770"/>
          </a:xfrm>
          <a:prstGeom prst="rect">
            <a:avLst/>
          </a:prstGeom>
          <a:noFill/>
        </p:spPr>
      </p:pic>
      <p:sp>
        <p:nvSpPr>
          <p:cNvPr id="36868" name="Rectangle 4"/>
          <p:cNvSpPr>
            <a:spLocks noChangeArrowheads="1"/>
          </p:cNvSpPr>
          <p:nvPr/>
        </p:nvSpPr>
        <p:spPr bwMode="auto">
          <a:xfrm>
            <a:off x="0" y="855385"/>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parametrilor dezvoltării corporale la diferite vârste</a:t>
            </a:r>
            <a:r>
              <a:rPr lang="ro-RO" sz="2000" dirty="0" smtClean="0">
                <a:latin typeface="Times New Roman" pitchFamily="18" charset="0"/>
                <a:cs typeface="Times New Roman" pitchFamily="18" charset="0"/>
              </a:rPr>
              <a:t>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lotul Țigaie ruginie</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9" name="Table 8"/>
          <p:cNvGraphicFramePr>
            <a:graphicFrameLocks noGrp="1"/>
          </p:cNvGraphicFramePr>
          <p:nvPr/>
        </p:nvGraphicFramePr>
        <p:xfrm>
          <a:off x="0" y="4509120"/>
          <a:ext cx="9144000" cy="1663700"/>
        </p:xfrm>
        <a:graphic>
          <a:graphicData uri="http://schemas.openxmlformats.org/drawingml/2006/table">
            <a:tbl>
              <a:tblPr/>
              <a:tblGrid>
                <a:gridCol w="577807"/>
                <a:gridCol w="2755469"/>
                <a:gridCol w="821199"/>
                <a:gridCol w="747983"/>
                <a:gridCol w="959714"/>
                <a:gridCol w="959714"/>
                <a:gridCol w="866712"/>
                <a:gridCol w="698514"/>
                <a:gridCol w="756888"/>
              </a:tblGrid>
              <a:tr h="0">
                <a:tc>
                  <a:txBody>
                    <a:bodyPr/>
                    <a:lstStyle/>
                    <a:p>
                      <a:pPr algn="ctr">
                        <a:lnSpc>
                          <a:spcPct val="115000"/>
                        </a:lnSpc>
                        <a:spcAft>
                          <a:spcPts val="0"/>
                        </a:spcAft>
                      </a:pPr>
                      <a:r>
                        <a:rPr lang="ro-RO" sz="2000" dirty="0">
                          <a:latin typeface="Times New Roman"/>
                          <a:ea typeface="Calibri"/>
                          <a:cs typeface="Times New Roman"/>
                        </a:rPr>
                        <a:t>Nr. Crt.</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Specificare</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n</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dirty="0">
                          <a:latin typeface="Times New Roman"/>
                          <a:ea typeface="Calibri"/>
                          <a:cs typeface="Times New Roman"/>
                        </a:rPr>
                        <a:t>Masa corporală la naștere</a:t>
                      </a:r>
                      <a:endParaRPr lang="ro-RO"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5,15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0,112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0,725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14,521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30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11,46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0,321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1,815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15,459</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6,5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60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16,45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0,548</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3,576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20.012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25,5</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6870"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499992" y="4653136"/>
            <a:ext cx="216024" cy="446946"/>
          </a:xfrm>
          <a:prstGeom prst="rect">
            <a:avLst/>
          </a:prstGeom>
          <a:noFill/>
        </p:spPr>
      </p:pic>
      <p:pic>
        <p:nvPicPr>
          <p:cNvPr id="36869"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92080" y="4725144"/>
            <a:ext cx="370464" cy="278383"/>
          </a:xfrm>
          <a:prstGeom prst="rect">
            <a:avLst/>
          </a:prstGeom>
          <a:noFill/>
        </p:spPr>
      </p:pic>
      <p:sp>
        <p:nvSpPr>
          <p:cNvPr id="36871" name="Rectangle 7"/>
          <p:cNvSpPr>
            <a:spLocks noChangeArrowheads="1"/>
          </p:cNvSpPr>
          <p:nvPr/>
        </p:nvSpPr>
        <p:spPr bwMode="auto">
          <a:xfrm>
            <a:off x="-1" y="3789040"/>
            <a:ext cx="914400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parametrilor dezvoltării corporale la diferite vârste</a:t>
            </a:r>
            <a:r>
              <a:rPr lang="ro-RO" sz="2000" dirty="0" smtClean="0">
                <a:latin typeface="Times New Roman" pitchFamily="18" charset="0"/>
                <a:cs typeface="Times New Roman" pitchFamily="18" charset="0"/>
              </a:rPr>
              <a:t>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lotul Vendeen x Țigaie ruginie </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1844824"/>
          <a:ext cx="9144000" cy="1730375"/>
        </p:xfrm>
        <a:graphic>
          <a:graphicData uri="http://schemas.openxmlformats.org/drawingml/2006/table">
            <a:tbl>
              <a:tblPr/>
              <a:tblGrid>
                <a:gridCol w="577807"/>
                <a:gridCol w="2842065"/>
                <a:gridCol w="648072"/>
                <a:gridCol w="958189"/>
                <a:gridCol w="978513"/>
                <a:gridCol w="727594"/>
                <a:gridCol w="948443"/>
                <a:gridCol w="701482"/>
                <a:gridCol w="761835"/>
              </a:tblGrid>
              <a:tr h="0">
                <a:tc>
                  <a:txBody>
                    <a:bodyPr/>
                    <a:lstStyle/>
                    <a:p>
                      <a:pPr algn="ctr">
                        <a:lnSpc>
                          <a:spcPct val="115000"/>
                        </a:lnSpc>
                        <a:spcAft>
                          <a:spcPts val="0"/>
                        </a:spcAft>
                      </a:pPr>
                      <a:r>
                        <a:rPr lang="ro-RO" sz="2000">
                          <a:latin typeface="Times New Roman"/>
                          <a:ea typeface="Calibri"/>
                          <a:cs typeface="Times New Roman"/>
                        </a:rPr>
                        <a:t>Nr. Crt.</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Specificare</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naștere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4,31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0,128</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0,708</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17,81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2,80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6,80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30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9,86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0,298</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1,663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16,266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6,68</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12,89</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60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16,26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0,395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2,132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14,592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11,50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19,87</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246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0" y="2025392"/>
            <a:ext cx="144016" cy="297964"/>
          </a:xfrm>
          <a:prstGeom prst="rect">
            <a:avLst/>
          </a:prstGeom>
          <a:noFill/>
        </p:spPr>
      </p:pic>
      <p:pic>
        <p:nvPicPr>
          <p:cNvPr id="6246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64088" y="2014572"/>
            <a:ext cx="432048" cy="324660"/>
          </a:xfrm>
          <a:prstGeom prst="rect">
            <a:avLst/>
          </a:prstGeom>
          <a:noFill/>
        </p:spPr>
      </p:pic>
      <p:sp>
        <p:nvSpPr>
          <p:cNvPr id="62467" name="Rectangle 3"/>
          <p:cNvSpPr>
            <a:spLocks noChangeArrowheads="1"/>
          </p:cNvSpPr>
          <p:nvPr/>
        </p:nvSpPr>
        <p:spPr bwMode="auto">
          <a:xfrm>
            <a:off x="1" y="980728"/>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parametrilor dezvoltării corporale la diferite vârste</a:t>
            </a:r>
            <a:r>
              <a:rPr lang="ro-RO" sz="2000" dirty="0" smtClean="0">
                <a:latin typeface="Times New Roman" pitchFamily="18" charset="0"/>
                <a:cs typeface="Times New Roman" pitchFamily="18" charset="0"/>
              </a:rPr>
              <a:t>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lotul Blanche du Massif Central x Țigaie ruginie</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2468" name="Rectangle 4"/>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o-RO"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1" y="4869160"/>
          <a:ext cx="9144003" cy="1730375"/>
        </p:xfrm>
        <a:graphic>
          <a:graphicData uri="http://schemas.openxmlformats.org/drawingml/2006/table">
            <a:tbl>
              <a:tblPr/>
              <a:tblGrid>
                <a:gridCol w="577808"/>
                <a:gridCol w="2770057"/>
                <a:gridCol w="550960"/>
                <a:gridCol w="1003634"/>
                <a:gridCol w="959715"/>
                <a:gridCol w="959715"/>
                <a:gridCol w="866712"/>
                <a:gridCol w="698514"/>
                <a:gridCol w="756888"/>
              </a:tblGrid>
              <a:tr h="0">
                <a:tc>
                  <a:txBody>
                    <a:bodyPr/>
                    <a:lstStyle/>
                    <a:p>
                      <a:pPr algn="ctr">
                        <a:lnSpc>
                          <a:spcPct val="115000"/>
                        </a:lnSpc>
                        <a:spcAft>
                          <a:spcPts val="0"/>
                        </a:spcAft>
                      </a:pPr>
                      <a:r>
                        <a:rPr lang="ro-RO" sz="2000" dirty="0">
                          <a:latin typeface="Times New Roman"/>
                          <a:ea typeface="Calibri"/>
                          <a:cs typeface="Times New Roman"/>
                        </a:rPr>
                        <a:t>Nr. Crt.</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Specificare</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naștere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5,11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0,106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0,621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14,285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6,5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dirty="0">
                          <a:latin typeface="Times New Roman"/>
                          <a:ea typeface="Calibri"/>
                          <a:cs typeface="Times New Roman"/>
                        </a:rPr>
                        <a:t>Masa corporală la 30 zile</a:t>
                      </a:r>
                      <a:endParaRPr lang="ro-RO"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11,62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0,242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1,624</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16,726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14,3</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Masa corporală la 60 zile</a:t>
                      </a:r>
                      <a:endParaRPr lang="ro-RO"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18,51</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0,462</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3,120</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19,046</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15,5</a:t>
                      </a:r>
                      <a:endParaRPr lang="ro-RO"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26</a:t>
                      </a:r>
                      <a:endParaRPr lang="ro-RO"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2470"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355976" y="5008210"/>
            <a:ext cx="164083" cy="339482"/>
          </a:xfrm>
          <a:prstGeom prst="rect">
            <a:avLst/>
          </a:prstGeom>
          <a:noFill/>
        </p:spPr>
      </p:pic>
      <p:pic>
        <p:nvPicPr>
          <p:cNvPr id="62469"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92080" y="5085184"/>
            <a:ext cx="370464" cy="278383"/>
          </a:xfrm>
          <a:prstGeom prst="rect">
            <a:avLst/>
          </a:prstGeom>
          <a:noFill/>
        </p:spPr>
      </p:pic>
      <p:sp>
        <p:nvSpPr>
          <p:cNvPr id="62471" name="Rectangle 7"/>
          <p:cNvSpPr>
            <a:spLocks noChangeArrowheads="1"/>
          </p:cNvSpPr>
          <p:nvPr/>
        </p:nvSpPr>
        <p:spPr bwMode="auto">
          <a:xfrm>
            <a:off x="0" y="3933056"/>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parametrilor dezvoltării corporale la diferite vârste</a:t>
            </a:r>
            <a:r>
              <a:rPr lang="ro-RO" sz="2000" dirty="0" smtClean="0">
                <a:latin typeface="Times New Roman" pitchFamily="18" charset="0"/>
                <a:cs typeface="Times New Roman" pitchFamily="18" charset="0"/>
              </a:rPr>
              <a:t>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lotul Berrichon du Cher x Țigaie ruginie </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0" y="1359594"/>
          <a:ext cx="9144000" cy="5498406"/>
        </p:xfrm>
        <a:graphic>
          <a:graphicData uri="http://schemas.openxmlformats.org/drawingml/2006/table">
            <a:tbl>
              <a:tblPr/>
              <a:tblGrid>
                <a:gridCol w="578303"/>
                <a:gridCol w="1387548"/>
                <a:gridCol w="1969637"/>
                <a:gridCol w="486493"/>
                <a:gridCol w="746778"/>
                <a:gridCol w="832908"/>
                <a:gridCol w="832908"/>
                <a:gridCol w="866034"/>
                <a:gridCol w="715543"/>
                <a:gridCol w="727848"/>
              </a:tblGrid>
              <a:tr h="450339">
                <a:tc>
                  <a:txBody>
                    <a:bodyPr/>
                    <a:lstStyle/>
                    <a:p>
                      <a:pPr algn="ctr">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Lot </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1755" marR="71755" algn="just">
                        <a:lnSpc>
                          <a:spcPct val="115000"/>
                        </a:lnSpc>
                        <a:spcAft>
                          <a:spcPts val="0"/>
                        </a:spcAft>
                      </a:pPr>
                      <a:r>
                        <a:rPr lang="ro-RO" sz="1800">
                          <a:latin typeface="Times New Roman"/>
                          <a:ea typeface="Calibri"/>
                          <a:cs typeface="Times New Roman"/>
                        </a:rPr>
                        <a:t>Țigaie ruginie</a:t>
                      </a:r>
                      <a:endParaRPr lang="ro-RO" sz="1800">
                        <a:latin typeface="Calibri"/>
                        <a:ea typeface="Calibri"/>
                        <a:cs typeface="Times New Roman"/>
                      </a:endParaRPr>
                    </a:p>
                  </a:txBody>
                  <a:tcPr marL="68147" marR="6814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0,189</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0,010</a:t>
                      </a:r>
                      <a:endParaRPr lang="ro-RO" sz="1800" dirty="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0,061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29,164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0,111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0,270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0,079</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21,964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0,125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1755" marR="71755" algn="just">
                        <a:lnSpc>
                          <a:spcPct val="115000"/>
                        </a:lnSpc>
                        <a:spcAft>
                          <a:spcPts val="0"/>
                        </a:spcAft>
                      </a:pPr>
                      <a:r>
                        <a:rPr lang="ro-RO" sz="1800">
                          <a:latin typeface="Times New Roman"/>
                          <a:ea typeface="Calibri"/>
                          <a:cs typeface="Times New Roman"/>
                        </a:rPr>
                        <a:t>Vendeen x Țigaie ruginie</a:t>
                      </a:r>
                      <a:endParaRPr lang="ro-RO" sz="1800">
                        <a:latin typeface="Calibri"/>
                        <a:ea typeface="Calibri"/>
                        <a:cs typeface="Times New Roman"/>
                      </a:endParaRPr>
                    </a:p>
                  </a:txBody>
                  <a:tcPr marL="68147" marR="6814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0,230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21,164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0,161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0,348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0,254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0,094</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39,685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0,156</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0,589</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1755" marR="71755" algn="just">
                        <a:lnSpc>
                          <a:spcPct val="115000"/>
                        </a:lnSpc>
                        <a:spcAft>
                          <a:spcPts val="0"/>
                        </a:spcAft>
                      </a:pPr>
                      <a:r>
                        <a:rPr lang="ro-RO" sz="1800">
                          <a:latin typeface="Times New Roman"/>
                          <a:ea typeface="Calibri"/>
                          <a:cs typeface="Times New Roman"/>
                        </a:rPr>
                        <a:t>Blanche du Massif  x Țigaie ruginie</a:t>
                      </a:r>
                      <a:endParaRPr lang="ro-RO" sz="1800">
                        <a:latin typeface="Calibri"/>
                        <a:ea typeface="Calibri"/>
                        <a:cs typeface="Times New Roman"/>
                      </a:endParaRPr>
                    </a:p>
                  </a:txBody>
                  <a:tcPr marL="68147" marR="6814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0,199</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0,007</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22,983</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0,117</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0,286</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0,211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0,007</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21,032</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0,139</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0,301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71755" marR="71755" algn="just">
                        <a:lnSpc>
                          <a:spcPct val="115000"/>
                        </a:lnSpc>
                        <a:spcAft>
                          <a:spcPts val="0"/>
                        </a:spcAft>
                      </a:pPr>
                      <a:r>
                        <a:rPr lang="ro-RO" sz="1800">
                          <a:latin typeface="Times New Roman"/>
                          <a:ea typeface="Calibri"/>
                          <a:cs typeface="Times New Roman"/>
                        </a:rPr>
                        <a:t>Berrichon du Cher x Țigaie ruginie</a:t>
                      </a:r>
                      <a:endParaRPr lang="ro-RO" sz="1800">
                        <a:latin typeface="Calibri"/>
                        <a:ea typeface="Calibri"/>
                        <a:cs typeface="Times New Roman"/>
                      </a:endParaRPr>
                    </a:p>
                  </a:txBody>
                  <a:tcPr marL="68147" marR="6814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0.210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0,035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19,405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0,141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0,342</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339">
                <a:tc>
                  <a:txBody>
                    <a:bodyPr/>
                    <a:lstStyle/>
                    <a:p>
                      <a:pPr algn="just">
                        <a:lnSpc>
                          <a:spcPct val="115000"/>
                        </a:lnSpc>
                        <a:spcAft>
                          <a:spcPts val="0"/>
                        </a:spcAft>
                      </a:pPr>
                      <a:r>
                        <a:rPr lang="ro-RO" sz="1800">
                          <a:latin typeface="Times New Roman"/>
                          <a:ea typeface="Calibri"/>
                          <a:cs typeface="Times New Roman"/>
                        </a:rPr>
                        <a:t>8.</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8147" marR="681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0.228</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0,011</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0,096</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39,063</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0,165</a:t>
                      </a:r>
                      <a:endParaRPr lang="ro-RO" sz="180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0,396</a:t>
                      </a:r>
                      <a:endParaRPr lang="ro-RO" sz="1800" dirty="0">
                        <a:latin typeface="Calibri"/>
                        <a:ea typeface="Calibri"/>
                        <a:cs typeface="Times New Roman"/>
                      </a:endParaRPr>
                    </a:p>
                  </a:txBody>
                  <a:tcPr marL="68147" marR="68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9939"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16016" y="1521336"/>
            <a:ext cx="144016" cy="297964"/>
          </a:xfrm>
          <a:prstGeom prst="rect">
            <a:avLst/>
          </a:prstGeom>
          <a:noFill/>
        </p:spPr>
      </p:pic>
      <p:pic>
        <p:nvPicPr>
          <p:cNvPr id="3"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1556792"/>
            <a:ext cx="370464" cy="278383"/>
          </a:xfrm>
          <a:prstGeom prst="rect">
            <a:avLst/>
          </a:prstGeom>
          <a:noFill/>
        </p:spPr>
      </p:pic>
      <p:sp>
        <p:nvSpPr>
          <p:cNvPr id="39940" name="Rectangle 4"/>
          <p:cNvSpPr>
            <a:spLocks noChangeArrowheads="1"/>
          </p:cNvSpPr>
          <p:nvPr/>
        </p:nvSpPr>
        <p:spPr bwMode="auto">
          <a:xfrm>
            <a:off x="0" y="620688"/>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sporului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mediu</a:t>
            </a: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zilnic pentru perioadele de creștere analizate la cele patru loturi de produși</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Documente\2019\PROIECTE ADER\ADER 812\Faza IV 2020\poze f4\20210702_125506.jpg"/>
          <p:cNvPicPr/>
          <p:nvPr/>
        </p:nvPicPr>
        <p:blipFill>
          <a:blip r:embed="rId2" cstate="print"/>
          <a:srcRect l="11959"/>
          <a:stretch>
            <a:fillRect/>
          </a:stretch>
        </p:blipFill>
        <p:spPr bwMode="auto">
          <a:xfrm rot="5400000">
            <a:off x="1633364" y="1183058"/>
            <a:ext cx="5949282" cy="540060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Documente\2019\PROIECTE ADER\ADER 812\Faza IV 2020\poze f4\20210525_133236.jpg"/>
          <p:cNvPicPr/>
          <p:nvPr/>
        </p:nvPicPr>
        <p:blipFill>
          <a:blip r:embed="rId2" cstate="print"/>
          <a:srcRect l="7300" t="29078" r="10000" b="31028"/>
          <a:stretch>
            <a:fillRect/>
          </a:stretch>
        </p:blipFill>
        <p:spPr bwMode="auto">
          <a:xfrm>
            <a:off x="0" y="1772816"/>
            <a:ext cx="9144000" cy="36004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060848"/>
          <a:ext cx="9144004" cy="4456734"/>
        </p:xfrm>
        <a:graphic>
          <a:graphicData uri="http://schemas.openxmlformats.org/drawingml/2006/table">
            <a:tbl>
              <a:tblPr/>
              <a:tblGrid>
                <a:gridCol w="379697"/>
                <a:gridCol w="1456001"/>
                <a:gridCol w="505052"/>
                <a:gridCol w="1070118"/>
                <a:gridCol w="657080"/>
                <a:gridCol w="504056"/>
                <a:gridCol w="1347423"/>
                <a:gridCol w="621450"/>
                <a:gridCol w="984083"/>
                <a:gridCol w="984083"/>
                <a:gridCol w="634961"/>
              </a:tblGrid>
              <a:tr h="287576">
                <a:tc rowSpan="3">
                  <a:txBody>
                    <a:bodyPr/>
                    <a:lstStyle/>
                    <a:p>
                      <a:pPr algn="ctr">
                        <a:lnSpc>
                          <a:spcPct val="115000"/>
                        </a:lnSpc>
                        <a:spcAft>
                          <a:spcPts val="0"/>
                        </a:spcAft>
                      </a:pPr>
                      <a:r>
                        <a:rPr lang="ro-RO" sz="1800" dirty="0">
                          <a:latin typeface="Times New Roman"/>
                          <a:ea typeface="Calibri"/>
                          <a:cs typeface="Times New Roman"/>
                        </a:rPr>
                        <a:t>Nr.crt.</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ro-RO" sz="1800">
                          <a:latin typeface="Times New Roman"/>
                          <a:ea typeface="Calibri"/>
                          <a:cs typeface="Times New Roman"/>
                        </a:rPr>
                        <a:t>Lot</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lnSpc>
                          <a:spcPct val="115000"/>
                        </a:lnSpc>
                        <a:spcAft>
                          <a:spcPts val="0"/>
                        </a:spcAft>
                      </a:pPr>
                      <a:r>
                        <a:rPr lang="ro-RO" sz="1800">
                          <a:latin typeface="Times New Roman"/>
                          <a:ea typeface="Calibri"/>
                          <a:cs typeface="Times New Roman"/>
                        </a:rPr>
                        <a:t>Masa corporală (kg)</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rowSpan="2" gridSpan="3">
                  <a:txBody>
                    <a:bodyPr/>
                    <a:lstStyle/>
                    <a:p>
                      <a:pPr algn="ctr">
                        <a:lnSpc>
                          <a:spcPct val="115000"/>
                        </a:lnSpc>
                        <a:spcAft>
                          <a:spcPts val="0"/>
                        </a:spcAft>
                      </a:pPr>
                      <a:r>
                        <a:rPr lang="ro-RO" sz="1800">
                          <a:latin typeface="Times New Roman"/>
                          <a:ea typeface="Calibri"/>
                          <a:cs typeface="Times New Roman"/>
                        </a:rPr>
                        <a:t>Spor mediu zilnic de creștere în greutate g/cap/zi</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o-RO"/>
                    </a:p>
                  </a:txBody>
                  <a:tcPr/>
                </a:tc>
                <a:tc rowSpan="2" hMerge="1">
                  <a:txBody>
                    <a:bodyPr/>
                    <a:lstStyle/>
                    <a:p>
                      <a:endParaRPr lang="ro-RO"/>
                    </a:p>
                  </a:txBody>
                  <a:tcPr/>
                </a:tc>
              </a:tr>
              <a:tr h="287576">
                <a:tc vMerge="1">
                  <a:txBody>
                    <a:bodyPr/>
                    <a:lstStyle/>
                    <a:p>
                      <a:endParaRPr lang="ro-RO"/>
                    </a:p>
                  </a:txBody>
                  <a:tcPr/>
                </a:tc>
                <a:tc vMerge="1">
                  <a:txBody>
                    <a:bodyPr/>
                    <a:lstStyle/>
                    <a:p>
                      <a:endParaRPr lang="ro-RO"/>
                    </a:p>
                  </a:txBody>
                  <a:tcPr/>
                </a:tc>
                <a:tc gridSpan="3">
                  <a:txBody>
                    <a:bodyPr/>
                    <a:lstStyle/>
                    <a:p>
                      <a:pPr algn="ctr">
                        <a:lnSpc>
                          <a:spcPct val="115000"/>
                        </a:lnSpc>
                        <a:spcAft>
                          <a:spcPts val="0"/>
                        </a:spcAft>
                      </a:pPr>
                      <a:r>
                        <a:rPr lang="ro-RO" sz="1800">
                          <a:latin typeface="Times New Roman"/>
                          <a:ea typeface="Calibri"/>
                          <a:cs typeface="Times New Roman"/>
                        </a:rPr>
                        <a:t>La început</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gridSpan="3">
                  <a:txBody>
                    <a:bodyPr/>
                    <a:lstStyle/>
                    <a:p>
                      <a:pPr algn="ctr">
                        <a:lnSpc>
                          <a:spcPct val="115000"/>
                        </a:lnSpc>
                        <a:spcAft>
                          <a:spcPts val="0"/>
                        </a:spcAft>
                      </a:pPr>
                      <a:r>
                        <a:rPr lang="ro-RO" sz="1800">
                          <a:latin typeface="Times New Roman"/>
                          <a:ea typeface="Calibri"/>
                          <a:cs typeface="Times New Roman"/>
                        </a:rPr>
                        <a:t>La încheierea îngrășării</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gridSpan="3" vMerge="1">
                  <a:txBody>
                    <a:bodyPr/>
                    <a:lstStyle/>
                    <a:p>
                      <a:endParaRPr lang="ro-RO"/>
                    </a:p>
                  </a:txBody>
                  <a:tcPr/>
                </a:tc>
                <a:tc hMerge="1" vMerge="1">
                  <a:txBody>
                    <a:bodyPr/>
                    <a:lstStyle/>
                    <a:p>
                      <a:endParaRPr lang="ro-RO"/>
                    </a:p>
                  </a:txBody>
                  <a:tcPr/>
                </a:tc>
                <a:tc hMerge="1" vMerge="1">
                  <a:txBody>
                    <a:bodyPr/>
                    <a:lstStyle/>
                    <a:p>
                      <a:endParaRPr lang="ro-RO"/>
                    </a:p>
                  </a:txBody>
                  <a:tcPr/>
                </a:tc>
              </a:tr>
              <a:tr h="287576">
                <a:tc vMerge="1">
                  <a:txBody>
                    <a:bodyPr/>
                    <a:lstStyle/>
                    <a:p>
                      <a:endParaRPr lang="ro-RO"/>
                    </a:p>
                  </a:txBody>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n</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153">
                <a:tc>
                  <a:txBody>
                    <a:bodyPr/>
                    <a:lstStyle/>
                    <a:p>
                      <a:pPr algn="ctr">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16,23  ± 0,214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32,93 ± 0,648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9,38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167 ± 2,872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8941">
                <a:tc>
                  <a:txBody>
                    <a:bodyPr/>
                    <a:lstStyle/>
                    <a:p>
                      <a:pPr algn="ctr">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Vendeen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20,21 ± 1,052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23,69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40,31 ± 0,894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201 ± 2,542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8235">
                <a:tc>
                  <a:txBody>
                    <a:bodyPr/>
                    <a:lstStyle/>
                    <a:p>
                      <a:pPr algn="ctr">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Blanche du Massif Central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20,19 ± 0,649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39,89 ± 0,229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197 ± 2,364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3,51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8587">
                <a:tc>
                  <a:txBody>
                    <a:bodyPr/>
                    <a:lstStyle/>
                    <a:p>
                      <a:pPr algn="ctr">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Berrichon du Cher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20,57 ± 0,591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12,36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40,47 ± 0,225</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2,68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199 ± 2,685</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5,64</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861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55776" y="2780928"/>
            <a:ext cx="479425" cy="206375"/>
          </a:xfrm>
          <a:prstGeom prst="rect">
            <a:avLst/>
          </a:prstGeom>
          <a:noFill/>
        </p:spPr>
      </p:pic>
      <p:pic>
        <p:nvPicPr>
          <p:cNvPr id="686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68344" y="2780928"/>
            <a:ext cx="479425" cy="206375"/>
          </a:xfrm>
          <a:prstGeom prst="rect">
            <a:avLst/>
          </a:prstGeom>
          <a:noFill/>
        </p:spPr>
      </p:pic>
      <p:pic>
        <p:nvPicPr>
          <p:cNvPr id="6860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932040" y="2780928"/>
            <a:ext cx="479425" cy="206375"/>
          </a:xfrm>
          <a:prstGeom prst="rect">
            <a:avLst/>
          </a:prstGeom>
          <a:noFill/>
        </p:spPr>
      </p:pic>
      <p:sp>
        <p:nvSpPr>
          <p:cNvPr id="68612" name="Rectangle 4"/>
          <p:cNvSpPr>
            <a:spLocks noChangeArrowheads="1"/>
          </p:cNvSpPr>
          <p:nvPr/>
        </p:nvSpPr>
        <p:spPr bwMode="auto">
          <a:xfrm>
            <a:off x="0" y="1246203"/>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Evoluția greutății corporale a mieilor supuși îngrășării și sporul mediu zilnic în greutate realizat (100 zile)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 y="2640330"/>
          <a:ext cx="9144001" cy="3308948"/>
        </p:xfrm>
        <a:graphic>
          <a:graphicData uri="http://schemas.openxmlformats.org/drawingml/2006/table">
            <a:tbl>
              <a:tblPr/>
              <a:tblGrid>
                <a:gridCol w="1826589"/>
                <a:gridCol w="750338"/>
                <a:gridCol w="750338"/>
                <a:gridCol w="969456"/>
                <a:gridCol w="969456"/>
                <a:gridCol w="969456"/>
                <a:gridCol w="969456"/>
                <a:gridCol w="969456"/>
                <a:gridCol w="969456"/>
              </a:tblGrid>
              <a:tr h="1102983">
                <a:tc rowSpan="2">
                  <a:txBody>
                    <a:bodyPr/>
                    <a:lstStyle/>
                    <a:p>
                      <a:pPr algn="just">
                        <a:lnSpc>
                          <a:spcPct val="115000"/>
                        </a:lnSpc>
                        <a:spcAft>
                          <a:spcPts val="0"/>
                        </a:spcAft>
                      </a:pPr>
                      <a:r>
                        <a:rPr lang="ro-RO" sz="2000">
                          <a:latin typeface="Times New Roman"/>
                          <a:ea typeface="Calibri"/>
                          <a:cs typeface="Times New Roman"/>
                        </a:rPr>
                        <a:t>Clasa de calitate</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o-RO" sz="2000">
                          <a:latin typeface="Times New Roman"/>
                          <a:ea typeface="Calibri"/>
                          <a:cs typeface="Times New Roman"/>
                        </a:rPr>
                        <a:t>Tigaie ruginie</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gridSpan="2">
                  <a:txBody>
                    <a:bodyPr/>
                    <a:lstStyle/>
                    <a:p>
                      <a:pPr algn="ctr">
                        <a:lnSpc>
                          <a:spcPct val="115000"/>
                        </a:lnSpc>
                        <a:spcAft>
                          <a:spcPts val="0"/>
                        </a:spcAft>
                      </a:pPr>
                      <a:r>
                        <a:rPr lang="ro-RO" sz="2000">
                          <a:latin typeface="Times New Roman"/>
                          <a:ea typeface="Calibri"/>
                          <a:cs typeface="Times New Roman"/>
                        </a:rPr>
                        <a:t>Vendeen x Țigaie ruginie</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gridSpan="2">
                  <a:txBody>
                    <a:bodyPr/>
                    <a:lstStyle/>
                    <a:p>
                      <a:pPr algn="ctr">
                        <a:lnSpc>
                          <a:spcPct val="115000"/>
                        </a:lnSpc>
                        <a:spcAft>
                          <a:spcPts val="0"/>
                        </a:spcAft>
                      </a:pPr>
                      <a:r>
                        <a:rPr lang="ro-RO" sz="2000">
                          <a:latin typeface="Times New Roman"/>
                          <a:ea typeface="Calibri"/>
                          <a:cs typeface="Times New Roman"/>
                        </a:rPr>
                        <a:t>Blanche du Massif Central x Țigaie ruginie</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gridSpan="2">
                  <a:txBody>
                    <a:bodyPr/>
                    <a:lstStyle/>
                    <a:p>
                      <a:pPr algn="ctr">
                        <a:lnSpc>
                          <a:spcPct val="115000"/>
                        </a:lnSpc>
                        <a:spcAft>
                          <a:spcPts val="0"/>
                        </a:spcAft>
                      </a:pPr>
                      <a:r>
                        <a:rPr lang="ro-RO" sz="2000">
                          <a:latin typeface="Times New Roman"/>
                          <a:ea typeface="Calibri"/>
                          <a:cs typeface="Times New Roman"/>
                        </a:rPr>
                        <a:t>Berrichon du Cher x Țigaie ruginie</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r>
              <a:tr h="441193">
                <a:tc vMerge="1">
                  <a:txBody>
                    <a:bodyPr/>
                    <a:lstStyle/>
                    <a:p>
                      <a:endParaRPr lang="ro-RO"/>
                    </a:p>
                  </a:txBody>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93">
                <a:tc>
                  <a:txBody>
                    <a:bodyPr/>
                    <a:lstStyle/>
                    <a:p>
                      <a:pPr algn="just">
                        <a:lnSpc>
                          <a:spcPct val="115000"/>
                        </a:lnSpc>
                        <a:spcAft>
                          <a:spcPts val="0"/>
                        </a:spcAft>
                      </a:pPr>
                      <a:r>
                        <a:rPr lang="ro-RO" sz="2000">
                          <a:latin typeface="Times New Roman"/>
                          <a:ea typeface="Calibri"/>
                          <a:cs typeface="Times New Roman"/>
                        </a:rPr>
                        <a:t>Calitatea I</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4</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30.77</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11</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84,62</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10</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76,93</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9</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69,24</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93">
                <a:tc>
                  <a:txBody>
                    <a:bodyPr/>
                    <a:lstStyle/>
                    <a:p>
                      <a:pPr algn="just">
                        <a:lnSpc>
                          <a:spcPct val="115000"/>
                        </a:lnSpc>
                        <a:spcAft>
                          <a:spcPts val="0"/>
                        </a:spcAft>
                      </a:pPr>
                      <a:r>
                        <a:rPr lang="ro-RO" sz="2000">
                          <a:latin typeface="Times New Roman"/>
                          <a:ea typeface="Calibri"/>
                          <a:cs typeface="Times New Roman"/>
                        </a:rPr>
                        <a:t>Calitatea a II-a</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6</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46.16</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15,38</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15,38</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15,38</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93">
                <a:tc>
                  <a:txBody>
                    <a:bodyPr/>
                    <a:lstStyle/>
                    <a:p>
                      <a:pPr algn="just">
                        <a:lnSpc>
                          <a:spcPct val="115000"/>
                        </a:lnSpc>
                        <a:spcAft>
                          <a:spcPts val="0"/>
                        </a:spcAft>
                      </a:pPr>
                      <a:r>
                        <a:rPr lang="ro-RO" sz="2000">
                          <a:latin typeface="Times New Roman"/>
                          <a:ea typeface="Calibri"/>
                          <a:cs typeface="Times New Roman"/>
                        </a:rPr>
                        <a:t>Calitatea a III-a</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3</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23.07</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0</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0</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7,69</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2</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15,38</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93">
                <a:tc>
                  <a:txBody>
                    <a:bodyPr/>
                    <a:lstStyle/>
                    <a:p>
                      <a:pPr algn="just">
                        <a:lnSpc>
                          <a:spcPct val="115000"/>
                        </a:lnSpc>
                        <a:spcAft>
                          <a:spcPts val="0"/>
                        </a:spcAft>
                      </a:pPr>
                      <a:r>
                        <a:rPr lang="ro-RO" sz="2000">
                          <a:latin typeface="Times New Roman"/>
                          <a:ea typeface="Calibri"/>
                          <a:cs typeface="Times New Roman"/>
                        </a:rPr>
                        <a:t>Total</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13</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100</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13</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100</a:t>
                      </a:r>
                      <a:endParaRPr lang="ro-RO" sz="2000">
                        <a:latin typeface="Calibri"/>
                        <a:ea typeface="Calibri"/>
                        <a:cs typeface="Times New Roman"/>
                      </a:endParaRPr>
                    </a:p>
                  </a:txBody>
                  <a:tcPr marL="65674" marR="656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13</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100</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13</a:t>
                      </a:r>
                      <a:endParaRPr lang="ro-RO" sz="200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dirty="0">
                          <a:latin typeface="Times New Roman"/>
                          <a:ea typeface="Calibri"/>
                          <a:cs typeface="Times New Roman"/>
                        </a:rPr>
                        <a:t>100</a:t>
                      </a:r>
                      <a:endParaRPr lang="ro-RO" sz="2000" dirty="0">
                        <a:latin typeface="Calibri"/>
                        <a:ea typeface="Calibri"/>
                        <a:cs typeface="Times New Roman"/>
                      </a:endParaRPr>
                    </a:p>
                  </a:txBody>
                  <a:tcPr marL="65674" marR="656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9633" name="Rectangle 1"/>
          <p:cNvSpPr>
            <a:spLocks noChangeArrowheads="1"/>
          </p:cNvSpPr>
          <p:nvPr/>
        </p:nvSpPr>
        <p:spPr bwMode="auto">
          <a:xfrm>
            <a:off x="1" y="1493585"/>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Tabel 9. Încadrarea tineretului îngrășat pe clase de calitate în urma aprecierilor efectuate pe animalul viu</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II 2020\poze\20200924_091919.jpg"/>
          <p:cNvPicPr/>
          <p:nvPr/>
        </p:nvPicPr>
        <p:blipFill>
          <a:blip r:embed="rId2" cstate="print"/>
          <a:srcRect/>
          <a:stretch>
            <a:fillRect/>
          </a:stretch>
        </p:blipFill>
        <p:spPr bwMode="auto">
          <a:xfrm rot="5400000">
            <a:off x="-716439" y="1842928"/>
            <a:ext cx="5731510" cy="4298633"/>
          </a:xfrm>
          <a:prstGeom prst="rect">
            <a:avLst/>
          </a:prstGeom>
          <a:noFill/>
          <a:ln w="9525">
            <a:noFill/>
            <a:miter lim="800000"/>
            <a:headEnd/>
            <a:tailEnd/>
          </a:ln>
        </p:spPr>
      </p:pic>
      <p:pic>
        <p:nvPicPr>
          <p:cNvPr id="3" name="Picture 2" descr="D:\Documente\2019\PROIECTE ADER\ADER 812\Faza IV 2020\poze f4\20210412_124845.jpg"/>
          <p:cNvPicPr/>
          <p:nvPr/>
        </p:nvPicPr>
        <p:blipFill>
          <a:blip r:embed="rId3" cstate="print"/>
          <a:srcRect l="1823" t="32614" r="4289" b="18602"/>
          <a:stretch>
            <a:fillRect/>
          </a:stretch>
        </p:blipFill>
        <p:spPr bwMode="auto">
          <a:xfrm rot="5400000">
            <a:off x="3973624" y="2659224"/>
            <a:ext cx="5733256" cy="266429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646190"/>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ro-RO"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CONCLUZII</a:t>
            </a:r>
          </a:p>
          <a:p>
            <a:pPr algn="just"/>
            <a:r>
              <a:rPr lang="ro-RO" dirty="0" smtClean="0">
                <a:latin typeface="Times New Roman" pitchFamily="18" charset="0"/>
                <a:cs typeface="Times New Roman" pitchFamily="18" charset="0"/>
              </a:rPr>
              <a:t>1</a:t>
            </a:r>
            <a:r>
              <a:rPr lang="ro-RO" dirty="0" smtClean="0">
                <a:latin typeface="Times New Roman" pitchFamily="18" charset="0"/>
                <a:cs typeface="Times New Roman" pitchFamily="18" charset="0"/>
              </a:rPr>
              <a:t>. Materialul biologic în această fază este reprezentat de oile mame aparținând rasei Țigaie ruginie, masculii genitori aparținând celor trei rase frantuzești și produșii F1 obținuti în urma încrucișărilor oilor Țigaie cu berbecii din rasele Veenden, Blanche du Massif Central și Berichon du cher cat si de produșii Tigaie care au format lotul martor</a:t>
            </a:r>
          </a:p>
          <a:p>
            <a:pPr algn="just"/>
            <a:r>
              <a:rPr lang="ro-RO" dirty="0" smtClean="0">
                <a:latin typeface="Times New Roman" pitchFamily="18" charset="0"/>
                <a:cs typeface="Times New Roman" pitchFamily="18" charset="0"/>
              </a:rPr>
              <a:t>2. Toate loturile au primit același tatament, mieii pe perioada de alăptare fiind furajați suplimentar cu furaj starter pentru miei și fân de lucernă la discretie. Pe perioada îngrășării mieii din cele patru loturi au fost hrăniți pe pășune cu furaj concentrat la discreție.</a:t>
            </a:r>
          </a:p>
          <a:p>
            <a:pPr algn="just"/>
            <a:r>
              <a:rPr lang="ro-RO" dirty="0" smtClean="0">
                <a:latin typeface="Times New Roman" pitchFamily="18" charset="0"/>
                <a:cs typeface="Times New Roman" pitchFamily="18" charset="0"/>
              </a:rPr>
              <a:t>3. Pentru obținerea metișilor dintre oile aparținând rasei Țigaie varietatea ruginie și berbeci din rase de carne din Franța și anume Vendeen, Blanche du Massif Central și Berrichon du Cher s-a apelat în această fază la încrucișarea simplă pentru a putea testa capacitea productivă a metișilor in conditii de exploatare semiintensivă.</a:t>
            </a:r>
          </a:p>
          <a:p>
            <a:pPr algn="just"/>
            <a:r>
              <a:rPr lang="ro-RO" dirty="0" smtClean="0">
                <a:latin typeface="Times New Roman" pitchFamily="18" charset="0"/>
                <a:cs typeface="Times New Roman" pitchFamily="18" charset="0"/>
              </a:rPr>
              <a:t>4. Procentul de întoarceri acesta a fost de 7% pentru întreg efectivul fără a fi înregistrate diferențe între loturi.</a:t>
            </a:r>
          </a:p>
          <a:p>
            <a:pPr algn="just" fontAlgn="base">
              <a:spcBef>
                <a:spcPct val="0"/>
              </a:spcBef>
              <a:spcAft>
                <a:spcPct val="0"/>
              </a:spcAft>
            </a:pPr>
            <a:r>
              <a:rPr lang="ro-RO" dirty="0" smtClean="0">
                <a:latin typeface="Times New Roman" pitchFamily="18" charset="0"/>
                <a:cs typeface="Times New Roman" pitchFamily="18" charset="0"/>
              </a:rPr>
              <a:t>5. Durata ciclului sexual a fost în medie de 17 zile cu limite între 16 și 19 zile. Perioada de gestație a variat între 145 și 152 de zile media fiind de 148 de zile. Procentul de fătări distocice a fost de 4%, majoritatea  cazurilor fiind înregistrate la femelele primipare.</a:t>
            </a:r>
          </a:p>
          <a:p>
            <a:pPr algn="just" fontAlgn="base">
              <a:spcBef>
                <a:spcPct val="0"/>
              </a:spcBef>
              <a:spcAft>
                <a:spcPct val="0"/>
              </a:spcAft>
            </a:pPr>
            <a:r>
              <a:rPr lang="en-US" dirty="0" smtClean="0">
                <a:latin typeface="Times New Roman" pitchFamily="18" charset="0"/>
                <a:cs typeface="Times New Roman" pitchFamily="18" charset="0"/>
              </a:rPr>
              <a:t>6.</a:t>
            </a:r>
            <a:r>
              <a:rPr lang="ro-RO" dirty="0" smtClean="0">
                <a:latin typeface="Times New Roman" pitchFamily="18" charset="0"/>
                <a:cs typeface="Times New Roman" pitchFamily="18" charset="0"/>
              </a:rPr>
              <a:t> 95% din oile montate au rămas gestante. Indicele de însămânțare depășește cu 5 puncte procentuale valoarea ideală. Indicele mortalității embrionare  a fost de 89% aceasta aratând existența unui număr mic de întoarceri. Fertilitatea a fost bună cu o prolificitate scăzută de 102% și cu o natalitate normală pentru această rasă. Prolificitatea scăzută arată o primă direcție de ameliorare a acestei rase spre creșterea producției de carne</a:t>
            </a:r>
            <a:r>
              <a:rPr lang="ro-RO" dirty="0" smtClean="0">
                <a:latin typeface="Times New Roman" pitchFamily="18" charset="0"/>
                <a:cs typeface="Times New Roman" pitchFamily="18" charset="0"/>
              </a:rPr>
              <a:t>.</a:t>
            </a:r>
            <a:endParaRPr lang="ro-RO" dirty="0" smtClean="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94692"/>
            <a:ext cx="9144000" cy="6463308"/>
          </a:xfrm>
          <a:prstGeom prst="rect">
            <a:avLst/>
          </a:prstGeom>
        </p:spPr>
        <p:txBody>
          <a:bodyPr wrap="square">
            <a:spAutoFit/>
          </a:bodyPr>
          <a:lstStyle/>
          <a:p>
            <a:r>
              <a:rPr lang="ro-RO" dirty="0" smtClean="0">
                <a:latin typeface="Times New Roman" pitchFamily="18" charset="0"/>
                <a:cs typeface="Times New Roman" pitchFamily="18" charset="0"/>
              </a:rPr>
              <a:t>7. Mieii Tigaie ruginie au avut o masă corporală la naștere în medie de 4,11 kg cu limite între 2,3 și 5 kg cu o omogenitate medie</a:t>
            </a:r>
          </a:p>
          <a:p>
            <a:r>
              <a:rPr lang="ro-RO" dirty="0" smtClean="0">
                <a:latin typeface="Times New Roman" pitchFamily="18" charset="0"/>
                <a:cs typeface="Times New Roman" pitchFamily="18" charset="0"/>
              </a:rPr>
              <a:t>8. La vârsta de 60 de zile, când a avut loc și înțărcarea, mieii Țigaie au avut o masă corporală medie de 14,59 kg cu limite între 11 și 17,5 kg lotul începând să se omogenizeze (V%= 16,79).</a:t>
            </a:r>
          </a:p>
          <a:p>
            <a:r>
              <a:rPr lang="ro-RO" dirty="0" smtClean="0">
                <a:latin typeface="Times New Roman" pitchFamily="18" charset="0"/>
                <a:cs typeface="Times New Roman" pitchFamily="18" charset="0"/>
              </a:rPr>
              <a:t>9. Analiza dezvoltării corporale a lotului de metiși Vendeen x Țigaie evidențiază că mieii au avut masă corporală medie la naștere de 5,15 kg cu limite între 3,5 și 6 kg și o omogenitate medie. La vărsta de 30 de zile observăm că masa corporală și-a păstrat omogenitatea în cadrul lotului cu valori cuprinse între 6,5 și 15 kg cu o medie de 11,46 kg ajungând la înțărcare la o medie de  16,45 kg cu variații între 11 și 25,5 kg si o heterogenitate crescută.</a:t>
            </a:r>
          </a:p>
          <a:p>
            <a:r>
              <a:rPr lang="ro-RO" dirty="0" smtClean="0">
                <a:latin typeface="Times New Roman" pitchFamily="18" charset="0"/>
                <a:cs typeface="Times New Roman" pitchFamily="18" charset="0"/>
              </a:rPr>
              <a:t>10. Produșii aparținând lotului metis Blanche du Massif Central x Țigaie ruginie au înregistrat o masă corporală medie la naștere de 4,31kg cu limite între 2,80 kg și 6,80 kg, lotul avînd o omogenitate medie. Această omogenitate s-a păstrat odată cu înaintarea în vărstă a mieilor, înregistrându-se o masă corporală medie de aproape10 kg la vârsta de 30 de zile și o masă corporală medie de peste 16 kg la vîrsta înțărcării.</a:t>
            </a:r>
          </a:p>
          <a:p>
            <a:r>
              <a:rPr lang="ro-RO" dirty="0" smtClean="0">
                <a:latin typeface="Times New Roman" pitchFamily="18" charset="0"/>
                <a:cs typeface="Times New Roman" pitchFamily="18" charset="0"/>
              </a:rPr>
              <a:t>11. Metișii Berrichon du Cher x Țigaie ruginie au avut o masă corporală medie la naștere de 5,11 kg cu limite între 3,5 și 6,5 kg. La vârsta de 30 de zile produșii metiși din acest lot au avut o masă corporală de 16,26 kg cu limite între 9 și 14,3 kg ajungând la varsta de 60 de zile la masă corporală medie de 18,51 kg</a:t>
            </a:r>
            <a:r>
              <a:rPr lang="ro-RO" dirty="0" smtClean="0">
                <a:latin typeface="Times New Roman" pitchFamily="18" charset="0"/>
                <a:cs typeface="Times New Roman" pitchFamily="18" charset="0"/>
              </a:rPr>
              <a:t>.</a:t>
            </a:r>
          </a:p>
          <a:p>
            <a:pPr lvl="0"/>
            <a:r>
              <a:rPr lang="ro-RO" dirty="0" smtClean="0">
                <a:latin typeface="Times New Roman" pitchFamily="18" charset="0"/>
                <a:ea typeface="Times New Roman" pitchFamily="18" charset="0"/>
                <a:cs typeface="Times New Roman" pitchFamily="18" charset="0"/>
              </a:rPr>
              <a:t>12. Sporul mediu zilnic calculat pentru cele patru loturi de produși, pentru primele 30 zile de viață a variat de la 189 g/zi la lotul de Țigaie, la 199g/zi la  Blanche du Massif  x Țigaie ruginie, 210 g/zi la Berrichon du Cher x Țigaie ruginie, cel mai bun spor fiind înregistrat la lotul Vendeen x Țigaie ruginie cu o medie de 230g cu aproximativ 21% mai mare decât lotul aparținând rasei materne</a:t>
            </a:r>
            <a:r>
              <a:rPr lang="ro-RO" dirty="0" smtClean="0">
                <a:latin typeface="Times New Roman" pitchFamily="18" charset="0"/>
                <a:ea typeface="Times New Roman" pitchFamily="18" charset="0"/>
                <a:cs typeface="Times New Roman" pitchFamily="18" charset="0"/>
              </a:rPr>
              <a:t>.</a:t>
            </a:r>
            <a:endParaRPr lang="ro-RO" dirty="0" smtClean="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0" y="908720"/>
            <a:ext cx="91440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13. La sfârșitul perioadei de îngrășare, în urma determinării masei corporale a celor patru loturi, se constată că produșii aparținând loturilor de metiși  au avut greutăți medii în jurul valorii de 40 kg respectiv 40,47 kg pentru lotul Berrichon du Cher x Țigaie ruginie cu un spor mediu zilnic în greutate de 199 g/cap/zi, 40,31 kg pentru lotul Vendeen x Țigaie ruginie cu un spor mediu zilnic în greutate de 201 g/cap/zi și 39,89 pentru lotul Blanche du Massif Central x Țigaie ruginie cu un spor mediu zilnic de 197 g/cap/zi.</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 Consumul specific de furaj concentrat a variat de la 0,65 kg pentru lotul Țigaie la 0,75 kg la lotul Vendeen x Țigaie ruginie, 0,74 kg la Blanche du Massif Central x Țigaie ruginie și 0,79 kg la lotul Berrichon du Cher x Țigaie ruginie.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15. În urma evaluării stadiului de îngrășare pe animalul viu se observa că pentru clasa I de calitate proporția indivizilor a fost diferită la cele patru loturi, respectiv de 30,77% la lotul format din tineret care a aparținut rasei Țigaie și de peste 69% la loturile de metiși ajungând la 84% la lotul Vendeen x Țigaie ruginie. </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16. Mieii sacrificați au avut un randament comercial de 52% la Tigaie ruginie, 54% la Vendeen x Țigaie ruginie, 55% la Berrichon du Cher x Țigaie ruginie și 57% la Blanche du Massif Central x Țigaie ruginie.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17.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Cel mai bun format al carcasei îl au metișii Țigaie ruginie x Vendeen urmați de metișii Blanche du Massif Central x Țigaie ruginie. Formatul jigoului arată mase musculare mai evidente la metișii Țigaie ruginie x Vendeen urmați de Blanche du Massif Central x Țigaie ruginie.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304</TotalTime>
  <Words>2058</Words>
  <Application>Microsoft Office PowerPoint</Application>
  <PresentationFormat>On-screen Show (4:3)</PresentationFormat>
  <Paragraphs>443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40</cp:revision>
  <dcterms:created xsi:type="dcterms:W3CDTF">2019-11-05T21:23:16Z</dcterms:created>
  <dcterms:modified xsi:type="dcterms:W3CDTF">2021-07-30T11:27:43Z</dcterms:modified>
</cp:coreProperties>
</file>