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78" r:id="rId9"/>
    <p:sldId id="264" r:id="rId10"/>
    <p:sldId id="274" r:id="rId11"/>
    <p:sldId id="279" r:id="rId12"/>
    <p:sldId id="280" r:id="rId13"/>
    <p:sldId id="281" r:id="rId14"/>
    <p:sldId id="282" r:id="rId15"/>
    <p:sldId id="283" r:id="rId16"/>
    <p:sldId id="284" r:id="rId17"/>
    <p:sldId id="285" r:id="rId18"/>
    <p:sldId id="271" r:id="rId19"/>
    <p:sldId id="286" r:id="rId20"/>
  </p:sldIdLst>
  <p:sldSz cx="9144000" cy="6858000" type="screen4x3"/>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810" y="-365"/>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95BC83E-F170-4319-A11D-9E0E958E8259}" type="datetimeFigureOut">
              <a:rPr lang="ro-RO" smtClean="0"/>
              <a:pPr/>
              <a:t>28.10.2020</a:t>
            </a:fld>
            <a:endParaRPr lang="ro-RO"/>
          </a:p>
        </p:txBody>
      </p:sp>
      <p:sp>
        <p:nvSpPr>
          <p:cNvPr id="19" name="Footer Placeholder 18"/>
          <p:cNvSpPr>
            <a:spLocks noGrp="1"/>
          </p:cNvSpPr>
          <p:nvPr>
            <p:ph type="ftr" sz="quarter" idx="11"/>
          </p:nvPr>
        </p:nvSpPr>
        <p:spPr/>
        <p:txBody>
          <a:bodyPr/>
          <a:lstStyle/>
          <a:p>
            <a:endParaRPr lang="ro-RO"/>
          </a:p>
        </p:txBody>
      </p:sp>
      <p:sp>
        <p:nvSpPr>
          <p:cNvPr id="27" name="Slide Number Placeholder 26"/>
          <p:cNvSpPr>
            <a:spLocks noGrp="1"/>
          </p:cNvSpPr>
          <p:nvPr>
            <p:ph type="sldNum" sz="quarter" idx="12"/>
          </p:nvPr>
        </p:nvSpPr>
        <p:spPr/>
        <p:txBody>
          <a:bodyPr/>
          <a:lstStyle/>
          <a:p>
            <a:fld id="{870667BC-1F01-4E72-80F7-85950967E824}" type="slidenum">
              <a:rPr lang="ro-RO" smtClean="0"/>
              <a:pPr/>
              <a:t>‹#›</a:t>
            </a:fld>
            <a:endParaRPr lang="ro-RO"/>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95BC83E-F170-4319-A11D-9E0E958E8259}" type="datetimeFigureOut">
              <a:rPr lang="ro-RO" smtClean="0"/>
              <a:pPr/>
              <a:t>28.10.2020</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28.10.2020</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95BC83E-F170-4319-A11D-9E0E958E8259}" type="datetimeFigureOut">
              <a:rPr lang="ro-RO" smtClean="0"/>
              <a:pPr/>
              <a:t>28.10.2020</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95BC83E-F170-4319-A11D-9E0E958E8259}" type="datetimeFigureOut">
              <a:rPr lang="ro-RO" smtClean="0"/>
              <a:pPr/>
              <a:t>28.10.2020</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95BC83E-F170-4319-A11D-9E0E958E8259}" type="datetimeFigureOut">
              <a:rPr lang="ro-RO" smtClean="0"/>
              <a:pPr/>
              <a:t>28.10.2020</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5BC83E-F170-4319-A11D-9E0E958E8259}" type="datetimeFigureOut">
              <a:rPr lang="ro-RO" smtClean="0"/>
              <a:pPr/>
              <a:t>28.10.2020</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95BC83E-F170-4319-A11D-9E0E958E8259}" type="datetimeFigureOut">
              <a:rPr lang="ro-RO" smtClean="0"/>
              <a:pPr/>
              <a:t>28.10.2020</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95BC83E-F170-4319-A11D-9E0E958E8259}" type="datetimeFigureOut">
              <a:rPr lang="ro-RO" smtClean="0"/>
              <a:pPr/>
              <a:t>28.10.2020</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a:xfrm>
            <a:off x="8077200" y="6356350"/>
            <a:ext cx="609600" cy="365125"/>
          </a:xfrm>
        </p:spPr>
        <p:txBody>
          <a:bodyPr/>
          <a:lstStyle/>
          <a:p>
            <a:fld id="{870667BC-1F01-4E72-80F7-85950967E824}" type="slidenum">
              <a:rPr lang="ro-RO" smtClean="0"/>
              <a:pPr/>
              <a:t>‹#›</a:t>
            </a:fld>
            <a:endParaRPr lang="ro-RO"/>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95BC83E-F170-4319-A11D-9E0E958E8259}" type="datetimeFigureOut">
              <a:rPr lang="ro-RO" smtClean="0"/>
              <a:pPr/>
              <a:t>28.10.2020</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95BC83E-F170-4319-A11D-9E0E958E8259}" type="datetimeFigureOut">
              <a:rPr lang="ro-RO" smtClean="0"/>
              <a:pPr/>
              <a:t>28.10.2020</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95BC83E-F170-4319-A11D-9E0E958E8259}" type="datetimeFigureOut">
              <a:rPr lang="ro-RO" smtClean="0"/>
              <a:pPr/>
              <a:t>28.10.2020</a:t>
            </a:fld>
            <a:endParaRPr lang="ro-RO"/>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o-RO"/>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70667BC-1F01-4E72-80F7-85950967E824}" type="slidenum">
              <a:rPr lang="ro-RO" smtClean="0"/>
              <a:pPr/>
              <a:t>‹#›</a:t>
            </a:fld>
            <a:endParaRPr lang="ro-RO"/>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madr.ro/docs/cercetare/Anunt-licitatie.docx"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0" y="-33484"/>
            <a:ext cx="9144000" cy="69249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ro-RO"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2"/>
              </a:rPr>
              <a:t>PLANUL SECTORIAL PENTRU CERCETARE-DEZVOLTARE DIN DOMENIUL AGRICOL ȘI DE DEZVOLTARE RURALĂ AL MINISTERULUI AGRICULTURII ȘI DEZVOLTĂRII RURALE, PE ANII 2019-2022, "AGRICULTURĂ ȘI DEZVOLTARE RURALĂ - ADER 2022“</a:t>
            </a:r>
            <a:endParaRPr kumimoji="0" lang="en-US"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2800" b="1" dirty="0">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Cod proiect: ADER 8.1.2.</a:t>
            </a:r>
            <a:endParaRPr kumimoji="0" lang="ro-RO"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Cercetări privind testarea capacităților productive ale metișilor obținuți prin încrucișarea oilor Țigaie ruginie cu berbeci din rase de carne din Franța</a:t>
            </a:r>
            <a:endParaRPr kumimoji="0" lang="en-US"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3200" dirty="0">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err="1" smtClean="0">
                <a:ln>
                  <a:noFill/>
                </a:ln>
                <a:solidFill>
                  <a:schemeClr val="tx1"/>
                </a:solidFill>
                <a:effectLst/>
                <a:latin typeface="Times New Roman" pitchFamily="18" charset="0"/>
                <a:cs typeface="Times New Roman" pitchFamily="18" charset="0"/>
              </a:rPr>
              <a:t>Octombrie</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20</a:t>
            </a:r>
            <a:r>
              <a:rPr kumimoji="0" lang="ro-RO" sz="2000" b="0" i="0" u="none" strike="noStrike" cap="none" normalizeH="0" baseline="0" dirty="0" smtClean="0">
                <a:ln>
                  <a:noFill/>
                </a:ln>
                <a:solidFill>
                  <a:schemeClr val="tx1"/>
                </a:solidFill>
                <a:effectLst/>
                <a:latin typeface="Times New Roman" pitchFamily="18" charset="0"/>
                <a:cs typeface="Times New Roman" pitchFamily="18" charset="0"/>
              </a:rPr>
              <a:t>20</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0" y="2521059"/>
            <a:ext cx="9144000"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8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FAZA I</a:t>
            </a:r>
            <a:r>
              <a:rPr kumimoji="0" lang="en-US" sz="28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I</a:t>
            </a:r>
            <a:r>
              <a:rPr kumimoji="0" lang="ro-RO" sz="28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I</a:t>
            </a:r>
            <a:endParaRPr kumimoji="0" lang="en-US" sz="28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a:p>
            <a:pPr algn="ctr"/>
            <a:r>
              <a:rPr lang="ro-RO" sz="2800" dirty="0" smtClean="0"/>
              <a:t>Evaluarea capacității combinative a rasei Țigaie ruginie cu rasele specializate pentru producția de carne din Franța</a:t>
            </a:r>
            <a:endParaRPr lang="ro-RO"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0" y="1628510"/>
            <a:ext cx="9144000" cy="36009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3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Activități asociate obiectivului acestei etape</a:t>
            </a:r>
            <a:endParaRPr kumimoji="0" lang="en-US" sz="3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2800" b="1" dirty="0">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pPr>
            <a:r>
              <a:rPr lang="vi-VN" sz="2800" dirty="0" smtClean="0">
                <a:solidFill>
                  <a:srgbClr val="000000"/>
                </a:solidFill>
                <a:latin typeface="Times New Roman" pitchFamily="18" charset="0"/>
                <a:ea typeface="Calibri" pitchFamily="34" charset="0"/>
                <a:cs typeface="Times New Roman" pitchFamily="18" charset="0"/>
              </a:rPr>
              <a:t>Activitate 3.1 Prelucrarea datelor și aprecierea efectului de heterozis</a:t>
            </a:r>
          </a:p>
          <a:p>
            <a:pPr lvl="0" algn="just" eaLnBrk="0" fontAlgn="base" hangingPunct="0">
              <a:spcBef>
                <a:spcPct val="0"/>
              </a:spcBef>
              <a:spcAft>
                <a:spcPct val="0"/>
              </a:spcAft>
            </a:pPr>
            <a:r>
              <a:rPr lang="vi-VN" sz="2800" dirty="0" smtClean="0">
                <a:solidFill>
                  <a:srgbClr val="000000"/>
                </a:solidFill>
                <a:latin typeface="Times New Roman" pitchFamily="18" charset="0"/>
                <a:ea typeface="Calibri" pitchFamily="34" charset="0"/>
                <a:cs typeface="Times New Roman" pitchFamily="18" charset="0"/>
              </a:rPr>
              <a:t>Activitate 3.2 Evaluarea capacității combinative a rasei țigaie ruginie</a:t>
            </a:r>
          </a:p>
          <a:p>
            <a:pPr lvl="0" algn="just" eaLnBrk="0" fontAlgn="base" hangingPunct="0">
              <a:spcBef>
                <a:spcPct val="0"/>
              </a:spcBef>
              <a:spcAft>
                <a:spcPct val="0"/>
              </a:spcAft>
            </a:pPr>
            <a:r>
              <a:rPr lang="vi-VN" sz="2800" dirty="0" smtClean="0">
                <a:solidFill>
                  <a:srgbClr val="000000"/>
                </a:solidFill>
                <a:latin typeface="Times New Roman" pitchFamily="18" charset="0"/>
                <a:ea typeface="Calibri" pitchFamily="34" charset="0"/>
                <a:cs typeface="Times New Roman" pitchFamily="18" charset="0"/>
              </a:rPr>
              <a:t>Activitate 3.3 Efectuarea montei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0" y="996216"/>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CUPRINS</a:t>
            </a:r>
            <a:endPar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1. IMPORTANȚA CERCETĂRILOR</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2. SCOPUL CERCETĂRILOR, MATERIALUL BIOLOGIC STUDIAT ȘI METODĂ DE LUCRU</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2.1. Scopul cercetărilor</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2.2. Obiective</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2.3. Materialul biologic studiat și metodă de lucru</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3. REZULTATE OBȚINUTE</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3.1. Caracterizarea cadrului natural și instituțional de efectuare a cercetărilor</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3.2. Evaluarea efectului de heterozis și a capacității combinative a rasei Țigaie ruginie cu rase specializate pentru producția de carne.</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3.3. Încrucișarea oilor țigaie ruginie cu berbeci de carne din rase franțuzești în vederea obținerii de metiși</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CONCLUZII</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BIBLIOGRAFIE</a:t>
            </a:r>
          </a:p>
          <a:p>
            <a:pPr lvl="0" algn="just" eaLnBrk="0" fontAlgn="base" hangingPunct="0">
              <a:spcBef>
                <a:spcPct val="0"/>
              </a:spcBef>
              <a:spcAft>
                <a:spcPct val="0"/>
              </a:spcAft>
            </a:pPr>
            <a:endParaRPr lang="vi-VN" sz="2000" dirty="0" smtClean="0">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0" y="841646"/>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IMPORTANŢA CERCETĂRILOR</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Ameliorarea pentru producția de carne a raselor locale de ovine reprezintă un domeniu de activitate extrem de important pentru creșterea ovinelor la noi în țară.</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algn="just" eaLnBrk="0" fontAlgn="base" hangingPunct="0">
              <a:spcBef>
                <a:spcPct val="0"/>
              </a:spcBef>
              <a:spcAft>
                <a:spcPct val="0"/>
              </a:spcAf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lang="vi-VN" sz="2000" dirty="0" smtClean="0">
                <a:latin typeface="Times New Roman" pitchFamily="18" charset="0"/>
                <a:ea typeface="Calibri" pitchFamily="34" charset="0"/>
                <a:cs typeface="Times New Roman" pitchFamily="18" charset="0"/>
              </a:rPr>
              <a:t>În ceea ce privește formarea de populații noi de ovine și caprine, la nivel internațional foarte multe au rezultat pe baza aplicării unui program de încrucișare între două sau mai multe rase. </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algn="just" eaLnBrk="0" fontAlgn="base" hangingPunct="0">
              <a:spcBef>
                <a:spcPct val="0"/>
              </a:spcBef>
              <a:spcAft>
                <a:spcPct val="0"/>
              </a:spcAf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lang="vi-VN" sz="2000" dirty="0" smtClean="0">
                <a:latin typeface="Times New Roman" pitchFamily="18" charset="0"/>
                <a:ea typeface="Calibri" pitchFamily="34" charset="0"/>
                <a:cs typeface="Times New Roman" pitchFamily="18" charset="0"/>
              </a:rPr>
              <a:t>Realizările majore în domeniul creșterii animalelor au la bază aplicarea principiilor specifice geneticii cantitative pentru a se obține noi niveluri ale performanțelor de producție și reproducție la ovine și caprine. </a:t>
            </a:r>
            <a:endParaRPr lang="ro-RO" sz="2000" dirty="0" smtClean="0">
              <a:latin typeface="Times New Roman" pitchFamily="18" charset="0"/>
              <a:ea typeface="Calibri" pitchFamily="34" charset="0"/>
              <a:cs typeface="Times New Roman" pitchFamily="18" charset="0"/>
            </a:endParaRPr>
          </a:p>
          <a:p>
            <a:pPr algn="just" eaLnBrk="0" fontAlgn="base" hangingPunct="0">
              <a:spcBef>
                <a:spcPct val="0"/>
              </a:spcBef>
              <a:spcAft>
                <a:spcPct val="0"/>
              </a:spcAft>
            </a:pPr>
            <a:r>
              <a:rPr lang="ro-RO" sz="2000" dirty="0" smtClean="0">
                <a:latin typeface="Times New Roman"/>
                <a:ea typeface="Calibri"/>
              </a:rPr>
              <a:t>	De </a:t>
            </a:r>
            <a:r>
              <a:rPr lang="ro-RO" sz="2000" dirty="0" smtClean="0">
                <a:latin typeface="Times New Roman"/>
                <a:ea typeface="Calibri"/>
              </a:rPr>
              <a:t>asemenea, în actuala perioadă se constată o revigorare a interesului pentru crearea de populații compozite cu scopul de a exploata eficiența producției în beneficiul industriei zootehnice. În funcție de obiectivele formării, metodele utilizate deși sunt diferite includ, în mod obligatoriu, și cunoștințe de genetică cantitativă. </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Ameliorarea raselor de ovine pentru producția de carne s-a concretizat în îmbunătățirea unor însușiri morfoproductive cum ar fi: masa corporală, sporuri de creștere mari, reducerea consumului de furaje, creșterea prolificității, îmbunătățirea randamentelor la sacrificare, a raportului carne – oase, a compoziției tisulare a carcaselor.</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1382287"/>
            <a:ext cx="9144000"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SCOPUL CERCETĂRILOR, MATERIALUL BIOLOGIC STUDIAT ȘI METODĂ DE LUCRU</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2.1. SCOPUL CERCETĂRILOR</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pPr>
            <a:r>
              <a:rPr kumimoji="0" lang="ro-RO"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lang="vi-VN" sz="2000" dirty="0" smtClean="0">
                <a:latin typeface="Times New Roman" pitchFamily="18" charset="0"/>
                <a:ea typeface="Calibri" pitchFamily="34" charset="0"/>
                <a:cs typeface="Times New Roman" pitchFamily="18" charset="0"/>
              </a:rPr>
              <a:t>Scopul principal al cercetărilor noastre este acela de a testa capacitatea productivă a metișilor obținuți prin încrucișarea oilor Țigaie varietatea ruginie cu berbeci din rase de carne din Franța și anume Vendeen, Blanche du Massif Central și Berrichon du Cher în vederea creșterii producției de carne.</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2.2. OBIECTIVE </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r>
              <a:rPr lang="ro-RO" sz="2000" dirty="0" smtClean="0"/>
              <a:t>Obiectivul  pentru atingerea scopului principal al cercetărilor pentru această fază a proiectului a constat în </a:t>
            </a:r>
            <a:r>
              <a:rPr lang="ro-RO" sz="2000" i="1" dirty="0" smtClean="0"/>
              <a:t>evaluarea performanțelor producției de carne pentru metișii rezultați și pentru rasa Țigaie varietatea ruginie crescuți în sistem intensiv</a:t>
            </a:r>
            <a:r>
              <a:rPr lang="ro-RO" sz="2000" dirty="0" smtClean="0"/>
              <a:t>.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08720"/>
            <a:ext cx="9144000" cy="4878259"/>
          </a:xfrm>
          <a:prstGeom prst="rect">
            <a:avLst/>
          </a:prstGeom>
        </p:spPr>
        <p:txBody>
          <a:bodyPr wrap="square">
            <a:spAutoFit/>
          </a:bodyPr>
          <a:lstStyle/>
          <a:p>
            <a:pPr lvl="0" algn="ctr" eaLnBrk="0" fontAlgn="base" hangingPunct="0">
              <a:spcBef>
                <a:spcPct val="0"/>
              </a:spcBef>
              <a:spcAft>
                <a:spcPct val="0"/>
              </a:spcAft>
            </a:pP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2.3.MATERIALUL BIOLOGIC STUDIAT ȘI METODĂ DE LUCRU</a:t>
            </a:r>
            <a:endPar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lvl="0" algn="just" eaLnBrk="0" fontAlgn="base" hangingPunct="0">
              <a:spcBef>
                <a:spcPct val="0"/>
              </a:spcBef>
              <a:spcAft>
                <a:spcPct val="0"/>
              </a:spcAft>
            </a:pPr>
            <a:endParaRPr kumimoji="0" lang="ro-RO" sz="500" b="0" i="0" u="none" strike="noStrike" cap="none" normalizeH="0" baseline="0" dirty="0" smtClean="0">
              <a:ln>
                <a:noFill/>
              </a:ln>
              <a:solidFill>
                <a:schemeClr val="tx1"/>
              </a:solidFill>
              <a:effectLst/>
              <a:latin typeface="Arial" pitchFamily="34" charset="0"/>
              <a:cs typeface="Arial" pitchFamily="34" charset="0"/>
            </a:endParaRPr>
          </a:p>
          <a:p>
            <a:pPr algn="just" eaLnBrk="0" fontAlgn="base" hangingPunct="0">
              <a:spcBef>
                <a:spcPct val="0"/>
              </a:spcBef>
              <a:spcAft>
                <a:spcPct val="0"/>
              </a:spcAft>
            </a:pP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lang="vi-VN" dirty="0" smtClean="0">
                <a:latin typeface="Times New Roman" pitchFamily="18" charset="0"/>
                <a:ea typeface="Calibri" pitchFamily="34" charset="0"/>
                <a:cs typeface="Times New Roman" pitchFamily="18" charset="0"/>
              </a:rPr>
              <a:t>Pentru realizarea cercetărilor și atingerea obiectivelor acestei faze, sau monitorizat produșii F1 din cele 4 loturi formate în faza anterioară (lot Tigaie, lot Țigaie x Vendeen, Țigaie x Blanche du Massif Central și lot Țigaie x Berrichon du Cher). Pentru evaluarea dezvoltării corporale a produșilor obținuți au fost efectuate măsurători corporale la naștere, la 30 zile, la vârsta de 60 zile și la sfârșitul perioadei de îngrășare. La vârstele amintite mai sus s-a determinat masa corporală a mieilor folosindu-se cântarul pentru animale cu patru unități de cântărire pentru o precizie cât mai bună, înălțimea la grebăn și lungimea trunchiului cu ajutorul zoometrului, perimetrul toracelui și perimetrul fluierului cu ajutorul panglicii metrice. De asemenea s-a apreciat stadiul de îngrășare pe animalul viu prin palparea regiunilor corporale cu masă musculară bogată și a punctelor de maniament. </a:t>
            </a:r>
          </a:p>
          <a:p>
            <a:pPr algn="just" eaLnBrk="0" fontAlgn="base" hangingPunct="0">
              <a:spcBef>
                <a:spcPct val="0"/>
              </a:spcBef>
              <a:spcAft>
                <a:spcPct val="0"/>
              </a:spcAft>
            </a:pPr>
            <a:r>
              <a:rPr lang="vi-VN" dirty="0" smtClean="0">
                <a:latin typeface="Times New Roman" pitchFamily="18" charset="0"/>
                <a:ea typeface="Calibri" pitchFamily="34" charset="0"/>
                <a:cs typeface="Times New Roman" pitchFamily="18" charset="0"/>
              </a:rPr>
              <a:t>	Datele înregistrate în urma observațiilor cât și a determinărilor efectuate au fost prelucrate utilizându-se metode clasice de prelucrare statistică specifice acestui studiu. Astfel după înregistrarea datelor privind evaluarea condiţiei corporale si după înregistrarea producţiilor a fiecărui animal luat în studiu s-au calculat estimatorii de poziţie şi de variaţie reprezentaţi de media aritmetică, varianţa, deviaţia standard a mediei şi coeficientul de variaţie.</a:t>
            </a:r>
          </a:p>
          <a:p>
            <a:pPr algn="just" eaLnBrk="0" fontAlgn="base" hangingPunct="0">
              <a:spcBef>
                <a:spcPct val="0"/>
              </a:spcBef>
              <a:spcAft>
                <a:spcPct val="0"/>
              </a:spcAft>
            </a:pPr>
            <a:endParaRPr lang="vi-VN" dirty="0" smtClean="0">
              <a:latin typeface="Times New Roman" pitchFamily="18" charset="0"/>
              <a:ea typeface="Calibri" pitchFamily="34"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610140"/>
            <a:ext cx="9144000" cy="6247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457200" algn="just" fontAlgn="base">
              <a:spcBef>
                <a:spcPct val="0"/>
              </a:spcBef>
              <a:spcAft>
                <a:spcPct val="0"/>
              </a:spcAft>
            </a:pPr>
            <a:r>
              <a:rPr lang="ro-RO" sz="2000" b="1" dirty="0" smtClean="0"/>
              <a:t>CARACTERIZAREA CADRULUI NATURAL ȘI INSTITUȚIONAL DE EFECTUARE A CERCETĂRILOR</a:t>
            </a:r>
            <a:endParaRPr lang="ro-RO" sz="2000" dirty="0" smtClean="0"/>
          </a:p>
          <a:p>
            <a:pPr lvl="0" indent="457200" algn="just" fontAlgn="base">
              <a:spcBef>
                <a:spcPct val="0"/>
              </a:spcBef>
              <a:spcAft>
                <a:spcPct val="0"/>
              </a:spcAft>
            </a:pPr>
            <a:endParaRPr lang="en-US" sz="2000" dirty="0" smtClean="0"/>
          </a:p>
          <a:p>
            <a:pPr lvl="0" indent="457200" algn="just" fontAlgn="base">
              <a:spcBef>
                <a:spcPct val="0"/>
              </a:spcBef>
              <a:spcAft>
                <a:spcPct val="0"/>
              </a:spcAft>
            </a:pPr>
            <a:endParaRPr lang="en-US" sz="2000" dirty="0" smtClean="0"/>
          </a:p>
          <a:p>
            <a:r>
              <a:rPr lang="ro-RO" sz="2000" dirty="0" smtClean="0">
                <a:solidFill>
                  <a:schemeClr val="bg1"/>
                </a:solidFill>
                <a:latin typeface="Times New Roman" pitchFamily="18" charset="0"/>
                <a:cs typeface="Times New Roman" pitchFamily="18" charset="0"/>
              </a:rPr>
              <a:t> 	</a:t>
            </a:r>
            <a:r>
              <a:rPr lang="ro-RO" sz="2000" dirty="0" smtClean="0">
                <a:latin typeface="Times New Roman" pitchFamily="18" charset="0"/>
                <a:cs typeface="Times New Roman" pitchFamily="18" charset="0"/>
              </a:rPr>
              <a:t>Materialul </a:t>
            </a:r>
            <a:r>
              <a:rPr lang="ro-RO" sz="2000" dirty="0" smtClean="0">
                <a:latin typeface="Times New Roman" pitchFamily="18" charset="0"/>
                <a:cs typeface="Times New Roman" pitchFamily="18" charset="0"/>
              </a:rPr>
              <a:t>biologic în această fază este reprezentat de produșii F1 obținuti în urma încrucișărilor oilor Țigaie cu berbecii din rasele Veenden, Blanche du Massif Central și Berichon du cher cat si de produșii Tigaie care au format lotul martor. Mieilor li s-a organizat „școala mieilor” loc unde au acces în permanență doar miei sugari unde li se administrează la discreție concentrate si fân de lucernă de cea mai bună calitate. Toți mieii din toate cele 4 loturi au beneficiat de aceleași condiții de creștere și îngrășare.</a:t>
            </a:r>
          </a:p>
          <a:p>
            <a:r>
              <a:rPr lang="ro-RO" sz="2000" dirty="0" smtClean="0">
                <a:latin typeface="Times New Roman" pitchFamily="18" charset="0"/>
                <a:cs typeface="Times New Roman" pitchFamily="18" charset="0"/>
              </a:rPr>
              <a:t>	După înțărcare cârlanii au fost întreținuți în boxe colective de maxim 20 capete, adăparea asigurându-se cu adăpători cu nivel constant cu un front de adăpare de 2m liniari, furajarea cu concentrate sa efectuat în hrănitori înalte pentru a elimina risipa și a facilita ingestia, fânul s-a administrat în hrănitori cu grătar cu front de furajare de 3m liniari pe fiecare parte asigurându-se un frontul de furajare necesar pe cap de cârlan</a:t>
            </a:r>
            <a:r>
              <a:rPr lang="ro-RO" sz="2000" dirty="0" smtClean="0">
                <a:latin typeface="Times New Roman" pitchFamily="18" charset="0"/>
                <a:cs typeface="Times New Roman" pitchFamily="18" charset="0"/>
              </a:rPr>
              <a:t>.</a:t>
            </a:r>
            <a:endParaRPr lang="ro-RO" sz="2000" dirty="0" smtClean="0">
              <a:latin typeface="Times New Roman" pitchFamily="18" charset="0"/>
              <a:cs typeface="Times New Roman" pitchFamily="18" charset="0"/>
            </a:endParaRPr>
          </a:p>
          <a:p>
            <a:pPr indent="457200" algn="just" fontAlgn="base">
              <a:spcBef>
                <a:spcPct val="0"/>
              </a:spcBef>
              <a:spcAft>
                <a:spcPct val="0"/>
              </a:spcAft>
            </a:pPr>
            <a:r>
              <a:rPr lang="ro-RO" sz="2000" dirty="0" smtClean="0">
                <a:solidFill>
                  <a:schemeClr val="bg1"/>
                </a:solidFill>
              </a:rPr>
              <a:t>cap </a:t>
            </a:r>
            <a:r>
              <a:rPr lang="ro-RO" sz="2000" dirty="0" smtClean="0">
                <a:latin typeface="Times New Roman" pitchFamily="18" charset="0"/>
                <a:cs typeface="Times New Roman" pitchFamily="18" charset="0"/>
              </a:rPr>
              <a:t>Toate </a:t>
            </a:r>
            <a:r>
              <a:rPr lang="ro-RO" sz="2000" dirty="0" smtClean="0">
                <a:latin typeface="Times New Roman" pitchFamily="18" charset="0"/>
                <a:cs typeface="Times New Roman" pitchFamily="18" charset="0"/>
              </a:rPr>
              <a:t>loturile au primit același tatament, mieii pe perioada de alăptare fiind furajați suplimentar cu furaj starter pentru miei, la discretie, cu 18% proteină brută, 7,2% celuloză brută, 3% grăsime brută, 5,7% cenusă brută, 0,9% Ca, 0,5% P, 0,2% Na, 0,28% Mg și cu fân de </a:t>
            </a:r>
            <a:r>
              <a:rPr lang="ro-RO" sz="2000" dirty="0" smtClean="0">
                <a:latin typeface="Times New Roman" pitchFamily="18" charset="0"/>
                <a:cs typeface="Times New Roman" pitchFamily="18" charset="0"/>
              </a:rPr>
              <a:t>lucernă</a:t>
            </a:r>
            <a:r>
              <a:rPr lang="ro-RO" sz="2000" dirty="0" smtClean="0">
                <a:solidFill>
                  <a:schemeClr val="bg1"/>
                </a:solidFill>
              </a:rPr>
              <a:t>.</a:t>
            </a:r>
            <a:endParaRPr lang="ro-RO" sz="2000" dirty="0" smtClean="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Documente\2019\PROIECTE ADER\ADER 812\poze 812\e.c.popescu_082313.jpg"/>
          <p:cNvPicPr/>
          <p:nvPr/>
        </p:nvPicPr>
        <p:blipFill>
          <a:blip r:embed="rId2" cstate="print"/>
          <a:srcRect t="13653"/>
          <a:stretch>
            <a:fillRect/>
          </a:stretch>
        </p:blipFill>
        <p:spPr bwMode="auto">
          <a:xfrm>
            <a:off x="1" y="980728"/>
            <a:ext cx="9144000" cy="5877272"/>
          </a:xfrm>
          <a:prstGeom prst="rect">
            <a:avLst/>
          </a:prstGeom>
          <a:noFill/>
          <a:ln w="9525">
            <a:noFill/>
            <a:miter lim="800000"/>
            <a:headEnd/>
            <a:tailEnd/>
          </a:ln>
        </p:spPr>
      </p:pic>
      <p:sp>
        <p:nvSpPr>
          <p:cNvPr id="7" name="Rectangle 6"/>
          <p:cNvSpPr/>
          <p:nvPr/>
        </p:nvSpPr>
        <p:spPr>
          <a:xfrm>
            <a:off x="3059832" y="548680"/>
            <a:ext cx="2953373" cy="369332"/>
          </a:xfrm>
          <a:prstGeom prst="rect">
            <a:avLst/>
          </a:prstGeom>
        </p:spPr>
        <p:txBody>
          <a:bodyPr wrap="none">
            <a:spAutoFit/>
          </a:bodyPr>
          <a:lstStyle/>
          <a:p>
            <a:r>
              <a:rPr lang="ro-RO" dirty="0" smtClean="0"/>
              <a:t>Aspecte din „școala mieilor”</a:t>
            </a:r>
            <a:endParaRPr lang="ro-RO"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88640"/>
            <a:ext cx="9144000" cy="646331"/>
          </a:xfrm>
          <a:prstGeom prst="rect">
            <a:avLst/>
          </a:prstGeom>
        </p:spPr>
        <p:txBody>
          <a:bodyPr wrap="square">
            <a:spAutoFit/>
          </a:bodyPr>
          <a:lstStyle/>
          <a:p>
            <a:r>
              <a:rPr lang="ro-RO" dirty="0" smtClean="0"/>
              <a:t>EVALUAREA EFECTULUI DE HETEROZIS ȘI A CAPACITĂȚII COMBINATIVE A RASEI TIGAIE RUGINIE CU RASE SPECIALIZATE PENTRU PRODUCȚIA DE </a:t>
            </a:r>
            <a:r>
              <a:rPr lang="ro-RO" dirty="0" smtClean="0"/>
              <a:t>CARNE</a:t>
            </a:r>
            <a:endParaRPr lang="ro-RO" dirty="0"/>
          </a:p>
        </p:txBody>
      </p:sp>
      <p:sp>
        <p:nvSpPr>
          <p:cNvPr id="7" name="Rectangle 6"/>
          <p:cNvSpPr/>
          <p:nvPr/>
        </p:nvSpPr>
        <p:spPr>
          <a:xfrm>
            <a:off x="0" y="917912"/>
            <a:ext cx="9144000" cy="5940088"/>
          </a:xfrm>
          <a:prstGeom prst="rect">
            <a:avLst/>
          </a:prstGeom>
        </p:spPr>
        <p:txBody>
          <a:bodyPr wrap="square">
            <a:spAutoFit/>
          </a:bodyPr>
          <a:lstStyle/>
          <a:p>
            <a:pPr algn="just"/>
            <a:r>
              <a:rPr lang="ro-RO" sz="2000" dirty="0" smtClean="0">
                <a:latin typeface="Times New Roman" pitchFamily="18" charset="0"/>
                <a:cs typeface="Times New Roman" pitchFamily="18" charset="0"/>
              </a:rPr>
              <a:t>	În </a:t>
            </a:r>
            <a:r>
              <a:rPr lang="ro-RO" sz="2000" dirty="0" smtClean="0">
                <a:latin typeface="Times New Roman" pitchFamily="18" charset="0"/>
                <a:cs typeface="Times New Roman" pitchFamily="18" charset="0"/>
              </a:rPr>
              <a:t>creșterea ovinelor, încrucișarea dintre diferite rase reprezintă o practică curentă deoarece la noile populații metise heterozisul se manifestă printr-o sporire accentuată a capacitații de producție comparativ cu nivelul aceluiași caracter la populațiile din care provin genitorii utilizați la încrucișare. Fenomenul de heterozis se manifestă de regulă la caracterele cu heritabilitate mică. </a:t>
            </a:r>
            <a:endParaRPr lang="ro-RO" sz="2000" dirty="0" smtClean="0">
              <a:latin typeface="Times New Roman" pitchFamily="18" charset="0"/>
              <a:cs typeface="Times New Roman" pitchFamily="18" charset="0"/>
            </a:endParaRPr>
          </a:p>
          <a:p>
            <a:pPr algn="just"/>
            <a:r>
              <a:rPr lang="ro-RO" sz="2000" dirty="0" smtClean="0">
                <a:latin typeface="Times New Roman"/>
                <a:ea typeface="Calibri"/>
                <a:cs typeface="Times New Roman"/>
              </a:rPr>
              <a:t>	În </a:t>
            </a:r>
            <a:r>
              <a:rPr lang="ro-RO" sz="2000" dirty="0" smtClean="0">
                <a:latin typeface="Times New Roman"/>
                <a:ea typeface="Calibri"/>
                <a:cs typeface="Times New Roman"/>
              </a:rPr>
              <a:t>urma încrucișărilor s-a obținut prima generație de metiși dintre femelele Țigaie ruginie și cele trei rase din import, în determinarea efectului de heterozis pentru productia de carne folosind performanțele dezvoltării corporale a metișilor si a raselor participante.</a:t>
            </a:r>
            <a:endParaRPr lang="ro-RO" sz="2000" dirty="0" smtClean="0">
              <a:latin typeface="Calibri"/>
              <a:ea typeface="Calibri"/>
              <a:cs typeface="Times New Roman"/>
            </a:endParaRPr>
          </a:p>
          <a:p>
            <a:pPr algn="just"/>
            <a:r>
              <a:rPr lang="ro-RO" sz="2000" dirty="0" smtClean="0">
                <a:latin typeface="Times New Roman"/>
                <a:ea typeface="Calibri"/>
              </a:rPr>
              <a:t>	Datele obținute indică o tendință de manifestare a tipului pozitiv de heterozis pentru performanțele legate de producția de carne la cele trei populații metise. Această afirmație este susținută de faptul că cele trei loturi de metiși au avut o dezvoltare corporală mai bună  față de rasa maternă la toate determinarile </a:t>
            </a:r>
            <a:r>
              <a:rPr lang="ro-RO" sz="2000" dirty="0" smtClean="0">
                <a:latin typeface="Times New Roman"/>
                <a:ea typeface="Calibri"/>
              </a:rPr>
              <a:t>efectuate.</a:t>
            </a:r>
          </a:p>
          <a:p>
            <a:pPr algn="just"/>
            <a:r>
              <a:rPr lang="vi-VN" sz="2000" dirty="0" smtClean="0">
                <a:ea typeface="Calibri"/>
              </a:rPr>
              <a:t>În ceea ce privește efectul datorat heterozisului se constată că acesta are o manifestare mai ridicată asupra performanței productive la produșii din F1 rezultate din încrucișarea femelelor de rasă Țigaie Ruginie cu berbeci Berrichon du cher urmată de metișii cu obținuți în urma încrucișărilor cu berbeci apartinand rasei </a:t>
            </a:r>
            <a:r>
              <a:rPr lang="vi-VN" sz="2000" dirty="0" smtClean="0">
                <a:ea typeface="Calibri"/>
              </a:rPr>
              <a:t>Vendeen. </a:t>
            </a:r>
            <a:r>
              <a:rPr lang="vi-VN" sz="2000" dirty="0" smtClean="0">
                <a:ea typeface="Calibri"/>
              </a:rPr>
              <a:t>În acord cu această constatare se poate afirma că rasele Vendeen și Berrichon du cher dispune de un grad mai bun al combinabilității genetice cu rasa locală Țigaie ruginie</a:t>
            </a:r>
            <a:r>
              <a:rPr lang="vi-VN" sz="2000" dirty="0" smtClean="0">
                <a:ea typeface="Calibri"/>
              </a:rPr>
              <a:t>.</a:t>
            </a:r>
            <a:endParaRPr lang="ro-RO" sz="2000" dirty="0" smtClean="0">
              <a:latin typeface="Times New Roman"/>
              <a:ea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Documente\2019\PROIECTE ADER\ADER 812\Faza III 2020\poze\20200924_091753.jpg"/>
          <p:cNvPicPr/>
          <p:nvPr/>
        </p:nvPicPr>
        <p:blipFill>
          <a:blip r:embed="rId2" cstate="print"/>
          <a:srcRect t="18819"/>
          <a:stretch>
            <a:fillRect/>
          </a:stretch>
        </p:blipFill>
        <p:spPr bwMode="auto">
          <a:xfrm rot="5400000">
            <a:off x="-1192696" y="2245432"/>
            <a:ext cx="5805264" cy="3419872"/>
          </a:xfrm>
          <a:prstGeom prst="rect">
            <a:avLst/>
          </a:prstGeom>
          <a:noFill/>
          <a:ln w="9525">
            <a:noFill/>
            <a:miter lim="800000"/>
            <a:headEnd/>
            <a:tailEnd/>
          </a:ln>
        </p:spPr>
      </p:pic>
      <p:pic>
        <p:nvPicPr>
          <p:cNvPr id="3" name="Picture 2" descr="D:\Documente\2019\PROIECTE ADER\ADER 812\Faza III 2020\poze\20200924_091817.jpg"/>
          <p:cNvPicPr/>
          <p:nvPr/>
        </p:nvPicPr>
        <p:blipFill>
          <a:blip r:embed="rId3" cstate="print"/>
          <a:srcRect l="9687"/>
          <a:stretch>
            <a:fillRect/>
          </a:stretch>
        </p:blipFill>
        <p:spPr bwMode="auto">
          <a:xfrm>
            <a:off x="3491880" y="1628800"/>
            <a:ext cx="5652120" cy="52292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Documente\2019\PROIECTE ADER\ADER 812\Faza III 2020\poze\20200924_093043.jpg"/>
          <p:cNvPicPr/>
          <p:nvPr/>
        </p:nvPicPr>
        <p:blipFill>
          <a:blip r:embed="rId2" cstate="print"/>
          <a:srcRect t="9554"/>
          <a:stretch>
            <a:fillRect/>
          </a:stretch>
        </p:blipFill>
        <p:spPr bwMode="auto">
          <a:xfrm>
            <a:off x="0" y="188640"/>
            <a:ext cx="9144000" cy="666936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1299591"/>
          <a:ext cx="9143999" cy="5362956"/>
        </p:xfrm>
        <a:graphic>
          <a:graphicData uri="http://schemas.openxmlformats.org/drawingml/2006/table">
            <a:tbl>
              <a:tblPr/>
              <a:tblGrid>
                <a:gridCol w="1043608"/>
                <a:gridCol w="504056"/>
                <a:gridCol w="864096"/>
                <a:gridCol w="1008112"/>
                <a:gridCol w="936104"/>
                <a:gridCol w="1152128"/>
                <a:gridCol w="1184991"/>
                <a:gridCol w="1225452"/>
                <a:gridCol w="1225452"/>
              </a:tblGrid>
              <a:tr h="150519">
                <a:tc rowSpan="2">
                  <a:txBody>
                    <a:bodyPr/>
                    <a:lstStyle/>
                    <a:p>
                      <a:pPr algn="ctr">
                        <a:lnSpc>
                          <a:spcPct val="115000"/>
                        </a:lnSpc>
                        <a:spcAft>
                          <a:spcPts val="0"/>
                        </a:spcAft>
                      </a:pPr>
                      <a:r>
                        <a:rPr lang="ro-RO" sz="1800" dirty="0">
                          <a:latin typeface="Times New Roman"/>
                          <a:ea typeface="Calibri"/>
                          <a:cs typeface="Times New Roman"/>
                        </a:rPr>
                        <a:t>Lot</a:t>
                      </a:r>
                      <a:endParaRPr lang="ro-RO" sz="1800" dirty="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o-RO" sz="1800">
                          <a:latin typeface="Times New Roman"/>
                          <a:ea typeface="Calibri"/>
                          <a:cs typeface="Times New Roman"/>
                        </a:rPr>
                        <a:t>n</a:t>
                      </a:r>
                      <a:endParaRPr lang="ro-RO" sz="18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gridSpan="2">
                  <a:txBody>
                    <a:bodyPr/>
                    <a:lstStyle/>
                    <a:p>
                      <a:pPr algn="ctr">
                        <a:lnSpc>
                          <a:spcPct val="115000"/>
                        </a:lnSpc>
                        <a:spcAft>
                          <a:spcPts val="0"/>
                        </a:spcAft>
                      </a:pPr>
                      <a:r>
                        <a:rPr lang="ro-RO" sz="1800">
                          <a:latin typeface="Times New Roman"/>
                          <a:ea typeface="Calibri"/>
                          <a:cs typeface="Times New Roman"/>
                        </a:rPr>
                        <a:t>Caracter</a:t>
                      </a:r>
                      <a:endParaRPr lang="ro-RO" sz="18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ro-RO"/>
                    </a:p>
                  </a:txBody>
                  <a:tcPr/>
                </a:tc>
                <a:tc rowSpan="2">
                  <a:txBody>
                    <a:bodyPr/>
                    <a:lstStyle/>
                    <a:p>
                      <a:pPr algn="ctr">
                        <a:lnSpc>
                          <a:spcPct val="115000"/>
                        </a:lnSpc>
                        <a:spcAft>
                          <a:spcPts val="0"/>
                        </a:spcAft>
                      </a:pPr>
                      <a:r>
                        <a:rPr lang="ro-RO" sz="1800">
                          <a:latin typeface="Times New Roman"/>
                          <a:ea typeface="Calibri"/>
                          <a:cs typeface="Times New Roman"/>
                        </a:rPr>
                        <a:t>UM</a:t>
                      </a:r>
                      <a:endParaRPr lang="ro-RO" sz="18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o-RO" sz="1800">
                          <a:latin typeface="Times New Roman"/>
                          <a:ea typeface="Calibri"/>
                          <a:cs typeface="Times New Roman"/>
                        </a:rPr>
                        <a:t>Masa corporală medie F1</a:t>
                      </a:r>
                      <a:endParaRPr lang="ro-RO" sz="18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o-RO" sz="1800">
                          <a:latin typeface="Times New Roman"/>
                          <a:ea typeface="Calibri"/>
                          <a:cs typeface="Times New Roman"/>
                        </a:rPr>
                        <a:t>Masa corporală medie Țigaie ruginie</a:t>
                      </a:r>
                      <a:endParaRPr lang="ro-RO" sz="180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ro-RO" sz="1800">
                          <a:latin typeface="Times New Roman"/>
                          <a:ea typeface="Calibri"/>
                          <a:cs typeface="Times New Roman"/>
                        </a:rPr>
                        <a:t>Diferenţă (heterozis)</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o-RO"/>
                    </a:p>
                  </a:txBody>
                  <a:tcPr/>
                </a:tc>
              </a:tr>
              <a:tr h="752593">
                <a:tc vMerge="1">
                  <a:txBody>
                    <a:bodyPr/>
                    <a:lstStyle/>
                    <a:p>
                      <a:endParaRPr lang="ro-RO"/>
                    </a:p>
                  </a:txBody>
                  <a:tcPr/>
                </a:tc>
                <a:tc vMerge="1">
                  <a:txBody>
                    <a:bodyPr/>
                    <a:lstStyle/>
                    <a:p>
                      <a:endParaRPr lang="ro-RO"/>
                    </a:p>
                  </a:txBody>
                  <a:tcPr/>
                </a:tc>
                <a:tc gridSpan="2" vMerge="1">
                  <a:txBody>
                    <a:bodyPr/>
                    <a:lstStyle/>
                    <a:p>
                      <a:endParaRPr lang="ro-RO"/>
                    </a:p>
                  </a:txBody>
                  <a:tcPr/>
                </a:tc>
                <a:tc hMerge="1" vMerge="1">
                  <a:txBody>
                    <a:bodyPr/>
                    <a:lstStyle/>
                    <a:p>
                      <a:endParaRPr lang="ro-RO"/>
                    </a:p>
                  </a:txBody>
                  <a:tcPr/>
                </a:tc>
                <a:tc vMerge="1">
                  <a:txBody>
                    <a:bodyPr/>
                    <a:lstStyle/>
                    <a:p>
                      <a:endParaRPr lang="ro-RO"/>
                    </a:p>
                  </a:txBody>
                  <a:tcPr/>
                </a:tc>
                <a:tc vMerge="1">
                  <a:txBody>
                    <a:bodyPr/>
                    <a:lstStyle/>
                    <a:p>
                      <a:endParaRPr lang="ro-RO"/>
                    </a:p>
                  </a:txBody>
                  <a:tcPr/>
                </a:tc>
                <a:tc vMerge="1">
                  <a:txBody>
                    <a:bodyPr/>
                    <a:lstStyle/>
                    <a:p>
                      <a:endParaRPr lang="ro-RO"/>
                    </a:p>
                  </a:txBody>
                  <a:tcPr/>
                </a:tc>
                <a:tc>
                  <a:txBody>
                    <a:bodyPr/>
                    <a:lstStyle/>
                    <a:p>
                      <a:pPr algn="ctr">
                        <a:lnSpc>
                          <a:spcPct val="115000"/>
                        </a:lnSpc>
                        <a:spcAft>
                          <a:spcPts val="0"/>
                        </a:spcAft>
                      </a:pPr>
                      <a:r>
                        <a:rPr lang="ro-RO" sz="1800">
                          <a:latin typeface="Times New Roman"/>
                          <a:ea typeface="Calibri"/>
                          <a:cs typeface="Times New Roman"/>
                        </a:rPr>
                        <a:t>reală</a:t>
                      </a:r>
                      <a:endParaRPr lang="ro-RO" sz="18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smtClean="0">
                          <a:latin typeface="Times New Roman"/>
                          <a:ea typeface="Calibri"/>
                          <a:cs typeface="Times New Roman"/>
                        </a:rPr>
                        <a:t>           x </a:t>
                      </a:r>
                      <a:r>
                        <a:rPr lang="ro-RO" sz="1800" dirty="0">
                          <a:latin typeface="Times New Roman"/>
                          <a:ea typeface="Calibri"/>
                          <a:cs typeface="Times New Roman"/>
                        </a:rPr>
                        <a:t>100</a:t>
                      </a:r>
                      <a:endParaRPr lang="ro-RO" sz="1800" dirty="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037">
                <a:tc rowSpan="4">
                  <a:txBody>
                    <a:bodyPr/>
                    <a:lstStyle/>
                    <a:p>
                      <a:pPr algn="ctr">
                        <a:lnSpc>
                          <a:spcPct val="115000"/>
                        </a:lnSpc>
                        <a:spcAft>
                          <a:spcPts val="0"/>
                        </a:spcAft>
                      </a:pPr>
                      <a:r>
                        <a:rPr lang="ro-RO" sz="1800">
                          <a:latin typeface="Times New Roman"/>
                          <a:ea typeface="Calibri"/>
                          <a:cs typeface="Times New Roman"/>
                        </a:rPr>
                        <a:t>Vendeen</a:t>
                      </a:r>
                      <a:endParaRPr lang="ro-RO" sz="180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39</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a:lnSpc>
                          <a:spcPct val="115000"/>
                        </a:lnSpc>
                        <a:spcAft>
                          <a:spcPts val="0"/>
                        </a:spcAft>
                      </a:pPr>
                      <a:r>
                        <a:rPr lang="ro-RO" sz="1800">
                          <a:latin typeface="Times New Roman"/>
                          <a:ea typeface="Calibri"/>
                          <a:cs typeface="Times New Roman"/>
                        </a:rPr>
                        <a:t>Masa corporală</a:t>
                      </a:r>
                      <a:endParaRPr lang="ro-RO" sz="1800">
                        <a:latin typeface="Calibri"/>
                        <a:ea typeface="Calibri"/>
                        <a:cs typeface="Times New Roman"/>
                      </a:endParaRPr>
                    </a:p>
                    <a:p>
                      <a:pPr algn="ctr">
                        <a:lnSpc>
                          <a:spcPct val="115000"/>
                        </a:lnSpc>
                        <a:spcAft>
                          <a:spcPts val="0"/>
                        </a:spcAft>
                      </a:pPr>
                      <a:r>
                        <a:rPr lang="ro-RO" sz="1800">
                          <a:latin typeface="Times New Roman"/>
                          <a:ea typeface="Calibri"/>
                          <a:cs typeface="Times New Roman"/>
                        </a:rPr>
                        <a:t>la</a:t>
                      </a:r>
                      <a:endParaRPr lang="ro-RO" sz="18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naștere</a:t>
                      </a:r>
                      <a:endParaRPr lang="ro-RO" sz="1800">
                        <a:latin typeface="Calibri"/>
                        <a:ea typeface="Calibri"/>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kg</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5,05</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3,97</a:t>
                      </a:r>
                      <a:endParaRPr lang="ro-RO" sz="1800">
                        <a:latin typeface="Calibri"/>
                        <a:ea typeface="Calibri"/>
                        <a:cs typeface="Times New Roman"/>
                      </a:endParaRPr>
                    </a:p>
                  </a:txBody>
                  <a:tcPr marL="0" marR="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o-RO" sz="1800">
                          <a:solidFill>
                            <a:srgbClr val="000000"/>
                          </a:solidFill>
                          <a:latin typeface="Times New Roman"/>
                          <a:ea typeface="Calibri"/>
                          <a:cs typeface="Times New Roman"/>
                        </a:rPr>
                        <a:t>1,08</a:t>
                      </a:r>
                      <a:endParaRPr lang="ro-RO" sz="1800">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o-RO" sz="1800">
                          <a:solidFill>
                            <a:srgbClr val="000000"/>
                          </a:solidFill>
                          <a:latin typeface="Times New Roman"/>
                          <a:ea typeface="Calibri"/>
                          <a:cs typeface="Times New Roman"/>
                        </a:rPr>
                        <a:t>27,20</a:t>
                      </a:r>
                      <a:endParaRPr lang="ro-RO" sz="1800">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037">
                <a:tc vMerge="1">
                  <a:txBody>
                    <a:bodyPr/>
                    <a:lstStyle/>
                    <a:p>
                      <a:endParaRPr lang="ro-RO"/>
                    </a:p>
                  </a:txBody>
                  <a:tcPr/>
                </a:tc>
                <a:tc>
                  <a:txBody>
                    <a:bodyPr/>
                    <a:lstStyle/>
                    <a:p>
                      <a:pPr algn="ctr">
                        <a:lnSpc>
                          <a:spcPct val="115000"/>
                        </a:lnSpc>
                        <a:spcAft>
                          <a:spcPts val="0"/>
                        </a:spcAft>
                      </a:pPr>
                      <a:r>
                        <a:rPr lang="ro-RO" sz="1800">
                          <a:latin typeface="Times New Roman"/>
                          <a:ea typeface="Calibri"/>
                          <a:cs typeface="Times New Roman"/>
                        </a:rPr>
                        <a:t>30</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o-RO"/>
                    </a:p>
                  </a:txBody>
                  <a:tcPr/>
                </a:tc>
                <a:tc>
                  <a:txBody>
                    <a:bodyPr/>
                    <a:lstStyle/>
                    <a:p>
                      <a:pPr algn="ctr">
                        <a:lnSpc>
                          <a:spcPct val="115000"/>
                        </a:lnSpc>
                        <a:spcAft>
                          <a:spcPts val="0"/>
                        </a:spcAft>
                      </a:pPr>
                      <a:r>
                        <a:rPr lang="ro-RO" sz="1800">
                          <a:latin typeface="Times New Roman"/>
                          <a:ea typeface="Calibri"/>
                          <a:cs typeface="Times New Roman"/>
                        </a:rPr>
                        <a:t>60 zile</a:t>
                      </a:r>
                      <a:endParaRPr lang="ro-RO" sz="1800">
                        <a:latin typeface="Calibri"/>
                        <a:ea typeface="Calibri"/>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kg</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16,30</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14,44</a:t>
                      </a:r>
                      <a:endParaRPr lang="ro-RO" sz="1800">
                        <a:latin typeface="Calibri"/>
                        <a:ea typeface="Calibri"/>
                        <a:cs typeface="Times New Roman"/>
                      </a:endParaRPr>
                    </a:p>
                  </a:txBody>
                  <a:tcPr marL="0" marR="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o-RO" sz="1800">
                          <a:solidFill>
                            <a:srgbClr val="000000"/>
                          </a:solidFill>
                          <a:latin typeface="Times New Roman"/>
                          <a:ea typeface="Calibri"/>
                          <a:cs typeface="Times New Roman"/>
                        </a:rPr>
                        <a:t>1,86</a:t>
                      </a:r>
                      <a:endParaRPr lang="ro-RO" sz="1800">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o-RO" sz="1800">
                          <a:solidFill>
                            <a:srgbClr val="000000"/>
                          </a:solidFill>
                          <a:latin typeface="Times New Roman"/>
                          <a:ea typeface="Calibri"/>
                          <a:cs typeface="Times New Roman"/>
                        </a:rPr>
                        <a:t>12,88</a:t>
                      </a:r>
                      <a:endParaRPr lang="ro-RO" sz="1800">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037">
                <a:tc vMerge="1">
                  <a:txBody>
                    <a:bodyPr/>
                    <a:lstStyle/>
                    <a:p>
                      <a:endParaRPr lang="ro-RO"/>
                    </a:p>
                  </a:txBody>
                  <a:tcPr/>
                </a:tc>
                <a:tc>
                  <a:txBody>
                    <a:bodyPr/>
                    <a:lstStyle/>
                    <a:p>
                      <a:pPr algn="ctr">
                        <a:lnSpc>
                          <a:spcPct val="115000"/>
                        </a:lnSpc>
                        <a:spcAft>
                          <a:spcPts val="0"/>
                        </a:spcAft>
                      </a:pPr>
                      <a:r>
                        <a:rPr lang="ro-RO" sz="1800">
                          <a:latin typeface="Times New Roman"/>
                          <a:ea typeface="Calibri"/>
                          <a:cs typeface="Times New Roman"/>
                        </a:rPr>
                        <a:t>25</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o-RO"/>
                    </a:p>
                  </a:txBody>
                  <a:tcPr/>
                </a:tc>
                <a:tc>
                  <a:txBody>
                    <a:bodyPr/>
                    <a:lstStyle/>
                    <a:p>
                      <a:pPr algn="ctr">
                        <a:lnSpc>
                          <a:spcPct val="115000"/>
                        </a:lnSpc>
                        <a:spcAft>
                          <a:spcPts val="0"/>
                        </a:spcAft>
                      </a:pPr>
                      <a:r>
                        <a:rPr lang="ro-RO" sz="1800">
                          <a:latin typeface="Times New Roman"/>
                          <a:ea typeface="Calibri"/>
                          <a:cs typeface="Times New Roman"/>
                        </a:rPr>
                        <a:t>100 zile</a:t>
                      </a:r>
                      <a:endParaRPr lang="ro-RO" sz="1800">
                        <a:latin typeface="Calibri"/>
                        <a:ea typeface="Calibri"/>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kg</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28,75</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23,99</a:t>
                      </a:r>
                      <a:endParaRPr lang="ro-RO" sz="1800">
                        <a:latin typeface="Calibri"/>
                        <a:ea typeface="Calibri"/>
                        <a:cs typeface="Times New Roman"/>
                      </a:endParaRPr>
                    </a:p>
                  </a:txBody>
                  <a:tcPr marL="0" marR="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o-RO" sz="1800">
                          <a:solidFill>
                            <a:srgbClr val="000000"/>
                          </a:solidFill>
                          <a:latin typeface="Times New Roman"/>
                          <a:ea typeface="Calibri"/>
                          <a:cs typeface="Times New Roman"/>
                        </a:rPr>
                        <a:t>4,76</a:t>
                      </a:r>
                      <a:endParaRPr lang="ro-RO" sz="1800">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o-RO" sz="1800">
                          <a:solidFill>
                            <a:srgbClr val="000000"/>
                          </a:solidFill>
                          <a:latin typeface="Times New Roman"/>
                          <a:ea typeface="Calibri"/>
                          <a:cs typeface="Times New Roman"/>
                        </a:rPr>
                        <a:t>19,84</a:t>
                      </a:r>
                      <a:endParaRPr lang="ro-RO" sz="1800">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519">
                <a:tc vMerge="1">
                  <a:txBody>
                    <a:bodyPr/>
                    <a:lstStyle/>
                    <a:p>
                      <a:endParaRPr lang="ro-RO"/>
                    </a:p>
                  </a:txBody>
                  <a:tcPr/>
                </a:tc>
                <a:tc>
                  <a:txBody>
                    <a:bodyPr/>
                    <a:lstStyle/>
                    <a:p>
                      <a:pPr algn="ctr">
                        <a:lnSpc>
                          <a:spcPct val="115000"/>
                        </a:lnSpc>
                        <a:spcAft>
                          <a:spcPts val="0"/>
                        </a:spcAft>
                      </a:pPr>
                      <a:r>
                        <a:rPr lang="ro-RO" sz="1800">
                          <a:latin typeface="Times New Roman"/>
                          <a:ea typeface="Calibri"/>
                          <a:cs typeface="Times New Roman"/>
                        </a:rPr>
                        <a:t>25</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o-RO"/>
                    </a:p>
                  </a:txBody>
                  <a:tcPr/>
                </a:tc>
                <a:tc>
                  <a:txBody>
                    <a:bodyPr/>
                    <a:lstStyle/>
                    <a:p>
                      <a:pPr algn="ctr">
                        <a:lnSpc>
                          <a:spcPct val="115000"/>
                        </a:lnSpc>
                        <a:spcAft>
                          <a:spcPts val="0"/>
                        </a:spcAft>
                      </a:pPr>
                      <a:r>
                        <a:rPr lang="ro-RO" sz="1800">
                          <a:latin typeface="Times New Roman"/>
                          <a:ea typeface="Calibri"/>
                          <a:cs typeface="Times New Roman"/>
                        </a:rPr>
                        <a:t>6 luni</a:t>
                      </a:r>
                      <a:endParaRPr lang="ro-RO" sz="1800">
                        <a:latin typeface="Calibri"/>
                        <a:ea typeface="Calibri"/>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kg</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44,60</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31,84</a:t>
                      </a:r>
                      <a:endParaRPr lang="ro-RO" sz="1800">
                        <a:latin typeface="Calibri"/>
                        <a:ea typeface="Calibri"/>
                        <a:cs typeface="Times New Roman"/>
                      </a:endParaRPr>
                    </a:p>
                  </a:txBody>
                  <a:tcPr marL="0" marR="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o-RO" sz="1800">
                          <a:solidFill>
                            <a:srgbClr val="000000"/>
                          </a:solidFill>
                          <a:latin typeface="Times New Roman"/>
                          <a:ea typeface="Calibri"/>
                          <a:cs typeface="Times New Roman"/>
                        </a:rPr>
                        <a:t>12,76</a:t>
                      </a:r>
                      <a:endParaRPr lang="ro-RO" sz="1800">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o-RO" sz="1800">
                          <a:solidFill>
                            <a:srgbClr val="000000"/>
                          </a:solidFill>
                          <a:latin typeface="Times New Roman"/>
                          <a:ea typeface="Calibri"/>
                          <a:cs typeface="Times New Roman"/>
                        </a:rPr>
                        <a:t>40,08</a:t>
                      </a:r>
                      <a:endParaRPr lang="ro-RO" sz="1800">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037">
                <a:tc rowSpan="4">
                  <a:txBody>
                    <a:bodyPr/>
                    <a:lstStyle/>
                    <a:p>
                      <a:pPr algn="ctr">
                        <a:lnSpc>
                          <a:spcPct val="115000"/>
                        </a:lnSpc>
                        <a:spcAft>
                          <a:spcPts val="0"/>
                        </a:spcAft>
                      </a:pPr>
                      <a:r>
                        <a:rPr lang="ro-RO" sz="1800">
                          <a:latin typeface="Times New Roman"/>
                          <a:ea typeface="Calibri"/>
                          <a:cs typeface="Times New Roman"/>
                        </a:rPr>
                        <a:t>Blanche du Massif Central</a:t>
                      </a:r>
                      <a:endParaRPr lang="ro-RO" sz="180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a:lnSpc>
                          <a:spcPct val="115000"/>
                        </a:lnSpc>
                        <a:spcAft>
                          <a:spcPts val="0"/>
                        </a:spcAft>
                      </a:pPr>
                      <a:r>
                        <a:rPr lang="ro-RO" sz="1800">
                          <a:latin typeface="Times New Roman"/>
                          <a:ea typeface="Calibri"/>
                          <a:cs typeface="Times New Roman"/>
                        </a:rPr>
                        <a:t>Masa corporală</a:t>
                      </a:r>
                      <a:endParaRPr lang="ro-RO" sz="1800">
                        <a:latin typeface="Calibri"/>
                        <a:ea typeface="Calibri"/>
                        <a:cs typeface="Times New Roman"/>
                      </a:endParaRPr>
                    </a:p>
                    <a:p>
                      <a:pPr algn="ctr">
                        <a:lnSpc>
                          <a:spcPct val="115000"/>
                        </a:lnSpc>
                        <a:spcAft>
                          <a:spcPts val="0"/>
                        </a:spcAft>
                      </a:pPr>
                      <a:r>
                        <a:rPr lang="ro-RO" sz="1800">
                          <a:latin typeface="Times New Roman"/>
                          <a:ea typeface="Calibri"/>
                          <a:cs typeface="Times New Roman"/>
                        </a:rPr>
                        <a:t>la</a:t>
                      </a:r>
                      <a:endParaRPr lang="ro-RO" sz="18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naștere</a:t>
                      </a:r>
                      <a:endParaRPr lang="ro-RO" sz="1800">
                        <a:latin typeface="Calibri"/>
                        <a:ea typeface="Calibri"/>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kg</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4,26</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3,97</a:t>
                      </a:r>
                      <a:endParaRPr lang="ro-RO" sz="1800">
                        <a:latin typeface="Calibri"/>
                        <a:ea typeface="Calibri"/>
                        <a:cs typeface="Times New Roman"/>
                      </a:endParaRPr>
                    </a:p>
                  </a:txBody>
                  <a:tcPr marL="0" marR="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o-RO" sz="1800">
                          <a:solidFill>
                            <a:srgbClr val="000000"/>
                          </a:solidFill>
                          <a:latin typeface="Times New Roman"/>
                          <a:ea typeface="Calibri"/>
                          <a:cs typeface="Times New Roman"/>
                        </a:rPr>
                        <a:t>0,29</a:t>
                      </a:r>
                      <a:endParaRPr lang="ro-RO" sz="1800">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o-RO" sz="1800">
                          <a:solidFill>
                            <a:srgbClr val="000000"/>
                          </a:solidFill>
                          <a:latin typeface="Times New Roman"/>
                          <a:ea typeface="Calibri"/>
                          <a:cs typeface="Times New Roman"/>
                        </a:rPr>
                        <a:t>7,30</a:t>
                      </a:r>
                      <a:endParaRPr lang="ro-RO" sz="1800">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037">
                <a:tc vMerge="1">
                  <a:txBody>
                    <a:bodyPr/>
                    <a:lstStyle/>
                    <a:p>
                      <a:endParaRPr lang="ro-RO"/>
                    </a:p>
                  </a:txBody>
                  <a:tcPr/>
                </a:tc>
                <a:tc>
                  <a:txBody>
                    <a:bodyPr/>
                    <a:lstStyle/>
                    <a:p>
                      <a:pPr algn="ctr">
                        <a:lnSpc>
                          <a:spcPct val="115000"/>
                        </a:lnSpc>
                        <a:spcAft>
                          <a:spcPts val="0"/>
                        </a:spcAft>
                      </a:pPr>
                      <a:r>
                        <a:rPr lang="ro-RO" sz="1800">
                          <a:latin typeface="Times New Roman"/>
                          <a:ea typeface="Calibri"/>
                          <a:cs typeface="Times New Roman"/>
                        </a:rPr>
                        <a:t>30</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o-RO"/>
                    </a:p>
                  </a:txBody>
                  <a:tcPr/>
                </a:tc>
                <a:tc>
                  <a:txBody>
                    <a:bodyPr/>
                    <a:lstStyle/>
                    <a:p>
                      <a:pPr algn="ctr">
                        <a:lnSpc>
                          <a:spcPct val="115000"/>
                        </a:lnSpc>
                        <a:spcAft>
                          <a:spcPts val="0"/>
                        </a:spcAft>
                      </a:pPr>
                      <a:r>
                        <a:rPr lang="ro-RO" sz="1800">
                          <a:latin typeface="Times New Roman"/>
                          <a:ea typeface="Calibri"/>
                          <a:cs typeface="Times New Roman"/>
                        </a:rPr>
                        <a:t>60 zile</a:t>
                      </a:r>
                      <a:endParaRPr lang="ro-RO" sz="1800">
                        <a:latin typeface="Calibri"/>
                        <a:ea typeface="Calibri"/>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kg</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15,61</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14,44</a:t>
                      </a:r>
                      <a:endParaRPr lang="ro-RO" sz="1800">
                        <a:latin typeface="Calibri"/>
                        <a:ea typeface="Calibri"/>
                        <a:cs typeface="Times New Roman"/>
                      </a:endParaRPr>
                    </a:p>
                  </a:txBody>
                  <a:tcPr marL="0" marR="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o-RO" sz="1800">
                          <a:solidFill>
                            <a:srgbClr val="000000"/>
                          </a:solidFill>
                          <a:latin typeface="Times New Roman"/>
                          <a:ea typeface="Calibri"/>
                          <a:cs typeface="Times New Roman"/>
                        </a:rPr>
                        <a:t>1,17</a:t>
                      </a:r>
                      <a:endParaRPr lang="ro-RO" sz="1800">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o-RO" sz="1800">
                          <a:solidFill>
                            <a:srgbClr val="000000"/>
                          </a:solidFill>
                          <a:latin typeface="Times New Roman"/>
                          <a:ea typeface="Calibri"/>
                          <a:cs typeface="Times New Roman"/>
                        </a:rPr>
                        <a:t>8,10</a:t>
                      </a:r>
                      <a:endParaRPr lang="ro-RO" sz="1800">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037">
                <a:tc vMerge="1">
                  <a:txBody>
                    <a:bodyPr/>
                    <a:lstStyle/>
                    <a:p>
                      <a:endParaRPr lang="ro-RO"/>
                    </a:p>
                  </a:txBody>
                  <a:tcPr/>
                </a:tc>
                <a:tc>
                  <a:txBody>
                    <a:bodyPr/>
                    <a:lstStyle/>
                    <a:p>
                      <a:pPr algn="ctr">
                        <a:lnSpc>
                          <a:spcPct val="115000"/>
                        </a:lnSpc>
                        <a:spcAft>
                          <a:spcPts val="0"/>
                        </a:spcAft>
                      </a:pPr>
                      <a:r>
                        <a:rPr lang="ro-RO" sz="1800">
                          <a:latin typeface="Times New Roman"/>
                          <a:ea typeface="Calibri"/>
                          <a:cs typeface="Times New Roman"/>
                        </a:rPr>
                        <a:t>27</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o-RO"/>
                    </a:p>
                  </a:txBody>
                  <a:tcPr/>
                </a:tc>
                <a:tc>
                  <a:txBody>
                    <a:bodyPr/>
                    <a:lstStyle/>
                    <a:p>
                      <a:pPr algn="ctr">
                        <a:lnSpc>
                          <a:spcPct val="115000"/>
                        </a:lnSpc>
                        <a:spcAft>
                          <a:spcPts val="0"/>
                        </a:spcAft>
                      </a:pPr>
                      <a:r>
                        <a:rPr lang="ro-RO" sz="1800">
                          <a:latin typeface="Times New Roman"/>
                          <a:ea typeface="Calibri"/>
                          <a:cs typeface="Times New Roman"/>
                        </a:rPr>
                        <a:t>100 zile</a:t>
                      </a:r>
                      <a:endParaRPr lang="ro-RO" sz="1800">
                        <a:latin typeface="Calibri"/>
                        <a:ea typeface="Calibri"/>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kg</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25,87</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23,99</a:t>
                      </a:r>
                      <a:endParaRPr lang="ro-RO" sz="1800">
                        <a:latin typeface="Calibri"/>
                        <a:ea typeface="Calibri"/>
                        <a:cs typeface="Times New Roman"/>
                      </a:endParaRPr>
                    </a:p>
                  </a:txBody>
                  <a:tcPr marL="0" marR="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o-RO" sz="1800">
                          <a:solidFill>
                            <a:srgbClr val="000000"/>
                          </a:solidFill>
                          <a:latin typeface="Times New Roman"/>
                          <a:ea typeface="Calibri"/>
                          <a:cs typeface="Times New Roman"/>
                        </a:rPr>
                        <a:t>1,88</a:t>
                      </a:r>
                      <a:endParaRPr lang="ro-RO" sz="1800">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o-RO" sz="1800">
                          <a:solidFill>
                            <a:srgbClr val="000000"/>
                          </a:solidFill>
                          <a:latin typeface="Times New Roman"/>
                          <a:ea typeface="Calibri"/>
                          <a:cs typeface="Times New Roman"/>
                        </a:rPr>
                        <a:t>7,84</a:t>
                      </a:r>
                      <a:endParaRPr lang="ro-RO" sz="1800">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519">
                <a:tc vMerge="1">
                  <a:txBody>
                    <a:bodyPr/>
                    <a:lstStyle/>
                    <a:p>
                      <a:endParaRPr lang="ro-RO"/>
                    </a:p>
                  </a:txBody>
                  <a:tcPr/>
                </a:tc>
                <a:tc>
                  <a:txBody>
                    <a:bodyPr/>
                    <a:lstStyle/>
                    <a:p>
                      <a:pPr algn="ctr">
                        <a:lnSpc>
                          <a:spcPct val="115000"/>
                        </a:lnSpc>
                        <a:spcAft>
                          <a:spcPts val="0"/>
                        </a:spcAft>
                      </a:pPr>
                      <a:r>
                        <a:rPr lang="ro-RO" sz="1800">
                          <a:latin typeface="Times New Roman"/>
                          <a:ea typeface="Calibri"/>
                          <a:cs typeface="Times New Roman"/>
                        </a:rPr>
                        <a:t>25</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o-RO"/>
                    </a:p>
                  </a:txBody>
                  <a:tcPr/>
                </a:tc>
                <a:tc>
                  <a:txBody>
                    <a:bodyPr/>
                    <a:lstStyle/>
                    <a:p>
                      <a:pPr algn="ctr">
                        <a:lnSpc>
                          <a:spcPct val="115000"/>
                        </a:lnSpc>
                        <a:spcAft>
                          <a:spcPts val="0"/>
                        </a:spcAft>
                      </a:pPr>
                      <a:r>
                        <a:rPr lang="ro-RO" sz="1800">
                          <a:latin typeface="Times New Roman"/>
                          <a:ea typeface="Calibri"/>
                          <a:cs typeface="Times New Roman"/>
                        </a:rPr>
                        <a:t>6 luni</a:t>
                      </a:r>
                      <a:endParaRPr lang="ro-RO" sz="1800">
                        <a:latin typeface="Calibri"/>
                        <a:ea typeface="Calibri"/>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kg</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42,51</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31,84</a:t>
                      </a:r>
                      <a:endParaRPr lang="ro-RO" sz="1800">
                        <a:latin typeface="Calibri"/>
                        <a:ea typeface="Calibri"/>
                        <a:cs typeface="Times New Roman"/>
                      </a:endParaRPr>
                    </a:p>
                  </a:txBody>
                  <a:tcPr marL="0" marR="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o-RO" sz="1800">
                          <a:solidFill>
                            <a:srgbClr val="000000"/>
                          </a:solidFill>
                          <a:latin typeface="Times New Roman"/>
                          <a:ea typeface="Calibri"/>
                          <a:cs typeface="Times New Roman"/>
                        </a:rPr>
                        <a:t>10,67</a:t>
                      </a:r>
                      <a:endParaRPr lang="ro-RO" sz="1800">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o-RO" sz="1800">
                          <a:solidFill>
                            <a:srgbClr val="000000"/>
                          </a:solidFill>
                          <a:latin typeface="Times New Roman"/>
                          <a:ea typeface="Calibri"/>
                          <a:cs typeface="Times New Roman"/>
                        </a:rPr>
                        <a:t>33,51</a:t>
                      </a:r>
                      <a:endParaRPr lang="ro-RO" sz="1800">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037">
                <a:tc rowSpan="4">
                  <a:txBody>
                    <a:bodyPr/>
                    <a:lstStyle/>
                    <a:p>
                      <a:pPr algn="ctr">
                        <a:lnSpc>
                          <a:spcPct val="115000"/>
                        </a:lnSpc>
                        <a:spcAft>
                          <a:spcPts val="0"/>
                        </a:spcAft>
                      </a:pPr>
                      <a:r>
                        <a:rPr lang="ro-RO" sz="1800">
                          <a:latin typeface="Times New Roman"/>
                          <a:ea typeface="Calibri"/>
                          <a:cs typeface="Times New Roman"/>
                        </a:rPr>
                        <a:t>Berrichon du cher</a:t>
                      </a:r>
                      <a:endParaRPr lang="ro-RO" sz="180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20</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a:lnSpc>
                          <a:spcPct val="115000"/>
                        </a:lnSpc>
                        <a:spcAft>
                          <a:spcPts val="0"/>
                        </a:spcAft>
                      </a:pPr>
                      <a:r>
                        <a:rPr lang="ro-RO" sz="1800">
                          <a:latin typeface="Times New Roman"/>
                          <a:ea typeface="Calibri"/>
                          <a:cs typeface="Times New Roman"/>
                        </a:rPr>
                        <a:t>Masa corporală</a:t>
                      </a:r>
                      <a:endParaRPr lang="ro-RO" sz="1800">
                        <a:latin typeface="Calibri"/>
                        <a:ea typeface="Calibri"/>
                        <a:cs typeface="Times New Roman"/>
                      </a:endParaRPr>
                    </a:p>
                    <a:p>
                      <a:pPr algn="ctr">
                        <a:lnSpc>
                          <a:spcPct val="115000"/>
                        </a:lnSpc>
                        <a:spcAft>
                          <a:spcPts val="0"/>
                        </a:spcAft>
                      </a:pPr>
                      <a:r>
                        <a:rPr lang="ro-RO" sz="1800">
                          <a:latin typeface="Times New Roman"/>
                          <a:ea typeface="Calibri"/>
                          <a:cs typeface="Times New Roman"/>
                        </a:rPr>
                        <a:t>la</a:t>
                      </a:r>
                      <a:endParaRPr lang="ro-RO" sz="18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naștere</a:t>
                      </a:r>
                      <a:endParaRPr lang="ro-RO" sz="1800">
                        <a:latin typeface="Calibri"/>
                        <a:ea typeface="Calibri"/>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kg</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5,20</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3,97</a:t>
                      </a:r>
                      <a:endParaRPr lang="ro-RO" sz="1800">
                        <a:latin typeface="Calibri"/>
                        <a:ea typeface="Calibri"/>
                        <a:cs typeface="Times New Roman"/>
                      </a:endParaRPr>
                    </a:p>
                  </a:txBody>
                  <a:tcPr marL="0" marR="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o-RO" sz="1800">
                          <a:solidFill>
                            <a:srgbClr val="000000"/>
                          </a:solidFill>
                          <a:latin typeface="Times New Roman"/>
                          <a:ea typeface="Calibri"/>
                          <a:cs typeface="Times New Roman"/>
                        </a:rPr>
                        <a:t>1,23</a:t>
                      </a:r>
                      <a:endParaRPr lang="ro-RO" sz="1800">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o-RO" sz="1800">
                          <a:solidFill>
                            <a:srgbClr val="000000"/>
                          </a:solidFill>
                          <a:latin typeface="Times New Roman"/>
                          <a:ea typeface="Calibri"/>
                          <a:cs typeface="Times New Roman"/>
                        </a:rPr>
                        <a:t>30,98</a:t>
                      </a:r>
                      <a:endParaRPr lang="ro-RO" sz="1800">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037">
                <a:tc vMerge="1">
                  <a:txBody>
                    <a:bodyPr/>
                    <a:lstStyle/>
                    <a:p>
                      <a:endParaRPr lang="ro-RO"/>
                    </a:p>
                  </a:txBody>
                  <a:tcPr/>
                </a:tc>
                <a:tc>
                  <a:txBody>
                    <a:bodyPr/>
                    <a:lstStyle/>
                    <a:p>
                      <a:pPr algn="ctr">
                        <a:lnSpc>
                          <a:spcPct val="115000"/>
                        </a:lnSpc>
                        <a:spcAft>
                          <a:spcPts val="0"/>
                        </a:spcAft>
                      </a:pPr>
                      <a:r>
                        <a:rPr lang="ro-RO" sz="1800">
                          <a:latin typeface="Times New Roman"/>
                          <a:ea typeface="Calibri"/>
                          <a:cs typeface="Times New Roman"/>
                        </a:rPr>
                        <a:t>20</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o-RO"/>
                    </a:p>
                  </a:txBody>
                  <a:tcPr/>
                </a:tc>
                <a:tc>
                  <a:txBody>
                    <a:bodyPr/>
                    <a:lstStyle/>
                    <a:p>
                      <a:pPr algn="ctr">
                        <a:lnSpc>
                          <a:spcPct val="115000"/>
                        </a:lnSpc>
                        <a:spcAft>
                          <a:spcPts val="0"/>
                        </a:spcAft>
                      </a:pPr>
                      <a:r>
                        <a:rPr lang="ro-RO" sz="1800">
                          <a:latin typeface="Times New Roman"/>
                          <a:ea typeface="Calibri"/>
                          <a:cs typeface="Times New Roman"/>
                        </a:rPr>
                        <a:t>60 zile</a:t>
                      </a:r>
                      <a:endParaRPr lang="ro-RO" sz="1800">
                        <a:latin typeface="Calibri"/>
                        <a:ea typeface="Calibri"/>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kg</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18,51</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14,44</a:t>
                      </a:r>
                      <a:endParaRPr lang="ro-RO" sz="1800">
                        <a:latin typeface="Calibri"/>
                        <a:ea typeface="Calibri"/>
                        <a:cs typeface="Times New Roman"/>
                      </a:endParaRPr>
                    </a:p>
                  </a:txBody>
                  <a:tcPr marL="0" marR="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o-RO" sz="1800">
                          <a:solidFill>
                            <a:srgbClr val="000000"/>
                          </a:solidFill>
                          <a:latin typeface="Times New Roman"/>
                          <a:ea typeface="Calibri"/>
                          <a:cs typeface="Times New Roman"/>
                        </a:rPr>
                        <a:t>4,07</a:t>
                      </a:r>
                      <a:endParaRPr lang="ro-RO" sz="1800">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o-RO" sz="1800">
                          <a:solidFill>
                            <a:srgbClr val="000000"/>
                          </a:solidFill>
                          <a:latin typeface="Times New Roman"/>
                          <a:ea typeface="Calibri"/>
                          <a:cs typeface="Times New Roman"/>
                        </a:rPr>
                        <a:t>28,19</a:t>
                      </a:r>
                      <a:endParaRPr lang="ro-RO" sz="1800">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037">
                <a:tc vMerge="1">
                  <a:txBody>
                    <a:bodyPr/>
                    <a:lstStyle/>
                    <a:p>
                      <a:endParaRPr lang="ro-RO"/>
                    </a:p>
                  </a:txBody>
                  <a:tcPr/>
                </a:tc>
                <a:tc>
                  <a:txBody>
                    <a:bodyPr/>
                    <a:lstStyle/>
                    <a:p>
                      <a:pPr algn="ctr">
                        <a:lnSpc>
                          <a:spcPct val="115000"/>
                        </a:lnSpc>
                        <a:spcAft>
                          <a:spcPts val="0"/>
                        </a:spcAft>
                      </a:pPr>
                      <a:r>
                        <a:rPr lang="ro-RO" sz="1800">
                          <a:latin typeface="Times New Roman"/>
                          <a:ea typeface="Calibri"/>
                          <a:cs typeface="Times New Roman"/>
                        </a:rPr>
                        <a:t>16</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o-RO"/>
                    </a:p>
                  </a:txBody>
                  <a:tcPr/>
                </a:tc>
                <a:tc>
                  <a:txBody>
                    <a:bodyPr/>
                    <a:lstStyle/>
                    <a:p>
                      <a:pPr algn="ctr">
                        <a:lnSpc>
                          <a:spcPct val="115000"/>
                        </a:lnSpc>
                        <a:spcAft>
                          <a:spcPts val="0"/>
                        </a:spcAft>
                      </a:pPr>
                      <a:r>
                        <a:rPr lang="ro-RO" sz="1800">
                          <a:latin typeface="Times New Roman"/>
                          <a:ea typeface="Calibri"/>
                          <a:cs typeface="Times New Roman"/>
                        </a:rPr>
                        <a:t>100 zile</a:t>
                      </a:r>
                      <a:endParaRPr lang="ro-RO" sz="1800">
                        <a:latin typeface="Calibri"/>
                        <a:ea typeface="Calibri"/>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kg</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30,02</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23,99</a:t>
                      </a:r>
                      <a:endParaRPr lang="ro-RO" sz="1800">
                        <a:latin typeface="Calibri"/>
                        <a:ea typeface="Calibri"/>
                        <a:cs typeface="Times New Roman"/>
                      </a:endParaRPr>
                    </a:p>
                  </a:txBody>
                  <a:tcPr marL="0" marR="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o-RO" sz="1800">
                          <a:solidFill>
                            <a:srgbClr val="000000"/>
                          </a:solidFill>
                          <a:latin typeface="Times New Roman"/>
                          <a:ea typeface="Calibri"/>
                          <a:cs typeface="Times New Roman"/>
                        </a:rPr>
                        <a:t>6,03</a:t>
                      </a:r>
                      <a:endParaRPr lang="ro-RO" sz="1800">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ro-RO" sz="1800">
                          <a:solidFill>
                            <a:srgbClr val="000000"/>
                          </a:solidFill>
                          <a:latin typeface="Times New Roman"/>
                          <a:ea typeface="Calibri"/>
                          <a:cs typeface="Times New Roman"/>
                        </a:rPr>
                        <a:t>25,14</a:t>
                      </a:r>
                      <a:endParaRPr lang="ro-RO" sz="1800">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0519">
                <a:tc vMerge="1">
                  <a:txBody>
                    <a:bodyPr/>
                    <a:lstStyle/>
                    <a:p>
                      <a:endParaRPr lang="ro-RO"/>
                    </a:p>
                  </a:txBody>
                  <a:tcPr/>
                </a:tc>
                <a:tc>
                  <a:txBody>
                    <a:bodyPr/>
                    <a:lstStyle/>
                    <a:p>
                      <a:pPr algn="ctr">
                        <a:lnSpc>
                          <a:spcPct val="115000"/>
                        </a:lnSpc>
                        <a:spcAft>
                          <a:spcPts val="0"/>
                        </a:spcAft>
                      </a:pPr>
                      <a:r>
                        <a:rPr lang="ro-RO" sz="1800">
                          <a:latin typeface="Times New Roman"/>
                          <a:ea typeface="Calibri"/>
                          <a:cs typeface="Times New Roman"/>
                        </a:rPr>
                        <a:t>15</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vMerge="1">
                  <a:txBody>
                    <a:bodyPr/>
                    <a:lstStyle/>
                    <a:p>
                      <a:endParaRPr lang="ro-RO"/>
                    </a:p>
                  </a:txBody>
                  <a:tcPr/>
                </a:tc>
                <a:tc>
                  <a:txBody>
                    <a:bodyPr/>
                    <a:lstStyle/>
                    <a:p>
                      <a:pPr algn="ctr">
                        <a:lnSpc>
                          <a:spcPct val="115000"/>
                        </a:lnSpc>
                        <a:spcAft>
                          <a:spcPts val="0"/>
                        </a:spcAft>
                      </a:pPr>
                      <a:r>
                        <a:rPr lang="ro-RO" sz="1800">
                          <a:latin typeface="Times New Roman"/>
                          <a:ea typeface="Calibri"/>
                          <a:cs typeface="Times New Roman"/>
                        </a:rPr>
                        <a:t>6 luni</a:t>
                      </a:r>
                      <a:endParaRPr lang="ro-RO" sz="1800">
                        <a:latin typeface="Calibri"/>
                        <a:ea typeface="Calibri"/>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kg</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43,35</a:t>
                      </a:r>
                      <a:endParaRPr lang="ro-RO" sz="180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31,84</a:t>
                      </a:r>
                      <a:endParaRPr lang="ro-RO" sz="1800">
                        <a:latin typeface="Calibri"/>
                        <a:ea typeface="Calibri"/>
                        <a:cs typeface="Times New Roman"/>
                      </a:endParaRPr>
                    </a:p>
                  </a:txBody>
                  <a:tcPr marL="0" marR="0"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r">
                        <a:lnSpc>
                          <a:spcPct val="115000"/>
                        </a:lnSpc>
                        <a:spcAft>
                          <a:spcPts val="0"/>
                        </a:spcAft>
                      </a:pPr>
                      <a:r>
                        <a:rPr lang="ro-RO" sz="1800">
                          <a:solidFill>
                            <a:srgbClr val="000000"/>
                          </a:solidFill>
                          <a:latin typeface="Times New Roman"/>
                          <a:ea typeface="Calibri"/>
                          <a:cs typeface="Times New Roman"/>
                        </a:rPr>
                        <a:t>11,51</a:t>
                      </a:r>
                      <a:endParaRPr lang="ro-RO" sz="1800">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r">
                        <a:lnSpc>
                          <a:spcPct val="115000"/>
                        </a:lnSpc>
                        <a:spcAft>
                          <a:spcPts val="0"/>
                        </a:spcAft>
                      </a:pPr>
                      <a:r>
                        <a:rPr lang="ro-RO" sz="1800" dirty="0">
                          <a:solidFill>
                            <a:srgbClr val="000000"/>
                          </a:solidFill>
                          <a:latin typeface="Times New Roman"/>
                          <a:ea typeface="Calibri"/>
                          <a:cs typeface="Times New Roman"/>
                        </a:rPr>
                        <a:t>36,15</a:t>
                      </a:r>
                      <a:endParaRPr lang="ro-RO" sz="1800" dirty="0">
                        <a:latin typeface="Calibri"/>
                        <a:ea typeface="Calibri"/>
                        <a:cs typeface="Times New Roman"/>
                      </a:endParaRPr>
                    </a:p>
                  </a:txBody>
                  <a:tcPr marL="0" marR="0" marT="0" marB="0" anchor="b">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bl>
          </a:graphicData>
        </a:graphic>
      </p:graphicFrame>
      <p:sp>
        <p:nvSpPr>
          <p:cNvPr id="36866" name="Rectangle 2"/>
          <p:cNvSpPr>
            <a:spLocks noChangeArrowheads="1"/>
          </p:cNvSpPr>
          <p:nvPr/>
        </p:nvSpPr>
        <p:spPr bwMode="auto">
          <a:xfrm>
            <a:off x="683568" y="548680"/>
            <a:ext cx="7611956"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49263" algn="r" defTabSz="914400" rtl="0" eaLnBrk="1" fontAlgn="base" latinLnBrk="0" hangingPunct="1">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Tabelul 1.</a:t>
            </a:r>
            <a:endParaRPr kumimoji="0" lang="ro-RO"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ctr" defTabSz="914400" rtl="0" eaLnBrk="0" fontAlgn="base" latinLnBrk="0" hangingPunct="0">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Efectul de heterozis pentru masa corporrală determinată la anumite vârste</a:t>
            </a:r>
            <a:endParaRPr kumimoji="0" lang="ro-RO"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36865" name="Object 1"/>
          <p:cNvGraphicFramePr>
            <a:graphicFrameLocks noChangeAspect="1"/>
          </p:cNvGraphicFramePr>
          <p:nvPr/>
        </p:nvGraphicFramePr>
        <p:xfrm>
          <a:off x="7884368" y="2060848"/>
          <a:ext cx="720080" cy="494325"/>
        </p:xfrm>
        <a:graphic>
          <a:graphicData uri="http://schemas.openxmlformats.org/presentationml/2006/ole">
            <p:oleObj spid="_x0000_s36865" r:id="rId3" imgW="583947" imgH="406224" progId="Equation.3">
              <p:embed/>
            </p:oleObj>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Documente\2019\PROIECTE ADER\ADER 812\Faza III 2020\poze\20200924_125901.jpg"/>
          <p:cNvPicPr/>
          <p:nvPr/>
        </p:nvPicPr>
        <p:blipFill>
          <a:blip r:embed="rId2" cstate="print"/>
          <a:srcRect t="21857" r="6250" b="9666"/>
          <a:stretch>
            <a:fillRect/>
          </a:stretch>
        </p:blipFill>
        <p:spPr bwMode="auto">
          <a:xfrm rot="5400000">
            <a:off x="1139736" y="1698058"/>
            <a:ext cx="6575982" cy="3743902"/>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611560" y="691097"/>
          <a:ext cx="7776862" cy="6166903"/>
        </p:xfrm>
        <a:graphic>
          <a:graphicData uri="http://schemas.openxmlformats.org/drawingml/2006/table">
            <a:tbl>
              <a:tblPr/>
              <a:tblGrid>
                <a:gridCol w="936104"/>
                <a:gridCol w="360040"/>
                <a:gridCol w="1656184"/>
                <a:gridCol w="402398"/>
                <a:gridCol w="1181778"/>
                <a:gridCol w="1512168"/>
                <a:gridCol w="699474"/>
                <a:gridCol w="1028716"/>
              </a:tblGrid>
              <a:tr h="191646">
                <a:tc rowSpan="2">
                  <a:txBody>
                    <a:bodyPr/>
                    <a:lstStyle/>
                    <a:p>
                      <a:pPr algn="ctr">
                        <a:lnSpc>
                          <a:spcPct val="100000"/>
                        </a:lnSpc>
                        <a:spcAft>
                          <a:spcPts val="0"/>
                        </a:spcAft>
                      </a:pPr>
                      <a:r>
                        <a:rPr lang="ro-RO" sz="1600" dirty="0">
                          <a:latin typeface="Times New Roman"/>
                          <a:ea typeface="Calibri"/>
                          <a:cs typeface="Times New Roman"/>
                        </a:rPr>
                        <a:t>Lot</a:t>
                      </a:r>
                      <a:endParaRPr lang="ro-RO" sz="1600" dirty="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00000"/>
                        </a:lnSpc>
                        <a:spcAft>
                          <a:spcPts val="0"/>
                        </a:spcAft>
                      </a:pPr>
                      <a:r>
                        <a:rPr lang="ro-RO" sz="1600">
                          <a:latin typeface="Times New Roman"/>
                          <a:ea typeface="Calibri"/>
                          <a:cs typeface="Times New Roman"/>
                        </a:rPr>
                        <a:t>n</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00000"/>
                        </a:lnSpc>
                        <a:spcAft>
                          <a:spcPts val="0"/>
                        </a:spcAft>
                      </a:pPr>
                      <a:r>
                        <a:rPr lang="ro-RO" sz="1600">
                          <a:latin typeface="Times New Roman"/>
                          <a:ea typeface="Calibri"/>
                          <a:cs typeface="Times New Roman"/>
                        </a:rPr>
                        <a:t>Indicele</a:t>
                      </a:r>
                      <a:endParaRPr lang="ro-RO" sz="1600">
                        <a:latin typeface="Calibri"/>
                        <a:ea typeface="Calibri"/>
                        <a:cs typeface="Times New Roman"/>
                      </a:endParaRPr>
                    </a:p>
                  </a:txBody>
                  <a:tcPr marL="20707" marR="207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00000"/>
                        </a:lnSpc>
                        <a:spcAft>
                          <a:spcPts val="0"/>
                        </a:spcAft>
                      </a:pPr>
                      <a:r>
                        <a:rPr lang="ro-RO" sz="1600">
                          <a:latin typeface="Times New Roman"/>
                          <a:ea typeface="Calibri"/>
                          <a:cs typeface="Times New Roman"/>
                        </a:rPr>
                        <a:t>UM</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00000"/>
                        </a:lnSpc>
                        <a:spcAft>
                          <a:spcPts val="0"/>
                        </a:spcAft>
                      </a:pPr>
                      <a:r>
                        <a:rPr lang="ro-RO" sz="1600" dirty="0">
                          <a:latin typeface="Times New Roman"/>
                          <a:ea typeface="Calibri"/>
                          <a:cs typeface="Times New Roman"/>
                        </a:rPr>
                        <a:t>Valori medii indici corporali F1</a:t>
                      </a:r>
                      <a:endParaRPr lang="ro-RO" sz="1600" dirty="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00000"/>
                        </a:lnSpc>
                        <a:spcAft>
                          <a:spcPts val="0"/>
                        </a:spcAft>
                      </a:pPr>
                      <a:r>
                        <a:rPr lang="ro-RO" sz="1600">
                          <a:latin typeface="Times New Roman"/>
                          <a:ea typeface="Calibri"/>
                          <a:cs typeface="Times New Roman"/>
                        </a:rPr>
                        <a:t>Valori medii indici corporali Țigaie ruginie</a:t>
                      </a:r>
                      <a:endParaRPr lang="ro-RO" sz="160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00000"/>
                        </a:lnSpc>
                        <a:spcAft>
                          <a:spcPts val="0"/>
                        </a:spcAft>
                      </a:pPr>
                      <a:r>
                        <a:rPr lang="ro-RO" sz="1600">
                          <a:latin typeface="Times New Roman"/>
                          <a:ea typeface="Calibri"/>
                          <a:cs typeface="Times New Roman"/>
                        </a:rPr>
                        <a:t>Diferenţă (heterozis)</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o-RO"/>
                    </a:p>
                  </a:txBody>
                  <a:tcPr/>
                </a:tc>
              </a:tr>
              <a:tr h="497134">
                <a:tc vMerge="1">
                  <a:txBody>
                    <a:bodyPr/>
                    <a:lstStyle/>
                    <a:p>
                      <a:endParaRPr lang="ro-RO"/>
                    </a:p>
                  </a:txBody>
                  <a:tcPr/>
                </a:tc>
                <a:tc vMerge="1">
                  <a:txBody>
                    <a:bodyPr/>
                    <a:lstStyle/>
                    <a:p>
                      <a:endParaRPr lang="ro-RO"/>
                    </a:p>
                  </a:txBody>
                  <a:tcPr/>
                </a:tc>
                <a:tc vMerge="1">
                  <a:txBody>
                    <a:bodyPr/>
                    <a:lstStyle/>
                    <a:p>
                      <a:endParaRPr lang="ro-RO"/>
                    </a:p>
                  </a:txBody>
                  <a:tcPr/>
                </a:tc>
                <a:tc vMerge="1">
                  <a:txBody>
                    <a:bodyPr/>
                    <a:lstStyle/>
                    <a:p>
                      <a:endParaRPr lang="ro-RO"/>
                    </a:p>
                  </a:txBody>
                  <a:tcPr/>
                </a:tc>
                <a:tc vMerge="1">
                  <a:txBody>
                    <a:bodyPr/>
                    <a:lstStyle/>
                    <a:p>
                      <a:endParaRPr lang="ro-RO"/>
                    </a:p>
                  </a:txBody>
                  <a:tcPr/>
                </a:tc>
                <a:tc vMerge="1">
                  <a:txBody>
                    <a:bodyPr/>
                    <a:lstStyle/>
                    <a:p>
                      <a:endParaRPr lang="ro-RO"/>
                    </a:p>
                  </a:txBody>
                  <a:tcPr/>
                </a:tc>
                <a:tc>
                  <a:txBody>
                    <a:bodyPr/>
                    <a:lstStyle/>
                    <a:p>
                      <a:pPr algn="ctr">
                        <a:lnSpc>
                          <a:spcPct val="100000"/>
                        </a:lnSpc>
                        <a:spcAft>
                          <a:spcPts val="0"/>
                        </a:spcAft>
                      </a:pPr>
                      <a:r>
                        <a:rPr lang="ro-RO" sz="1600">
                          <a:latin typeface="Times New Roman"/>
                          <a:ea typeface="Calibri"/>
                          <a:cs typeface="Times New Roman"/>
                        </a:rPr>
                        <a:t>reală</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0"/>
                        </a:spcAft>
                      </a:pPr>
                      <a:r>
                        <a:rPr lang="ro-RO" sz="1600" dirty="0">
                          <a:latin typeface="Times New Roman"/>
                          <a:ea typeface="Calibri"/>
                          <a:cs typeface="Times New Roman"/>
                        </a:rPr>
                        <a:t>x 100</a:t>
                      </a:r>
                      <a:endParaRPr lang="ro-RO" sz="1600" dirty="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567">
                <a:tc rowSpan="6">
                  <a:txBody>
                    <a:bodyPr/>
                    <a:lstStyle/>
                    <a:p>
                      <a:pPr algn="ctr">
                        <a:lnSpc>
                          <a:spcPct val="100000"/>
                        </a:lnSpc>
                        <a:spcAft>
                          <a:spcPts val="0"/>
                        </a:spcAft>
                      </a:pPr>
                      <a:r>
                        <a:rPr lang="ro-RO" sz="1600" dirty="0">
                          <a:latin typeface="Times New Roman"/>
                          <a:ea typeface="Calibri"/>
                          <a:cs typeface="Times New Roman"/>
                        </a:rPr>
                        <a:t>Vendeen</a:t>
                      </a:r>
                      <a:endParaRPr lang="ro-RO" sz="1600" dirty="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10</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formatului carcasei</a:t>
                      </a:r>
                      <a:endParaRPr lang="ro-RO" sz="1600">
                        <a:latin typeface="Calibri"/>
                        <a:ea typeface="Calibri"/>
                        <a:cs typeface="Times New Roman"/>
                      </a:endParaRPr>
                    </a:p>
                  </a:txBody>
                  <a:tcPr marL="20707" marR="207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37,25</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34,78</a:t>
                      </a:r>
                      <a:endParaRPr lang="ro-RO" sz="160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2,47</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7,10</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567">
                <a:tc vMerge="1">
                  <a:txBody>
                    <a:bodyPr/>
                    <a:lstStyle/>
                    <a:p>
                      <a:endParaRPr lang="ro-RO"/>
                    </a:p>
                  </a:txBody>
                  <a:tcPr/>
                </a:tc>
                <a:tc>
                  <a:txBody>
                    <a:bodyPr/>
                    <a:lstStyle/>
                    <a:p>
                      <a:pPr algn="ctr">
                        <a:lnSpc>
                          <a:spcPct val="100000"/>
                        </a:lnSpc>
                        <a:spcAft>
                          <a:spcPts val="0"/>
                        </a:spcAft>
                      </a:pPr>
                      <a:r>
                        <a:rPr lang="ro-RO" sz="1600">
                          <a:latin typeface="Times New Roman"/>
                          <a:ea typeface="Calibri"/>
                          <a:cs typeface="Times New Roman"/>
                        </a:rPr>
                        <a:t>10</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formatului jigoului</a:t>
                      </a:r>
                      <a:endParaRPr lang="ro-RO" sz="1600">
                        <a:latin typeface="Calibri"/>
                        <a:ea typeface="Calibri"/>
                        <a:cs typeface="Times New Roman"/>
                      </a:endParaRPr>
                    </a:p>
                  </a:txBody>
                  <a:tcPr marL="20707" marR="207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70,37</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64,00</a:t>
                      </a:r>
                      <a:endParaRPr lang="ro-RO" sz="160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6,37</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9,95</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6201">
                <a:tc vMerge="1">
                  <a:txBody>
                    <a:bodyPr/>
                    <a:lstStyle/>
                    <a:p>
                      <a:endParaRPr lang="ro-RO"/>
                    </a:p>
                  </a:txBody>
                  <a:tcPr/>
                </a:tc>
                <a:tc>
                  <a:txBody>
                    <a:bodyPr/>
                    <a:lstStyle/>
                    <a:p>
                      <a:pPr algn="ctr">
                        <a:lnSpc>
                          <a:spcPct val="100000"/>
                        </a:lnSpc>
                        <a:spcAft>
                          <a:spcPts val="0"/>
                        </a:spcAft>
                      </a:pPr>
                      <a:r>
                        <a:rPr lang="ro-RO" sz="1600">
                          <a:latin typeface="Times New Roman"/>
                          <a:ea typeface="Calibri"/>
                          <a:cs typeface="Times New Roman"/>
                        </a:rPr>
                        <a:t>10</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de compactitate al carcasei</a:t>
                      </a:r>
                      <a:endParaRPr lang="ro-RO" sz="1600">
                        <a:latin typeface="Calibri"/>
                        <a:ea typeface="Calibri"/>
                        <a:cs typeface="Times New Roman"/>
                      </a:endParaRPr>
                    </a:p>
                  </a:txBody>
                  <a:tcPr marL="20707" marR="207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119,60</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121,73</a:t>
                      </a:r>
                      <a:endParaRPr lang="ro-RO" sz="160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-2,13</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-1,75</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646">
                <a:tc vMerge="1">
                  <a:txBody>
                    <a:bodyPr/>
                    <a:lstStyle/>
                    <a:p>
                      <a:endParaRPr lang="ro-RO"/>
                    </a:p>
                  </a:txBody>
                  <a:tcPr/>
                </a:tc>
                <a:tc>
                  <a:txBody>
                    <a:bodyPr/>
                    <a:lstStyle/>
                    <a:p>
                      <a:pPr algn="ctr">
                        <a:lnSpc>
                          <a:spcPct val="100000"/>
                        </a:lnSpc>
                        <a:spcAft>
                          <a:spcPts val="0"/>
                        </a:spcAft>
                      </a:pPr>
                      <a:r>
                        <a:rPr lang="ro-RO" sz="1600">
                          <a:latin typeface="Times New Roman"/>
                          <a:ea typeface="Calibri"/>
                          <a:cs typeface="Times New Roman"/>
                        </a:rPr>
                        <a:t>10</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lărgimii carcasei</a:t>
                      </a:r>
                      <a:endParaRPr lang="ro-RO" sz="1600">
                        <a:latin typeface="Calibri"/>
                        <a:ea typeface="Calibri"/>
                        <a:cs typeface="Times New Roman"/>
                      </a:endParaRPr>
                    </a:p>
                  </a:txBody>
                  <a:tcPr marL="20707" marR="207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110,52</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106,25</a:t>
                      </a:r>
                      <a:endParaRPr lang="ro-RO" sz="160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4,27</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4,02</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567">
                <a:tc vMerge="1">
                  <a:txBody>
                    <a:bodyPr/>
                    <a:lstStyle/>
                    <a:p>
                      <a:endParaRPr lang="ro-RO"/>
                    </a:p>
                  </a:txBody>
                  <a:tcPr/>
                </a:tc>
                <a:tc>
                  <a:txBody>
                    <a:bodyPr/>
                    <a:lstStyle/>
                    <a:p>
                      <a:pPr algn="ctr">
                        <a:lnSpc>
                          <a:spcPct val="100000"/>
                        </a:lnSpc>
                        <a:spcAft>
                          <a:spcPts val="0"/>
                        </a:spcAft>
                      </a:pPr>
                      <a:r>
                        <a:rPr lang="ro-RO" sz="1600">
                          <a:latin typeface="Times New Roman"/>
                          <a:ea typeface="Calibri"/>
                          <a:cs typeface="Times New Roman"/>
                        </a:rPr>
                        <a:t>10</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dezvoltării jigoului</a:t>
                      </a:r>
                      <a:endParaRPr lang="ro-RO" sz="1600">
                        <a:latin typeface="Calibri"/>
                        <a:ea typeface="Calibri"/>
                        <a:cs typeface="Times New Roman"/>
                      </a:endParaRPr>
                    </a:p>
                  </a:txBody>
                  <a:tcPr marL="20707" marR="207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112,50</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109,09</a:t>
                      </a:r>
                      <a:endParaRPr lang="ro-RO" sz="160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3,41</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3,13</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422">
                <a:tc vMerge="1">
                  <a:txBody>
                    <a:bodyPr/>
                    <a:lstStyle/>
                    <a:p>
                      <a:endParaRPr lang="ro-RO"/>
                    </a:p>
                  </a:txBody>
                  <a:tcPr/>
                </a:tc>
                <a:tc>
                  <a:txBody>
                    <a:bodyPr/>
                    <a:lstStyle/>
                    <a:p>
                      <a:pPr algn="ctr">
                        <a:lnSpc>
                          <a:spcPct val="100000"/>
                        </a:lnSpc>
                        <a:spcAft>
                          <a:spcPts val="0"/>
                        </a:spcAft>
                      </a:pPr>
                      <a:r>
                        <a:rPr lang="ro-RO" sz="1600">
                          <a:latin typeface="Times New Roman"/>
                          <a:ea typeface="Calibri"/>
                          <a:cs typeface="Times New Roman"/>
                        </a:rPr>
                        <a:t>10</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adâncimii toracelui</a:t>
                      </a:r>
                      <a:endParaRPr lang="ro-RO" sz="1600">
                        <a:latin typeface="Calibri"/>
                        <a:ea typeface="Calibri"/>
                        <a:cs typeface="Times New Roman"/>
                      </a:endParaRPr>
                    </a:p>
                  </a:txBody>
                  <a:tcPr marL="20707" marR="207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39,21</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41,30</a:t>
                      </a:r>
                      <a:endParaRPr lang="ro-RO" sz="160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-2,09</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-5,06</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567">
                <a:tc rowSpan="6">
                  <a:txBody>
                    <a:bodyPr/>
                    <a:lstStyle/>
                    <a:p>
                      <a:pPr algn="ctr">
                        <a:lnSpc>
                          <a:spcPct val="100000"/>
                        </a:lnSpc>
                        <a:spcAft>
                          <a:spcPts val="0"/>
                        </a:spcAft>
                      </a:pPr>
                      <a:r>
                        <a:rPr lang="ro-RO" sz="1600">
                          <a:latin typeface="Times New Roman"/>
                          <a:ea typeface="Calibri"/>
                          <a:cs typeface="Times New Roman"/>
                        </a:rPr>
                        <a:t>Blanche du Massif Central</a:t>
                      </a:r>
                      <a:endParaRPr lang="ro-RO" sz="160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10</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formatului carcasei</a:t>
                      </a:r>
                      <a:endParaRPr lang="ro-RO" sz="1600">
                        <a:latin typeface="Calibri"/>
                        <a:ea typeface="Calibri"/>
                        <a:cs typeface="Times New Roman"/>
                      </a:endParaRPr>
                    </a:p>
                  </a:txBody>
                  <a:tcPr marL="20707" marR="207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36,84</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34,78</a:t>
                      </a:r>
                      <a:endParaRPr lang="ro-RO" sz="160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2,06</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5,92</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567">
                <a:tc vMerge="1">
                  <a:txBody>
                    <a:bodyPr/>
                    <a:lstStyle/>
                    <a:p>
                      <a:endParaRPr lang="ro-RO"/>
                    </a:p>
                  </a:txBody>
                  <a:tcPr/>
                </a:tc>
                <a:tc>
                  <a:txBody>
                    <a:bodyPr/>
                    <a:lstStyle/>
                    <a:p>
                      <a:pPr algn="ctr">
                        <a:lnSpc>
                          <a:spcPct val="100000"/>
                        </a:lnSpc>
                        <a:spcAft>
                          <a:spcPts val="0"/>
                        </a:spcAft>
                      </a:pPr>
                      <a:r>
                        <a:rPr lang="ro-RO" sz="1600" dirty="0">
                          <a:latin typeface="Times New Roman"/>
                          <a:ea typeface="Calibri"/>
                          <a:cs typeface="Times New Roman"/>
                        </a:rPr>
                        <a:t>10</a:t>
                      </a:r>
                      <a:endParaRPr lang="ro-RO"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formatului jigoului</a:t>
                      </a:r>
                      <a:endParaRPr lang="ro-RO" sz="1600">
                        <a:latin typeface="Calibri"/>
                        <a:ea typeface="Calibri"/>
                        <a:cs typeface="Times New Roman"/>
                      </a:endParaRPr>
                    </a:p>
                  </a:txBody>
                  <a:tcPr marL="20707" marR="207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72,41</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64,00</a:t>
                      </a:r>
                      <a:endParaRPr lang="ro-RO" sz="160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8,41</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13,14</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6201">
                <a:tc vMerge="1">
                  <a:txBody>
                    <a:bodyPr/>
                    <a:lstStyle/>
                    <a:p>
                      <a:endParaRPr lang="ro-RO"/>
                    </a:p>
                  </a:txBody>
                  <a:tcPr/>
                </a:tc>
                <a:tc>
                  <a:txBody>
                    <a:bodyPr/>
                    <a:lstStyle/>
                    <a:p>
                      <a:pPr algn="ctr">
                        <a:lnSpc>
                          <a:spcPct val="100000"/>
                        </a:lnSpc>
                        <a:spcAft>
                          <a:spcPts val="0"/>
                        </a:spcAft>
                      </a:pPr>
                      <a:r>
                        <a:rPr lang="ro-RO" sz="1600" dirty="0">
                          <a:latin typeface="Times New Roman"/>
                          <a:ea typeface="Calibri"/>
                          <a:cs typeface="Times New Roman"/>
                        </a:rPr>
                        <a:t>10</a:t>
                      </a:r>
                      <a:endParaRPr lang="ro-RO"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dirty="0">
                          <a:latin typeface="Times New Roman"/>
                          <a:ea typeface="Calibri"/>
                          <a:cs typeface="Times New Roman"/>
                        </a:rPr>
                        <a:t>de compactitate al carcasei</a:t>
                      </a:r>
                      <a:endParaRPr lang="ro-RO" sz="1600" dirty="0">
                        <a:latin typeface="Calibri"/>
                        <a:ea typeface="Calibri"/>
                        <a:cs typeface="Times New Roman"/>
                      </a:endParaRPr>
                    </a:p>
                  </a:txBody>
                  <a:tcPr marL="20707" marR="207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112,28</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121,73</a:t>
                      </a:r>
                      <a:endParaRPr lang="ro-RO" sz="160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-9,45</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-7,76</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646">
                <a:tc vMerge="1">
                  <a:txBody>
                    <a:bodyPr/>
                    <a:lstStyle/>
                    <a:p>
                      <a:endParaRPr lang="ro-RO"/>
                    </a:p>
                  </a:txBody>
                  <a:tcPr/>
                </a:tc>
                <a:tc>
                  <a:txBody>
                    <a:bodyPr/>
                    <a:lstStyle/>
                    <a:p>
                      <a:pPr algn="ctr">
                        <a:lnSpc>
                          <a:spcPct val="100000"/>
                        </a:lnSpc>
                        <a:spcAft>
                          <a:spcPts val="0"/>
                        </a:spcAft>
                      </a:pPr>
                      <a:r>
                        <a:rPr lang="ro-RO" sz="1600" dirty="0">
                          <a:latin typeface="Times New Roman"/>
                          <a:ea typeface="Calibri"/>
                          <a:cs typeface="Times New Roman"/>
                        </a:rPr>
                        <a:t>10</a:t>
                      </a:r>
                      <a:endParaRPr lang="ro-RO"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lărgimii carcasei</a:t>
                      </a:r>
                      <a:endParaRPr lang="ro-RO" sz="1600">
                        <a:latin typeface="Calibri"/>
                        <a:ea typeface="Calibri"/>
                        <a:cs typeface="Times New Roman"/>
                      </a:endParaRPr>
                    </a:p>
                  </a:txBody>
                  <a:tcPr marL="20707" marR="207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100,00</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106,25</a:t>
                      </a:r>
                      <a:endParaRPr lang="ro-RO" sz="160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-6,25</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-5,88</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567">
                <a:tc vMerge="1">
                  <a:txBody>
                    <a:bodyPr/>
                    <a:lstStyle/>
                    <a:p>
                      <a:endParaRPr lang="ro-RO"/>
                    </a:p>
                  </a:txBody>
                  <a:tcPr/>
                </a:tc>
                <a:tc>
                  <a:txBody>
                    <a:bodyPr/>
                    <a:lstStyle/>
                    <a:p>
                      <a:pPr algn="ctr">
                        <a:lnSpc>
                          <a:spcPct val="100000"/>
                        </a:lnSpc>
                        <a:spcAft>
                          <a:spcPts val="0"/>
                        </a:spcAft>
                      </a:pPr>
                      <a:r>
                        <a:rPr lang="ro-RO" sz="1600" dirty="0">
                          <a:latin typeface="Times New Roman"/>
                          <a:ea typeface="Calibri"/>
                          <a:cs typeface="Times New Roman"/>
                        </a:rPr>
                        <a:t>10</a:t>
                      </a:r>
                      <a:endParaRPr lang="ro-RO"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dezvoltării jigoului</a:t>
                      </a:r>
                      <a:endParaRPr lang="ro-RO" sz="1600">
                        <a:latin typeface="Calibri"/>
                        <a:ea typeface="Calibri"/>
                        <a:cs typeface="Times New Roman"/>
                      </a:endParaRPr>
                    </a:p>
                  </a:txBody>
                  <a:tcPr marL="20707" marR="207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120,00</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109,09</a:t>
                      </a:r>
                      <a:endParaRPr lang="ro-RO" sz="160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10,91</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10,00</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422">
                <a:tc vMerge="1">
                  <a:txBody>
                    <a:bodyPr/>
                    <a:lstStyle/>
                    <a:p>
                      <a:endParaRPr lang="ro-RO"/>
                    </a:p>
                  </a:txBody>
                  <a:tcPr/>
                </a:tc>
                <a:tc>
                  <a:txBody>
                    <a:bodyPr/>
                    <a:lstStyle/>
                    <a:p>
                      <a:pPr algn="ctr">
                        <a:lnSpc>
                          <a:spcPct val="100000"/>
                        </a:lnSpc>
                        <a:spcAft>
                          <a:spcPts val="0"/>
                        </a:spcAft>
                      </a:pPr>
                      <a:r>
                        <a:rPr lang="ro-RO" sz="1600" dirty="0">
                          <a:latin typeface="Times New Roman"/>
                          <a:ea typeface="Calibri"/>
                          <a:cs typeface="Times New Roman"/>
                        </a:rPr>
                        <a:t>10</a:t>
                      </a:r>
                      <a:endParaRPr lang="ro-RO"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adâncimii toracelui</a:t>
                      </a:r>
                      <a:endParaRPr lang="ro-RO" sz="1600">
                        <a:latin typeface="Calibri"/>
                        <a:ea typeface="Calibri"/>
                        <a:cs typeface="Times New Roman"/>
                      </a:endParaRPr>
                    </a:p>
                  </a:txBody>
                  <a:tcPr marL="20707" marR="207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36,84</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41,30</a:t>
                      </a:r>
                      <a:endParaRPr lang="ro-RO" sz="160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-4,46</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-10,80</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567">
                <a:tc rowSpan="6">
                  <a:txBody>
                    <a:bodyPr/>
                    <a:lstStyle/>
                    <a:p>
                      <a:pPr algn="ctr">
                        <a:lnSpc>
                          <a:spcPct val="100000"/>
                        </a:lnSpc>
                        <a:spcAft>
                          <a:spcPts val="0"/>
                        </a:spcAft>
                      </a:pPr>
                      <a:r>
                        <a:rPr lang="ro-RO" sz="1600">
                          <a:latin typeface="Times New Roman"/>
                          <a:ea typeface="Calibri"/>
                          <a:cs typeface="Times New Roman"/>
                        </a:rPr>
                        <a:t>Berrichon du cher</a:t>
                      </a:r>
                      <a:endParaRPr lang="ro-RO" sz="160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dirty="0">
                          <a:latin typeface="Times New Roman"/>
                          <a:ea typeface="Calibri"/>
                          <a:cs typeface="Times New Roman"/>
                        </a:rPr>
                        <a:t>10</a:t>
                      </a:r>
                      <a:endParaRPr lang="ro-RO" sz="1600" dirty="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formatului carcasei</a:t>
                      </a:r>
                      <a:endParaRPr lang="ro-RO" sz="1600">
                        <a:latin typeface="Calibri"/>
                        <a:ea typeface="Calibri"/>
                        <a:cs typeface="Times New Roman"/>
                      </a:endParaRPr>
                    </a:p>
                  </a:txBody>
                  <a:tcPr marL="20707" marR="207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36,25</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34,78</a:t>
                      </a:r>
                      <a:endParaRPr lang="ro-RO" sz="160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1,47</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4,23</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567">
                <a:tc vMerge="1">
                  <a:txBody>
                    <a:bodyPr/>
                    <a:lstStyle/>
                    <a:p>
                      <a:endParaRPr lang="ro-RO"/>
                    </a:p>
                  </a:txBody>
                  <a:tcPr/>
                </a:tc>
                <a:tc>
                  <a:txBody>
                    <a:bodyPr/>
                    <a:lstStyle/>
                    <a:p>
                      <a:pPr algn="ctr">
                        <a:lnSpc>
                          <a:spcPct val="100000"/>
                        </a:lnSpc>
                        <a:spcAft>
                          <a:spcPts val="0"/>
                        </a:spcAft>
                      </a:pPr>
                      <a:r>
                        <a:rPr lang="ro-RO" sz="1600" dirty="0">
                          <a:latin typeface="Times New Roman"/>
                          <a:ea typeface="Calibri"/>
                          <a:cs typeface="Times New Roman"/>
                        </a:rPr>
                        <a:t>10</a:t>
                      </a:r>
                      <a:endParaRPr lang="ro-RO"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formatului jigoului</a:t>
                      </a:r>
                      <a:endParaRPr lang="ro-RO" sz="1600">
                        <a:latin typeface="Calibri"/>
                        <a:ea typeface="Calibri"/>
                        <a:cs typeface="Times New Roman"/>
                      </a:endParaRPr>
                    </a:p>
                  </a:txBody>
                  <a:tcPr marL="20707" marR="207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69,30</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64,00</a:t>
                      </a:r>
                      <a:endParaRPr lang="ro-RO" sz="160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5,3</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8,28</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6201">
                <a:tc vMerge="1">
                  <a:txBody>
                    <a:bodyPr/>
                    <a:lstStyle/>
                    <a:p>
                      <a:endParaRPr lang="ro-RO"/>
                    </a:p>
                  </a:txBody>
                  <a:tcPr/>
                </a:tc>
                <a:tc>
                  <a:txBody>
                    <a:bodyPr/>
                    <a:lstStyle/>
                    <a:p>
                      <a:pPr algn="ctr">
                        <a:lnSpc>
                          <a:spcPct val="100000"/>
                        </a:lnSpc>
                        <a:spcAft>
                          <a:spcPts val="0"/>
                        </a:spcAft>
                      </a:pPr>
                      <a:r>
                        <a:rPr lang="ro-RO" sz="1600" dirty="0">
                          <a:latin typeface="Times New Roman"/>
                          <a:ea typeface="Calibri"/>
                          <a:cs typeface="Times New Roman"/>
                        </a:rPr>
                        <a:t>10</a:t>
                      </a:r>
                      <a:endParaRPr lang="ro-RO"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de compactitate al carcasei</a:t>
                      </a:r>
                      <a:endParaRPr lang="ro-RO" sz="1600">
                        <a:latin typeface="Calibri"/>
                        <a:ea typeface="Calibri"/>
                        <a:cs typeface="Times New Roman"/>
                      </a:endParaRPr>
                    </a:p>
                  </a:txBody>
                  <a:tcPr marL="20707" marR="207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121,00</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121,73</a:t>
                      </a:r>
                      <a:endParaRPr lang="ro-RO" sz="160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-0,73</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-0,60</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646">
                <a:tc vMerge="1">
                  <a:txBody>
                    <a:bodyPr/>
                    <a:lstStyle/>
                    <a:p>
                      <a:endParaRPr lang="ro-RO"/>
                    </a:p>
                  </a:txBody>
                  <a:tcPr/>
                </a:tc>
                <a:tc>
                  <a:txBody>
                    <a:bodyPr/>
                    <a:lstStyle/>
                    <a:p>
                      <a:pPr algn="ctr">
                        <a:lnSpc>
                          <a:spcPct val="100000"/>
                        </a:lnSpc>
                        <a:spcAft>
                          <a:spcPts val="0"/>
                        </a:spcAft>
                      </a:pPr>
                      <a:r>
                        <a:rPr lang="ro-RO" sz="1600" dirty="0">
                          <a:latin typeface="Times New Roman"/>
                          <a:ea typeface="Calibri"/>
                          <a:cs typeface="Times New Roman"/>
                        </a:rPr>
                        <a:t>10</a:t>
                      </a:r>
                      <a:endParaRPr lang="ro-RO"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lărgimii carcasei</a:t>
                      </a:r>
                      <a:endParaRPr lang="ro-RO" sz="1600">
                        <a:latin typeface="Calibri"/>
                        <a:ea typeface="Calibri"/>
                        <a:cs typeface="Times New Roman"/>
                      </a:endParaRPr>
                    </a:p>
                  </a:txBody>
                  <a:tcPr marL="20707" marR="207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109,72</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106,25</a:t>
                      </a:r>
                      <a:endParaRPr lang="ro-RO" sz="160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3,47</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3,27</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567">
                <a:tc vMerge="1">
                  <a:txBody>
                    <a:bodyPr/>
                    <a:lstStyle/>
                    <a:p>
                      <a:endParaRPr lang="ro-RO"/>
                    </a:p>
                  </a:txBody>
                  <a:tcPr/>
                </a:tc>
                <a:tc>
                  <a:txBody>
                    <a:bodyPr/>
                    <a:lstStyle/>
                    <a:p>
                      <a:pPr algn="ctr">
                        <a:lnSpc>
                          <a:spcPct val="100000"/>
                        </a:lnSpc>
                        <a:spcAft>
                          <a:spcPts val="0"/>
                        </a:spcAft>
                      </a:pPr>
                      <a:r>
                        <a:rPr lang="ro-RO" sz="1600" dirty="0">
                          <a:latin typeface="Times New Roman"/>
                          <a:ea typeface="Calibri"/>
                          <a:cs typeface="Times New Roman"/>
                        </a:rPr>
                        <a:t>10</a:t>
                      </a:r>
                      <a:endParaRPr lang="ro-RO"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dezvoltării jigoului</a:t>
                      </a:r>
                      <a:endParaRPr lang="ro-RO" sz="1600">
                        <a:latin typeface="Calibri"/>
                        <a:ea typeface="Calibri"/>
                        <a:cs typeface="Times New Roman"/>
                      </a:endParaRPr>
                    </a:p>
                  </a:txBody>
                  <a:tcPr marL="20707" marR="207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114,50</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109,09</a:t>
                      </a:r>
                      <a:endParaRPr lang="ro-RO" sz="160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5,41</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4,96</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1422">
                <a:tc vMerge="1">
                  <a:txBody>
                    <a:bodyPr/>
                    <a:lstStyle/>
                    <a:p>
                      <a:endParaRPr lang="ro-RO"/>
                    </a:p>
                  </a:txBody>
                  <a:tcPr/>
                </a:tc>
                <a:tc>
                  <a:txBody>
                    <a:bodyPr/>
                    <a:lstStyle/>
                    <a:p>
                      <a:pPr algn="ctr">
                        <a:lnSpc>
                          <a:spcPct val="100000"/>
                        </a:lnSpc>
                        <a:spcAft>
                          <a:spcPts val="0"/>
                        </a:spcAft>
                      </a:pPr>
                      <a:r>
                        <a:rPr lang="ro-RO" sz="1600" dirty="0">
                          <a:latin typeface="Times New Roman"/>
                          <a:ea typeface="Calibri"/>
                          <a:cs typeface="Times New Roman"/>
                        </a:rPr>
                        <a:t>10</a:t>
                      </a:r>
                      <a:endParaRPr lang="ro-RO" sz="16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adâncimii toracelui</a:t>
                      </a:r>
                      <a:endParaRPr lang="ro-RO" sz="1600">
                        <a:latin typeface="Calibri"/>
                        <a:ea typeface="Calibri"/>
                        <a:cs typeface="Times New Roman"/>
                      </a:endParaRPr>
                    </a:p>
                  </a:txBody>
                  <a:tcPr marL="20707" marR="207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40,51</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latin typeface="Times New Roman"/>
                          <a:ea typeface="Calibri"/>
                          <a:cs typeface="Times New Roman"/>
                        </a:rPr>
                        <a:t>41,30</a:t>
                      </a:r>
                      <a:endParaRPr lang="ro-RO" sz="1600">
                        <a:latin typeface="Calibri"/>
                        <a:ea typeface="Calibri"/>
                        <a:cs typeface="Times New Roman"/>
                      </a:endParaRPr>
                    </a:p>
                  </a:txBody>
                  <a:tcPr marL="0" marR="0"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a:solidFill>
                            <a:srgbClr val="000000"/>
                          </a:solidFill>
                          <a:latin typeface="Times New Roman"/>
                          <a:ea typeface="Calibri"/>
                          <a:cs typeface="Times New Roman"/>
                        </a:rPr>
                        <a:t>-0,79</a:t>
                      </a:r>
                      <a:endParaRPr lang="ro-RO" sz="16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600" dirty="0">
                          <a:solidFill>
                            <a:srgbClr val="000000"/>
                          </a:solidFill>
                          <a:latin typeface="Times New Roman"/>
                          <a:ea typeface="Calibri"/>
                          <a:cs typeface="Times New Roman"/>
                        </a:rPr>
                        <a:t>-1,91</a:t>
                      </a:r>
                      <a:endParaRPr lang="ro-RO" sz="1600" dirty="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bl>
          </a:graphicData>
        </a:graphic>
      </p:graphicFrame>
      <p:graphicFrame>
        <p:nvGraphicFramePr>
          <p:cNvPr id="39937" name="Object 1"/>
          <p:cNvGraphicFramePr>
            <a:graphicFrameLocks noChangeAspect="1"/>
          </p:cNvGraphicFramePr>
          <p:nvPr/>
        </p:nvGraphicFramePr>
        <p:xfrm>
          <a:off x="7380312" y="980728"/>
          <a:ext cx="587375" cy="403225"/>
        </p:xfrm>
        <a:graphic>
          <a:graphicData uri="http://schemas.openxmlformats.org/presentationml/2006/ole">
            <p:oleObj spid="_x0000_s39937" r:id="rId3" imgW="583947" imgH="406224" progId="Equation.3">
              <p:embed/>
            </p:oleObj>
          </a:graphicData>
        </a:graphic>
      </p:graphicFrame>
      <p:sp>
        <p:nvSpPr>
          <p:cNvPr id="39938" name="Rectangle 2"/>
          <p:cNvSpPr>
            <a:spLocks noChangeArrowheads="1"/>
          </p:cNvSpPr>
          <p:nvPr/>
        </p:nvSpPr>
        <p:spPr bwMode="auto">
          <a:xfrm>
            <a:off x="1043608" y="0"/>
            <a:ext cx="6832640"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49263" algn="r" defTabSz="914400" rtl="0" eaLnBrk="1" fontAlgn="base" latinLnBrk="0" hangingPunct="1">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Tabelul 2.</a:t>
            </a:r>
          </a:p>
          <a:p>
            <a:pPr marL="0" marR="0" lvl="0" indent="449263" algn="ctr" defTabSz="914400" rtl="0" eaLnBrk="0" fontAlgn="base" latinLnBrk="0" hangingPunct="0">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Efectul de heterozis pentru principalii indici ai carcaselor calculați</a:t>
            </a:r>
            <a:r>
              <a:rPr kumimoji="0" lang="ro-RO" b="0" i="0" u="none" strike="noStrike" cap="none" normalizeH="0" baseline="0" dirty="0" smtClean="0">
                <a:ln>
                  <a:noFill/>
                </a:ln>
                <a:solidFill>
                  <a:schemeClr val="tx1"/>
                </a:solidFill>
                <a:effectLst/>
                <a:latin typeface="Times New Roman" pitchFamily="18" charset="0"/>
                <a:cs typeface="Times New Roman" pitchFamily="18" charset="0"/>
              </a:rPr>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0" y="980728"/>
            <a:ext cx="9144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ÎNCRUCIȘAREA OILOR ȚIGAIE RUGINIE CU BERBECI DE CARNE DIN RASE FRANȚUZEȘTI ÎN VEDEREA OBȚINERII DE METIȘI</a:t>
            </a:r>
            <a:endParaRPr kumimoji="0" lang="ro-RO"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3" name="Picture 2" descr="D:\Documente\2019\PROIECTE ADER\ADER 812\Faza I 2019\poze proiect812\20191022_100943.jpg"/>
          <p:cNvPicPr/>
          <p:nvPr/>
        </p:nvPicPr>
        <p:blipFill>
          <a:blip r:embed="rId2" cstate="print"/>
          <a:srcRect t="13548" b="30322"/>
          <a:stretch>
            <a:fillRect/>
          </a:stretch>
        </p:blipFill>
        <p:spPr bwMode="auto">
          <a:xfrm>
            <a:off x="0" y="2225040"/>
            <a:ext cx="9144000" cy="4228296"/>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Documente\2019\PROIECTE ADER\ADER 812\Faza I 2019\poze proiect812\20191022_092312.jpg"/>
          <p:cNvPicPr/>
          <p:nvPr/>
        </p:nvPicPr>
        <p:blipFill>
          <a:blip r:embed="rId2" cstate="print"/>
          <a:srcRect/>
          <a:stretch>
            <a:fillRect/>
          </a:stretch>
        </p:blipFill>
        <p:spPr bwMode="auto">
          <a:xfrm>
            <a:off x="611560" y="836712"/>
            <a:ext cx="8136904" cy="6021288"/>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917912"/>
            <a:ext cx="9144000"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CONCLUZII</a:t>
            </a:r>
            <a:endParaRPr kumimoji="0" lang="ro-RO" sz="2000" b="0" i="0" u="none" strike="noStrike" cap="none" normalizeH="0" baseline="0" dirty="0" smtClean="0">
              <a:ln>
                <a:noFill/>
              </a:ln>
              <a:solidFill>
                <a:schemeClr val="tx1"/>
              </a:solidFill>
              <a:effectLst/>
              <a:latin typeface="Times New Roman" pitchFamily="18" charset="0"/>
              <a:cs typeface="Times New Roman" pitchFamily="18" charset="0"/>
            </a:endParaRPr>
          </a:p>
          <a:p>
            <a:r>
              <a:rPr lang="en-US" sz="2000" dirty="0" smtClean="0">
                <a:latin typeface="Times New Roman" pitchFamily="18" charset="0"/>
                <a:cs typeface="Times New Roman" pitchFamily="18" charset="0"/>
              </a:rPr>
              <a:t>1. </a:t>
            </a:r>
            <a:r>
              <a:rPr lang="ro-RO" sz="2000" dirty="0" smtClean="0">
                <a:latin typeface="Times New Roman" pitchFamily="18" charset="0"/>
                <a:cs typeface="Times New Roman" pitchFamily="18" charset="0"/>
              </a:rPr>
              <a:t>Materialul biologic în această fază este reprezentat de produșii F1 obținuti în urma încrucișărilor oilor Țigaie cu berbecii din rasele Veenden, Blanche du Massif Central și Berichon du cher cat si de produșii Tigaie care au format lotul martor</a:t>
            </a:r>
          </a:p>
          <a:p>
            <a:r>
              <a:rPr lang="en-US" sz="2000" dirty="0" smtClean="0">
                <a:latin typeface="Times New Roman" pitchFamily="18" charset="0"/>
                <a:cs typeface="Times New Roman" pitchFamily="18" charset="0"/>
              </a:rPr>
              <a:t>2. </a:t>
            </a:r>
            <a:r>
              <a:rPr lang="ro-RO" sz="2000" dirty="0" smtClean="0">
                <a:latin typeface="Times New Roman" pitchFamily="18" charset="0"/>
                <a:cs typeface="Times New Roman" pitchFamily="18" charset="0"/>
              </a:rPr>
              <a:t>Toate loturile au primit același tatament, mieii pe perioada de alăptare fiind furajați suplimentar cu furaj starter pentru miei, la discretie, cu 18% proteină brută, 7,2% celuloză brută, 3% grăsime brută, 5,7% cenusă brută, 0,9% Ca, 0,5% P, 0,2% Na, 0,28% Mg și cu fân de lucernă.</a:t>
            </a:r>
          </a:p>
          <a:p>
            <a:r>
              <a:rPr lang="ro-RO" sz="2000" dirty="0" smtClean="0">
                <a:latin typeface="Times New Roman" pitchFamily="18" charset="0"/>
                <a:cs typeface="Times New Roman" pitchFamily="18" charset="0"/>
              </a:rPr>
              <a:t>3. Datele obținute indică o tendință de manifestare a tipului pozitiv de heterozis pentru performanțele legate de producția de carne la cele trei populații metise.</a:t>
            </a:r>
          </a:p>
          <a:p>
            <a:r>
              <a:rPr lang="ro-RO" sz="2000" dirty="0" smtClean="0">
                <a:latin typeface="Times New Roman" pitchFamily="18" charset="0"/>
                <a:cs typeface="Times New Roman" pitchFamily="18" charset="0"/>
              </a:rPr>
              <a:t>4. În ceea ce privește efectul datorat heterozisului se constată că acesta are o manifestare mai ridicată asupra performanței productive la produșii din F1 rezultate din încrucișarea femelelor de rasă Țigaie Ruginie cu berbeci Berrichon du cher urmată de metișii cu obținuți în urma încrucișărilor cu berbeci apartinand rasei Vendeen.</a:t>
            </a:r>
          </a:p>
          <a:p>
            <a:r>
              <a:rPr lang="ro-RO" sz="2000" dirty="0" smtClean="0">
                <a:latin typeface="Times New Roman" pitchFamily="18" charset="0"/>
                <a:cs typeface="Times New Roman" pitchFamily="18" charset="0"/>
              </a:rPr>
              <a:t>5. Rasele Vendeen și Berrichon du cher dispune de un grad mai bun al combinabilității genetice cu rasa locală Țigaie ruginie.</a:t>
            </a:r>
          </a:p>
          <a:p>
            <a:r>
              <a:rPr lang="ro-RO" sz="2000" dirty="0" smtClean="0">
                <a:latin typeface="Times New Roman" pitchFamily="18" charset="0"/>
                <a:cs typeface="Times New Roman" pitchFamily="18" charset="0"/>
              </a:rPr>
              <a:t>6. Din analiza diferențelor reale a masei corporale la vârsta de 6 luni se observă că acestea variază între 10,67 kg și 12,76 kg acestea reprezentand aporuri pozitive ale efectelui de heterozis cuprinse între 30% si 40</a:t>
            </a:r>
            <a:r>
              <a:rPr lang="ro-RO" sz="2000" dirty="0" smtClean="0">
                <a:latin typeface="Times New Roman" pitchFamily="18" charset="0"/>
                <a:cs typeface="Times New Roman" pitchFamily="18" charset="0"/>
              </a:rPr>
              <a:t>%.</a:t>
            </a:r>
            <a:endParaRPr lang="ro-RO" sz="2000" dirty="0" smtClean="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68760"/>
            <a:ext cx="9144000" cy="4401205"/>
          </a:xfrm>
          <a:prstGeom prst="rect">
            <a:avLst/>
          </a:prstGeom>
        </p:spPr>
        <p:txBody>
          <a:bodyPr wrap="square">
            <a:spAutoFit/>
          </a:bodyPr>
          <a:lstStyle/>
          <a:p>
            <a:r>
              <a:rPr lang="ro-RO" sz="2000" dirty="0" smtClean="0">
                <a:latin typeface="Times New Roman" pitchFamily="18" charset="0"/>
                <a:cs typeface="Times New Roman" pitchFamily="18" charset="0"/>
              </a:rPr>
              <a:t>7. Se poate observa un heterozis pozitiv pentru indicii de format și dezvoltare a jigoului portiune a carcasei de importanță sporită în valorificarea carcasei.</a:t>
            </a:r>
          </a:p>
          <a:p>
            <a:r>
              <a:rPr lang="ro-RO" sz="2000" dirty="0" smtClean="0">
                <a:latin typeface="Times New Roman" pitchFamily="18" charset="0"/>
                <a:cs typeface="Times New Roman" pitchFamily="18" charset="0"/>
              </a:rPr>
              <a:t>8. Aplicarea încrucișărilor reprezintă o soluție mai rapidă și eficientă pentru obținerea unor populații de tip nou la care să se constate o îmbunătățire a caracterelor ce necesită timp îndelungat pentru îmbunătățire prin selecția în rasă curată și prin aplicarea unor programe de ameliorare bazate pe selecție.</a:t>
            </a:r>
          </a:p>
          <a:p>
            <a:r>
              <a:rPr lang="ro-RO" sz="2000" dirty="0" smtClean="0">
                <a:latin typeface="Times New Roman" pitchFamily="18" charset="0"/>
                <a:cs typeface="Times New Roman" pitchFamily="18" charset="0"/>
              </a:rPr>
              <a:t>9. Pentru obținerea metișilor dintre oile aparținând rasei Țigaie varietatea ruginie și berbeci din rase de carne din Franța și anume Vendeen, Blanche du Massif Central și Berrichon du Cher s-a apelat în această fază la încrucișarea simplă pentru a putea testa capacitea productivă a metișilor in conditii de exploatare semiintensivă.</a:t>
            </a:r>
          </a:p>
          <a:p>
            <a:r>
              <a:rPr lang="ro-RO" sz="2000" dirty="0" smtClean="0">
                <a:latin typeface="Times New Roman" pitchFamily="18" charset="0"/>
                <a:cs typeface="Times New Roman" pitchFamily="18" charset="0"/>
              </a:rPr>
              <a:t>10. S-au amenajat patru boxe a câte 25 de femele fiecare în interiorul cărora s-a amenajat câte o boxă pentru fiecare berbec genitor.</a:t>
            </a:r>
          </a:p>
          <a:p>
            <a:r>
              <a:rPr lang="ro-RO" sz="2000" dirty="0" smtClean="0">
                <a:latin typeface="Times New Roman" pitchFamily="18" charset="0"/>
                <a:cs typeface="Times New Roman" pitchFamily="18" charset="0"/>
              </a:rPr>
              <a:t>11. După încheierea activității de montă se va trece la înregistrarea și prelucrarea datelor primare.</a:t>
            </a:r>
            <a:endParaRPr lang="ro-RO" sz="20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234</TotalTime>
  <Words>1047</Words>
  <Application>Microsoft Office PowerPoint</Application>
  <PresentationFormat>On-screen Show (4:3)</PresentationFormat>
  <Paragraphs>315</Paragraphs>
  <Slides>19</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Flow</vt:lpstr>
      <vt:lpstr>Equation.3</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Windows User</cp:lastModifiedBy>
  <cp:revision>32</cp:revision>
  <dcterms:created xsi:type="dcterms:W3CDTF">2019-11-05T21:23:16Z</dcterms:created>
  <dcterms:modified xsi:type="dcterms:W3CDTF">2020-10-28T15:09:00Z</dcterms:modified>
</cp:coreProperties>
</file>