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4" r:id="rId13"/>
    <p:sldId id="272" r:id="rId14"/>
    <p:sldId id="273" r:id="rId15"/>
    <p:sldId id="267" r:id="rId16"/>
    <p:sldId id="268" r:id="rId17"/>
    <p:sldId id="269" r:id="rId18"/>
    <p:sldId id="270" r:id="rId19"/>
    <p:sldId id="275" r:id="rId20"/>
    <p:sldId id="271" r:id="rId21"/>
    <p:sldId id="276" r:id="rId22"/>
    <p:sldId id="277" r:id="rId23"/>
  </p:sldIdLst>
  <p:sldSz cx="9144000" cy="6858000" type="screen4x3"/>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810" y="-365"/>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19" name="Footer Placeholder 18"/>
          <p:cNvSpPr>
            <a:spLocks noGrp="1"/>
          </p:cNvSpPr>
          <p:nvPr>
            <p:ph type="ftr" sz="quarter" idx="11"/>
          </p:nvPr>
        </p:nvSpPr>
        <p:spPr/>
        <p:txBody>
          <a:bodyPr/>
          <a:lstStyle/>
          <a:p>
            <a:endParaRPr lang="ro-RO"/>
          </a:p>
        </p:txBody>
      </p:sp>
      <p:sp>
        <p:nvSpPr>
          <p:cNvPr id="27" name="Slide Number Placeholder 26"/>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8" name="Footer Placeholder 7"/>
          <p:cNvSpPr>
            <a:spLocks noGrp="1"/>
          </p:cNvSpPr>
          <p:nvPr>
            <p:ph type="ftr" sz="quarter" idx="11"/>
          </p:nvPr>
        </p:nvSpPr>
        <p:spPr/>
        <p:txBody>
          <a:bodyPr/>
          <a:lstStyle/>
          <a:p>
            <a:endParaRPr lang="ro-RO"/>
          </a:p>
        </p:txBody>
      </p:sp>
      <p:sp>
        <p:nvSpPr>
          <p:cNvPr id="9" name="Slide Number Placeholder 8"/>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4" name="Footer Placeholder 3"/>
          <p:cNvSpPr>
            <a:spLocks noGrp="1"/>
          </p:cNvSpPr>
          <p:nvPr>
            <p:ph type="ftr" sz="quarter" idx="11"/>
          </p:nvPr>
        </p:nvSpPr>
        <p:spPr/>
        <p:txBody>
          <a:bodyPr/>
          <a:lstStyle/>
          <a:p>
            <a:endParaRPr lang="ro-RO"/>
          </a:p>
        </p:txBody>
      </p:sp>
      <p:sp>
        <p:nvSpPr>
          <p:cNvPr id="5" name="Slide Number Placeholder 4"/>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3" name="Footer Placeholder 2"/>
          <p:cNvSpPr>
            <a:spLocks noGrp="1"/>
          </p:cNvSpPr>
          <p:nvPr>
            <p:ph type="ftr" sz="quarter" idx="11"/>
          </p:nvPr>
        </p:nvSpPr>
        <p:spPr/>
        <p:txBody>
          <a:bodyPr/>
          <a:lstStyle/>
          <a:p>
            <a:endParaRPr lang="ro-RO"/>
          </a:p>
        </p:txBody>
      </p:sp>
      <p:sp>
        <p:nvSpPr>
          <p:cNvPr id="4" name="Slide Number Placeholder 3"/>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6" name="Footer Placeholder 5"/>
          <p:cNvSpPr>
            <a:spLocks noGrp="1"/>
          </p:cNvSpPr>
          <p:nvPr>
            <p:ph type="ftr" sz="quarter" idx="11"/>
          </p:nvPr>
        </p:nvSpPr>
        <p:spPr/>
        <p:txBody>
          <a:bodyPr/>
          <a:lstStyle/>
          <a:p>
            <a:endParaRPr lang="ro-RO"/>
          </a:p>
        </p:txBody>
      </p:sp>
      <p:sp>
        <p:nvSpPr>
          <p:cNvPr id="7" name="Slide Number Placeholder 6"/>
          <p:cNvSpPr>
            <a:spLocks noGrp="1"/>
          </p:cNvSpPr>
          <p:nvPr>
            <p:ph type="sldNum" sz="quarter" idx="12"/>
          </p:nvPr>
        </p:nvSpPr>
        <p:spPr>
          <a:xfrm>
            <a:off x="8077200" y="6356350"/>
            <a:ext cx="609600" cy="365125"/>
          </a:xfrm>
        </p:spPr>
        <p:txBody>
          <a:bodyPr/>
          <a:lstStyle/>
          <a:p>
            <a:fld id="{870667BC-1F01-4E72-80F7-85950967E824}" type="slidenum">
              <a:rPr lang="ro-RO" smtClean="0"/>
              <a:pPr/>
              <a:t>‹#›</a:t>
            </a:fld>
            <a:endParaRPr lang="ro-RO"/>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5BC83E-F170-4319-A11D-9E0E958E8259}" type="datetimeFigureOut">
              <a:rPr lang="ro-RO" smtClean="0"/>
              <a:pPr/>
              <a:t>04.08.2020</a:t>
            </a:fld>
            <a:endParaRPr lang="ro-RO"/>
          </a:p>
        </p:txBody>
      </p:sp>
      <p:sp>
        <p:nvSpPr>
          <p:cNvPr id="5" name="Footer Placeholder 4"/>
          <p:cNvSpPr>
            <a:spLocks noGrp="1"/>
          </p:cNvSpPr>
          <p:nvPr>
            <p:ph type="ftr" sz="quarter" idx="11"/>
          </p:nvPr>
        </p:nvSpPr>
        <p:spPr/>
        <p:txBody>
          <a:bodyPr/>
          <a:lstStyle/>
          <a:p>
            <a:endParaRPr lang="ro-RO"/>
          </a:p>
        </p:txBody>
      </p:sp>
      <p:sp>
        <p:nvSpPr>
          <p:cNvPr id="6" name="Slide Number Placeholder 5"/>
          <p:cNvSpPr>
            <a:spLocks noGrp="1"/>
          </p:cNvSpPr>
          <p:nvPr>
            <p:ph type="sldNum" sz="quarter" idx="12"/>
          </p:nvPr>
        </p:nvSpPr>
        <p:spPr/>
        <p:txBody>
          <a:bodyPr/>
          <a:lstStyle/>
          <a:p>
            <a:fld id="{870667BC-1F01-4E72-80F7-85950967E824}" type="slidenum">
              <a:rPr lang="ro-RO" smtClean="0"/>
              <a:pPr/>
              <a:t>‹#›</a:t>
            </a:fld>
            <a:endParaRPr lang="ro-R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5BC83E-F170-4319-A11D-9E0E958E8259}" type="datetimeFigureOut">
              <a:rPr lang="ro-RO" smtClean="0"/>
              <a:pPr/>
              <a:t>04.08.2020</a:t>
            </a:fld>
            <a:endParaRPr lang="ro-RO"/>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o-RO"/>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70667BC-1F01-4E72-80F7-85950967E824}" type="slidenum">
              <a:rPr lang="ro-RO" smtClean="0"/>
              <a:pPr/>
              <a:t>‹#›</a:t>
            </a:fld>
            <a:endParaRPr lang="ro-RO"/>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madr.ro/docs/cercetare/Anunt-licitatie.doc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0" y="-33484"/>
            <a:ext cx="9144000" cy="69249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o-RO"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hlinkClick r:id="rId2"/>
              </a:rPr>
              <a:t>PLANUL SECTORIAL PENTRU CERCETARE-DEZVOLTARE DIN DOMENIUL AGRICOL ȘI DE DEZVOLTARE RURALĂ AL MINISTERULUI AGRICULTURII ȘI DEZVOLTĂRII RURALE, PE ANII 2019-2022, "AGRICULTURĂ ȘI DEZVOLTARE RURALĂ - ADER 2022“</a:t>
            </a: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28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Cod proiect: ADER 8.1.2.</a:t>
            </a:r>
            <a:endParaRPr kumimoji="0" lang="ro-RO" sz="32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o-RO"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Cercetări privind testarea capacităților productive ale metișilor obținuți prin încrucișarea oilor Țigaie ruginie cu berbeci din rase de carne din Franța</a:t>
            </a:r>
            <a:endParaRPr kumimoji="0" lang="en-US"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sz="3200" dirty="0">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err="1" smtClean="0">
                <a:ln>
                  <a:noFill/>
                </a:ln>
                <a:solidFill>
                  <a:schemeClr val="tx1"/>
                </a:solidFill>
                <a:effectLst/>
                <a:latin typeface="Times New Roman" pitchFamily="18" charset="0"/>
                <a:cs typeface="Times New Roman" pitchFamily="18" charset="0"/>
              </a:rPr>
              <a:t>Octombrie</a:t>
            </a:r>
            <a:r>
              <a:rPr kumimoji="0" lang="en-US" sz="2000" b="0" i="0" u="none" strike="noStrike" cap="none" normalizeH="0" baseline="0" dirty="0" smtClean="0">
                <a:ln>
                  <a:noFill/>
                </a:ln>
                <a:solidFill>
                  <a:schemeClr val="tx1"/>
                </a:solidFill>
                <a:effectLst/>
                <a:latin typeface="Times New Roman" pitchFamily="18" charset="0"/>
                <a:cs typeface="Times New Roman" pitchFamily="18" charset="0"/>
              </a:rPr>
              <a:t> 2019</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p:cNvSpPr>
            <a:spLocks noChangeArrowheads="1"/>
          </p:cNvSpPr>
          <p:nvPr/>
        </p:nvSpPr>
        <p:spPr bwMode="auto">
          <a:xfrm>
            <a:off x="0" y="2305615"/>
            <a:ext cx="9144000" cy="22467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FAZA </a:t>
            </a:r>
            <a:r>
              <a:rPr kumimoji="0" lang="ro-RO"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I</a:t>
            </a:r>
            <a:r>
              <a:rPr kumimoji="0" lang="en-US"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rPr>
              <a:t>I</a:t>
            </a:r>
            <a:endParaRPr kumimoji="0" lang="en-US" sz="2800" b="1" i="0" u="none" strike="noStrike" cap="none" normalizeH="0" baseline="0" dirty="0" smtClean="0">
              <a:ln>
                <a:noFill/>
              </a:ln>
              <a:solidFill>
                <a:srgbClr val="000000"/>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lvl="0" algn="ctr" eaLnBrk="0" fontAlgn="base" hangingPunct="0">
              <a:spcBef>
                <a:spcPct val="0"/>
              </a:spcBef>
              <a:spcAft>
                <a:spcPct val="0"/>
              </a:spcAft>
            </a:pPr>
            <a:r>
              <a:rPr lang="ro-RO" sz="2800" dirty="0" smtClean="0">
                <a:latin typeface="Times New Roman" pitchFamily="18" charset="0"/>
                <a:ea typeface="Calibri" pitchFamily="34" charset="0"/>
                <a:cs typeface="Times New Roman" pitchFamily="18" charset="0"/>
              </a:rPr>
              <a:t>Evaluarea performanțelor producției de carne pentru </a:t>
            </a:r>
            <a:endParaRPr lang="en-US" sz="2800" dirty="0" smtClean="0">
              <a:latin typeface="Times New Roman" pitchFamily="18" charset="0"/>
              <a:ea typeface="Calibri" pitchFamily="34" charset="0"/>
              <a:cs typeface="Times New Roman" pitchFamily="18" charset="0"/>
            </a:endParaRPr>
          </a:p>
          <a:p>
            <a:pPr lvl="0" algn="ctr" eaLnBrk="0" fontAlgn="base" hangingPunct="0">
              <a:spcBef>
                <a:spcPct val="0"/>
              </a:spcBef>
              <a:spcAft>
                <a:spcPct val="0"/>
              </a:spcAft>
            </a:pPr>
            <a:r>
              <a:rPr lang="ro-RO" sz="2800" dirty="0" smtClean="0">
                <a:latin typeface="Times New Roman" pitchFamily="18" charset="0"/>
                <a:ea typeface="Calibri" pitchFamily="34" charset="0"/>
                <a:cs typeface="Times New Roman" pitchFamily="18" charset="0"/>
              </a:rPr>
              <a:t>metișii </a:t>
            </a:r>
            <a:r>
              <a:rPr lang="ro-RO" sz="2800" dirty="0" smtClean="0">
                <a:latin typeface="Times New Roman" pitchFamily="18" charset="0"/>
                <a:ea typeface="Calibri" pitchFamily="34" charset="0"/>
                <a:cs typeface="Times New Roman" pitchFamily="18" charset="0"/>
              </a:rPr>
              <a:t>rezultați și pentru rasa Țigaie varietatea ruginie crescuți în sistem intensiv</a:t>
            </a: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1413066"/>
            <a:ext cx="9144000"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Activități asociate obiectivului acestei etape</a:t>
            </a:r>
            <a:endParaRPr kumimoji="0" lang="en-US" sz="3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en-US" sz="2800" b="1"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8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2.1 Monitorizarea femelelor în perioada de gestație și înregistrarea fătărilor</a:t>
            </a: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2.2 Evaluarea dezvoltării corporale a produșilor obținuți la diferite vârste</a:t>
            </a:r>
          </a:p>
          <a:p>
            <a:pPr lvl="0" algn="just" eaLnBrk="0" fontAlgn="base" hangingPunct="0">
              <a:spcBef>
                <a:spcPct val="0"/>
              </a:spcBef>
              <a:spcAft>
                <a:spcPct val="0"/>
              </a:spcAft>
            </a:pPr>
            <a:r>
              <a:rPr lang="vi-VN" sz="2800" dirty="0" smtClean="0">
                <a:solidFill>
                  <a:srgbClr val="000000"/>
                </a:solidFill>
                <a:latin typeface="Times New Roman" pitchFamily="18" charset="0"/>
                <a:ea typeface="Calibri" pitchFamily="34" charset="0"/>
                <a:cs typeface="Times New Roman" pitchFamily="18" charset="0"/>
              </a:rPr>
              <a:t>Activitate 2.2 Aprecierea carcasei pe animalul viu și sacrificat pentru metișii crescuți în sistem intensiv</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996212"/>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CUPRINS</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1. IMPORTANȚA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 SCOPUL CERCETĂRILOR, MATERIALUL BIOLOGIC STUDIAT ȘI METODĂ DE LUCRU</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2.1. Scopul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2.2. Obiective</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2.3. Materialul biologic studiat și metodă de lucru</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 REZULTATE OBȚINUTE</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3.1. Caracterizarea cadrului natural și instituțional de efectuare a cercetărilor</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3.2. Analiza activității de reproducție a oilor țigaie ruginie introduse la montă</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3.3. Evaluarea dezvoltării corporale a metișilor obținuți în urma încrucișării oilor țigaie ruginie cu berbeci din rasele franțuzești</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3.4. Aprecierea carcasei pe animalul viu și sacrificat pentru metișii crescuți în sistem intensiv</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CONCLUZII</a:t>
            </a:r>
          </a:p>
          <a:p>
            <a:pPr lvl="0" algn="just" eaLnBrk="0" fontAlgn="base" hangingPunct="0">
              <a:spcBef>
                <a:spcPct val="0"/>
              </a:spcBef>
              <a:spcAft>
                <a:spcPct val="0"/>
              </a:spcAft>
            </a:pPr>
            <a:r>
              <a:rPr lang="vi-VN" sz="2000" dirty="0" smtClean="0">
                <a:latin typeface="Times New Roman" pitchFamily="18" charset="0"/>
                <a:ea typeface="Calibri" pitchFamily="34" charset="0"/>
                <a:cs typeface="Times New Roman" pitchFamily="18" charset="0"/>
              </a:rPr>
              <a:t>BIBLIOGRAFIE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457602"/>
            <a:ext cx="9144000" cy="640039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IMPORTANŢA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Ameliorarea pentru producția de carne a raselor locale de ovine reprezintă un domeniu de activitate extrem de important pentru creșterea ovinelor la noi în țară.</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Schimbările socio economice coloborate cu cerințele și reglementările Uniunii Europene privind valorificarea producției de carne și cu modificările structurii genetice a efectivelor de ovine evidențiază necesitatea realizării și dezvoltării unor activități privind ameliorarea cantitativă și calitativă a producției de carne la rasele locale de ovine.</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În multe zone geografice ale lumii cerințele cantitative și calitative prntru carnea de ovine sunt considerabile aceasta fiind un aliment de bază. Pe plan internațional activitatea de ameliorare a ovinelor în direcția producției de carne deține un rol prioritar. Astfel interesul pentru creșterea cantitativă și calitativă a producției a determinat crearea unor rase specializate pentru producția de carne și elaborarea unor metode pentru producerea de miei pentru carne și tehnologii de creștere și îngrășare a tineretului ovin.</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Ameliorarea raselor de ovine pentru producția de carne s-a concretizat în îmbunătățirea unor însușiri morfoproductive cum ar fi: masa corporală, sporuri de creștere mari, reducerea consumului de furaje, creșterea prolificității, îmbunătățirea randamentelor la sacrificare, a raportului carne – oase, a compoziției tisulare a carcaselor.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1382287"/>
            <a:ext cx="91440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SCOPUL CERCETĂRILOR, MATERIALUL BIOLOGIC STUDIAT ȘI METODĂ DE LUCRU</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2.1. SCOPUL CERCETĂRILOR</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pPr lvl="0" algn="just" eaLnBrk="0" fontAlgn="base" hangingPunct="0">
              <a:spcBef>
                <a:spcPct val="0"/>
              </a:spcBef>
              <a:spcAft>
                <a:spcPct val="0"/>
              </a:spcAft>
            </a:pPr>
            <a:r>
              <a:rPr kumimoji="0" lang="ro-RO"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sz="2000" dirty="0" smtClean="0">
                <a:latin typeface="Times New Roman" pitchFamily="18" charset="0"/>
                <a:ea typeface="Calibri" pitchFamily="34" charset="0"/>
                <a:cs typeface="Times New Roman" pitchFamily="18" charset="0"/>
              </a:rPr>
              <a:t>Scopul principal al cercetărilor noastre este acela de a testa capacitatea productivă a metișilor obținuți prin încrucișarea oilor Țigaie varietatea ruginie cu berbeci din rase de carne din Franța și anume Vendeen, Blanche du Massif Central și Berrichon du Cher în vederea creșterii producției de carne.</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2.2</a:t>
            </a:r>
            <a:r>
              <a:rPr kumimoji="0" lang="ro-RO"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OBIECTIVE </a:t>
            </a: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a:p>
            <a:r>
              <a:rPr lang="ro-RO" sz="2000" dirty="0" smtClean="0"/>
              <a:t>Obiectivul  pentru atingerea scopului principal al cercetărilor pentru această fază a proiectului a constat în </a:t>
            </a:r>
            <a:r>
              <a:rPr lang="ro-RO" sz="2000" i="1" dirty="0" smtClean="0"/>
              <a:t>evaluarea performanțelor producției de carne pentru metișii rezultați și pentru rasa Țigaie varietatea ruginie crescuți în sistem intensiv</a:t>
            </a:r>
            <a:r>
              <a:rPr lang="ro-RO" sz="2000" dirty="0" smtClean="0"/>
              <a:t>.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o-RO"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17748"/>
            <a:ext cx="9144000" cy="6540252"/>
          </a:xfrm>
          <a:prstGeom prst="rect">
            <a:avLst/>
          </a:prstGeom>
        </p:spPr>
        <p:txBody>
          <a:bodyPr wrap="square">
            <a:spAutoFit/>
          </a:bodyPr>
          <a:lstStyle/>
          <a:p>
            <a:pPr lvl="0" algn="ctr" eaLnBrk="0" fontAlgn="base" hangingPunct="0">
              <a:spcBef>
                <a:spcPct val="0"/>
              </a:spcBef>
              <a:spcAft>
                <a:spcPct val="0"/>
              </a:spcAf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2.3.MATERIALUL </a:t>
            </a: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BIOLOGIC STUDIAT ȘI METODĂ DE LUCRU</a:t>
            </a:r>
            <a:endPar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lvl="0" algn="just" eaLnBrk="0" fontAlgn="base" hangingPunct="0">
              <a:spcBef>
                <a:spcPct val="0"/>
              </a:spcBef>
              <a:spcAft>
                <a:spcPct val="0"/>
              </a:spcAft>
            </a:pPr>
            <a:endParaRPr kumimoji="0" lang="ro-RO" sz="500" b="0" i="0" u="none" strike="noStrike" cap="none" normalizeH="0" baseline="0" dirty="0" smtClean="0">
              <a:ln>
                <a:noFill/>
              </a:ln>
              <a:solidFill>
                <a:schemeClr val="tx1"/>
              </a:solidFill>
              <a:effectLst/>
              <a:latin typeface="Arial" pitchFamily="34" charset="0"/>
              <a:cs typeface="Arial" pitchFamily="34" charset="0"/>
            </a:endParaRPr>
          </a:p>
          <a:p>
            <a:pPr algn="just" eaLnBrk="0" fontAlgn="base" hangingPunct="0">
              <a:spcBef>
                <a:spcPct val="0"/>
              </a:spcBef>
              <a:spcAft>
                <a:spcPct val="0"/>
              </a:spcAf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vi-VN" dirty="0" smtClean="0">
                <a:latin typeface="Times New Roman" pitchFamily="18" charset="0"/>
                <a:ea typeface="Calibri" pitchFamily="34" charset="0"/>
                <a:cs typeface="Times New Roman" pitchFamily="18" charset="0"/>
              </a:rPr>
              <a:t>Pentru realizarea cercetărilor și atingerea obiectivelor acestei faze, sau monitorizat femelele din cele 4 loturi formate în faza anterioară (lot femele montate cu berbeci Tigaie, lot femele montate cu berbeci Vendeen, lot femele montate cu berbeci Blanche du Massif Central și lot femele montate cu berbeci Berrichon du Cher) pe parcursul periodei de gestație și parturiție. Pentru evaluarea dezvoltării corporale a produșilor obținuți au fost efectuate măsurători corporale la naștere, la vârsta de 60 zile și la sfârșitul perioadei de îngrășare și anume la vârsta de 100 de zile. La vârstele amintite mai sus s-a determinat masa corporală a mieilor folosindu-se cântarul pentru animale cu patru unități de cântărire pentru o precizie cât mai bună, înălțimea la grebăn și lungimea trunchiului cu ajutorul zoometrului, perimetrul toracelui și perimetrul fluierului cu ajutorul panglicii metrice. De asemenea s-a apreciat stadiul de îngrășare pe animalul viu prin palparea regiunilor corporale cu masă musculară bogată și a punctelor de maniament. Deasemenea s-a apreciat gradul de îngrășare pe animalul sacrificat determinându-se masa corporală a animalului viu și a carcasei rezultate în urma sacrificării pentru a se putea calcula „randamentul de abator” care se exprimă în procente și se calculează ca raport între masa carcasei și cea a animalului viu înmulțită cu 100, „randamentul comercial” când sunt adăugate și organele. Astfel după înregistrarea datelor privind evaluarea condiţiei corporale si după înregistrarea producţiilor de lapte a fiecărui animal luat în studiu s-au calculat estimatorii de poziţie şi de variaţie reprezentaţi de media aritmetică, varianţa, deviaţia standard a mediei şi coeficientul de variaţie. Ulterior datele obținute în urma măsurătorilor corporale s-au folosit la calcularea principalilor indici care ne dau informații asupra formatului corporal, compactitate, si osatură. S-a apreciat carcasa pe animalul viu și pe animalul sacrificat ca mai apoi să se calculeze principalii indici ai carcaselor pentru o mai bună imagine asupra acestui aspect</a:t>
            </a:r>
            <a:r>
              <a:rPr lang="vi-VN" dirty="0" smtClean="0">
                <a:latin typeface="Times New Roman" pitchFamily="18" charset="0"/>
                <a:ea typeface="Calibri" pitchFamily="34" charset="0"/>
                <a:cs typeface="Times New Roman" pitchFamily="18" charset="0"/>
              </a:rPr>
              <a:t>.</a:t>
            </a:r>
            <a:endParaRPr lang="vi-VN" dirty="0" smtClean="0">
              <a:latin typeface="Times New Roman" pitchFamily="18" charset="0"/>
              <a:ea typeface="Calibri" pitchFamily="34"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1000" b="-1000"/>
          </a:stretch>
        </a:blipFill>
        <a:effectLst/>
      </p:bgPr>
    </p:bg>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672952"/>
            <a:ext cx="9144000" cy="624786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indent="457200" algn="just" fontAlgn="base">
              <a:spcBef>
                <a:spcPct val="0"/>
              </a:spcBef>
              <a:spcAft>
                <a:spcPct val="0"/>
              </a:spcAft>
            </a:pPr>
            <a:r>
              <a:rPr lang="ro-RO" sz="2000" b="1" dirty="0" smtClean="0"/>
              <a:t>CARACTERIZAREA CADRULUI NATURAL ȘI INSTITUȚIONAL DE EFECTUARE A CERCETĂRILOR</a:t>
            </a:r>
            <a:endParaRPr lang="ro-RO" sz="2000" dirty="0" smtClean="0"/>
          </a:p>
          <a:p>
            <a:pPr lvl="0" indent="457200" algn="just" fontAlgn="base">
              <a:spcBef>
                <a:spcPct val="0"/>
              </a:spcBef>
              <a:spcAft>
                <a:spcPct val="0"/>
              </a:spcAft>
            </a:pPr>
            <a:endParaRPr lang="en-US" sz="2000" dirty="0" smtClean="0"/>
          </a:p>
          <a:p>
            <a:pPr lvl="0" indent="457200" algn="just" fontAlgn="base">
              <a:spcBef>
                <a:spcPct val="0"/>
              </a:spcBef>
              <a:spcAft>
                <a:spcPct val="0"/>
              </a:spcAft>
            </a:pPr>
            <a:endParaRPr lang="en-US" sz="2000" dirty="0" smtClean="0"/>
          </a:p>
          <a:p>
            <a:pPr lvl="0" indent="457200" algn="just" fontAlgn="base">
              <a:spcBef>
                <a:spcPct val="0"/>
              </a:spcBef>
              <a:spcAft>
                <a:spcPct val="0"/>
              </a:spcAft>
            </a:pPr>
            <a:endParaRPr lang="en-US" sz="2000" dirty="0" smtClean="0"/>
          </a:p>
          <a:p>
            <a:pPr lvl="0" indent="457200" algn="just" fontAlgn="base">
              <a:spcBef>
                <a:spcPct val="0"/>
              </a:spcBef>
              <a:spcAft>
                <a:spcPct val="0"/>
              </a:spcAft>
            </a:pPr>
            <a:endParaRPr lang="en-US" sz="2000" dirty="0" smtClean="0"/>
          </a:p>
          <a:p>
            <a:pPr indent="457200" algn="just" fontAlgn="base">
              <a:spcBef>
                <a:spcPct val="0"/>
              </a:spcBef>
              <a:spcAft>
                <a:spcPct val="0"/>
              </a:spcAft>
            </a:pPr>
            <a:r>
              <a:rPr lang="ro-RO" sz="2000" dirty="0" smtClean="0">
                <a:solidFill>
                  <a:schemeClr val="bg1"/>
                </a:solidFill>
              </a:rPr>
              <a:t>Materialul </a:t>
            </a:r>
            <a:r>
              <a:rPr lang="ro-RO" sz="2000" dirty="0" smtClean="0">
                <a:solidFill>
                  <a:schemeClr val="bg1"/>
                </a:solidFill>
              </a:rPr>
              <a:t>biologic care a făcut obiectul cercetărilor acestei faze a fost reprezentat de femelele gestante din rasa tigaie ruginie și produșii lor în rasă curată și metiși cu cele trei rase franțuzești. Oile au fost întreținut într-un adăpost cu padoc, pe așternut permanent,  dotat cu hrănitori pentru furaje grosiere și concentrate adăpători cu nivel constant care asigură adăparea la discreție a animalului. În preajma fătărilor au fost amenajat boxe individuale de fătare care asigură aproximativ  1,8 m</a:t>
            </a:r>
            <a:r>
              <a:rPr lang="ro-RO" sz="2000" baseline="30000" dirty="0" smtClean="0">
                <a:solidFill>
                  <a:schemeClr val="bg1"/>
                </a:solidFill>
              </a:rPr>
              <a:t>2</a:t>
            </a:r>
            <a:r>
              <a:rPr lang="ro-RO" sz="2000" dirty="0" smtClean="0">
                <a:solidFill>
                  <a:schemeClr val="bg1"/>
                </a:solidFill>
              </a:rPr>
              <a:t> pe cap de oaie cu miel, oaia cu mielul fiind intreținută astfel 3-7 zile până când aceștia nu mai au nevoie de îngrijiri speciale</a:t>
            </a:r>
            <a:r>
              <a:rPr lang="ro-RO" sz="2000" dirty="0" smtClean="0">
                <a:solidFill>
                  <a:schemeClr val="bg1"/>
                </a:solidFill>
              </a:rPr>
              <a:t>.</a:t>
            </a:r>
            <a:r>
              <a:rPr lang="ro-RO" sz="2000" dirty="0" smtClean="0">
                <a:solidFill>
                  <a:schemeClr val="bg1"/>
                </a:solidFill>
              </a:rPr>
              <a:t> După înțărcare cârlanii au fost întreținuți în boxe colective de maxim 20 capete, adăparea asigurându-se cu adăpători cu nivel constant cu un front de adăpare de 2m liniari, furajarea cu concentrate sa efectuat în hrănitori înalte pentru a elimina risipa și a facilita ingestia, fânul s-a administrat în hrănitori cu grătar cu front de furajare de 3m liniari pe fiecare parte asigurându-se un frontul de furajare necesar pe cap de cârlan</a:t>
            </a:r>
            <a:r>
              <a:rPr lang="ro-RO" sz="2000" dirty="0" smtClean="0">
                <a:solidFill>
                  <a:schemeClr val="bg1"/>
                </a:solidFill>
              </a:rPr>
              <a:t>.</a:t>
            </a:r>
            <a:endParaRPr lang="ro-RO" sz="2000" dirty="0" smtClean="0">
              <a:solidFill>
                <a:schemeClr val="bg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Documente\2019\PROIECTE ADER\ADER 812\poze 812\e.c.popescu_082313.jpg"/>
          <p:cNvPicPr/>
          <p:nvPr/>
        </p:nvPicPr>
        <p:blipFill>
          <a:blip r:embed="rId2" cstate="print"/>
          <a:srcRect t="13653"/>
          <a:stretch>
            <a:fillRect/>
          </a:stretch>
        </p:blipFill>
        <p:spPr bwMode="auto">
          <a:xfrm>
            <a:off x="1" y="980728"/>
            <a:ext cx="9144000" cy="5877272"/>
          </a:xfrm>
          <a:prstGeom prst="rect">
            <a:avLst/>
          </a:prstGeom>
          <a:noFill/>
          <a:ln w="9525">
            <a:noFill/>
            <a:miter lim="800000"/>
            <a:headEnd/>
            <a:tailEnd/>
          </a:ln>
        </p:spPr>
      </p:pic>
      <p:sp>
        <p:nvSpPr>
          <p:cNvPr id="7" name="Rectangle 6"/>
          <p:cNvSpPr/>
          <p:nvPr/>
        </p:nvSpPr>
        <p:spPr>
          <a:xfrm>
            <a:off x="3059832" y="548680"/>
            <a:ext cx="2953373" cy="369332"/>
          </a:xfrm>
          <a:prstGeom prst="rect">
            <a:avLst/>
          </a:prstGeom>
        </p:spPr>
        <p:txBody>
          <a:bodyPr wrap="none">
            <a:spAutoFit/>
          </a:bodyPr>
          <a:lstStyle/>
          <a:p>
            <a:r>
              <a:rPr lang="ro-RO" dirty="0" smtClean="0"/>
              <a:t>Aspecte din „școala mieilor”</a:t>
            </a:r>
            <a:endParaRPr lang="ro-RO"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0" y="948690"/>
            <a:ext cx="4680520" cy="59093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7200" algn="just" fontAlgn="base">
              <a:spcBef>
                <a:spcPct val="0"/>
              </a:spcBef>
              <a:spcAft>
                <a:spcPct val="0"/>
              </a:spcAft>
            </a:pPr>
            <a:r>
              <a:rPr lang="vi-VN" b="1" dirty="0" smtClean="0">
                <a:latin typeface="Times New Roman" pitchFamily="18" charset="0"/>
                <a:ea typeface="Times New Roman" pitchFamily="18" charset="0"/>
                <a:cs typeface="Times New Roman" pitchFamily="18" charset="0"/>
              </a:rPr>
              <a:t>	</a:t>
            </a:r>
            <a:r>
              <a:rPr lang="vi-VN" dirty="0" smtClean="0">
                <a:latin typeface="Times New Roman" pitchFamily="18" charset="0"/>
                <a:ea typeface="Times New Roman" pitchFamily="18" charset="0"/>
                <a:cs typeface="Times New Roman" pitchFamily="18" charset="0"/>
              </a:rPr>
              <a:t>Analizând activitatea de reproducție a oilor și urmărind procentul de întoarceri s-a observat că cel mai mare procent de întoarcere a fost înregistrat la lotul repartizat la montă la berbecul Berichon du Cher aproximativ 20% pe când celelalte loturi  au înregistrat un procent de întoarceri sub 7%. Durata ciclului  sexual a fost în medie de 17 zile cu limite între 16 și 20 de zile. Perioada de gestatie a variat între 144 și 153 de zile media fiiind de 147 de zile . Procentul de fătări distocice a fost de 6%, majoritatea cazurilor înregistrându-se la femelele primipare. Distociile au fost de origine fetală prin reținerea diferitelor părți ale fătului respectiv reținerea capului și a gâtului în timpul procesului de acomodare. Prin asigurarea asistenței la fătare s-a reușit salvarea produșilor proveniți din fătari distocice. Prin calcularea principalilor indici de reproducție a oilor din experiment a rezultat un indice de fecunditate de 96,29% si un indice de prolificitate de 102,30%.</a:t>
            </a:r>
            <a:endParaRPr kumimoji="0" lang="ro-RO"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5" name="Picture 4" descr="20200311_102430.jpg"/>
          <p:cNvPicPr>
            <a:picLocks noChangeAspect="1"/>
          </p:cNvPicPr>
          <p:nvPr/>
        </p:nvPicPr>
        <p:blipFill>
          <a:blip r:embed="rId2" cstate="print"/>
          <a:stretch>
            <a:fillRect/>
          </a:stretch>
        </p:blipFill>
        <p:spPr>
          <a:xfrm rot="5400000">
            <a:off x="4051379" y="1765379"/>
            <a:ext cx="5820138" cy="4365104"/>
          </a:xfrm>
          <a:prstGeom prst="rect">
            <a:avLst/>
          </a:prstGeom>
        </p:spPr>
      </p:pic>
      <p:sp>
        <p:nvSpPr>
          <p:cNvPr id="6" name="Rectangle 5"/>
          <p:cNvSpPr/>
          <p:nvPr/>
        </p:nvSpPr>
        <p:spPr>
          <a:xfrm>
            <a:off x="2411760" y="116632"/>
            <a:ext cx="4572000" cy="923330"/>
          </a:xfrm>
          <a:prstGeom prst="rect">
            <a:avLst/>
          </a:prstGeom>
        </p:spPr>
        <p:txBody>
          <a:bodyPr>
            <a:spAutoFit/>
          </a:bodyPr>
          <a:lstStyle/>
          <a:p>
            <a:pPr lvl="0" indent="457200" algn="ctr" fontAlgn="base">
              <a:spcBef>
                <a:spcPct val="0"/>
              </a:spcBef>
              <a:spcAft>
                <a:spcPct val="0"/>
              </a:spcAft>
            </a:pPr>
            <a:r>
              <a:rPr lang="vi-VN" b="1" dirty="0" smtClean="0">
                <a:latin typeface="Times New Roman" pitchFamily="18" charset="0"/>
                <a:ea typeface="Times New Roman" pitchFamily="18" charset="0"/>
                <a:cs typeface="Times New Roman" pitchFamily="18" charset="0"/>
              </a:rPr>
              <a:t>ANALIZA ACTIVITĂȚII DE REPRODUCȚIE A OILOR ȚIGAIE RUGINIE INTRODUSE LA MONTĂ.</a:t>
            </a:r>
            <a:endParaRPr lang="vi-VN" b="1" dirty="0" smtClean="0">
              <a:latin typeface="Times New Roman" pitchFamily="18" charset="0"/>
              <a:ea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0" y="2060848"/>
          <a:ext cx="9143999" cy="3470148"/>
        </p:xfrm>
        <a:graphic>
          <a:graphicData uri="http://schemas.openxmlformats.org/drawingml/2006/table">
            <a:tbl>
              <a:tblPr/>
              <a:tblGrid>
                <a:gridCol w="436980"/>
                <a:gridCol w="3462362"/>
                <a:gridCol w="430646"/>
                <a:gridCol w="897481"/>
                <a:gridCol w="769917"/>
                <a:gridCol w="769011"/>
                <a:gridCol w="898385"/>
                <a:gridCol w="769011"/>
                <a:gridCol w="710206"/>
              </a:tblGrid>
              <a:tr h="532860">
                <a:tc>
                  <a:txBody>
                    <a:bodyPr/>
                    <a:lstStyle/>
                    <a:p>
                      <a:pPr algn="just">
                        <a:lnSpc>
                          <a:spcPct val="115000"/>
                        </a:lnSpc>
                        <a:spcAft>
                          <a:spcPts val="0"/>
                        </a:spcAft>
                      </a:pPr>
                      <a:r>
                        <a:rPr lang="ro-RO" sz="1800" dirty="0">
                          <a:latin typeface="Times New Roman"/>
                          <a:ea typeface="Calibri"/>
                          <a:cs typeface="Times New Roman"/>
                        </a:rPr>
                        <a:t>Nr. Crt.</a:t>
                      </a:r>
                      <a:endParaRPr lang="ro-RO" sz="1800" dirty="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naștere (kg)</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35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solidFill>
                            <a:srgbClr val="000000"/>
                          </a:solidFill>
                          <a:latin typeface="Times New Roman"/>
                          <a:ea typeface="Times New Roman"/>
                          <a:cs typeface="Times New Roman"/>
                        </a:rPr>
                        <a:t>3,97</a:t>
                      </a:r>
                      <a:endParaRPr lang="ro-RO" sz="1800" dirty="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0,099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0,585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14,714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30 zile (kg)</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9,69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0,360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2,034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20,996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60 zile (kg)</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14,44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0,434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2,454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16,990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100 zile (kg)</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23,99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0,591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3,183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13,297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Înălțimea la grebăn la 100 zile (cm)</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55,63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0,526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2,883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5,181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Lungimea trunchiului la 100 zile (cm)</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56,63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0,564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3,090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5,457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113280" algn="r"/>
                        </a:tabLst>
                      </a:pPr>
                      <a:r>
                        <a:rPr lang="ro-RO" sz="1800">
                          <a:latin typeface="Times New Roman"/>
                          <a:ea typeface="Calibri"/>
                          <a:cs typeface="Times New Roman"/>
                        </a:rPr>
                        <a:t>Perimetrul toracelui la 100 zile (cm)</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69,63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0,878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4,810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6,908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6429">
                <a:tc>
                  <a:txBody>
                    <a:bodyPr/>
                    <a:lstStyle/>
                    <a:p>
                      <a:pPr algn="just">
                        <a:lnSpc>
                          <a:spcPct val="115000"/>
                        </a:lnSpc>
                        <a:spcAft>
                          <a:spcPts val="0"/>
                        </a:spcAft>
                      </a:pPr>
                      <a:r>
                        <a:rPr lang="ro-RO" sz="1800">
                          <a:latin typeface="Times New Roman"/>
                          <a:ea typeface="Calibri"/>
                          <a:cs typeface="Times New Roman"/>
                        </a:rPr>
                        <a:t>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Perimetrul fluierului la 100 zile (cm)</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6,92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0,087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0,475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6,867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8</a:t>
                      </a:r>
                      <a:endParaRPr lang="ro-RO" sz="1800" dirty="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614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44008" y="2204864"/>
            <a:ext cx="216024" cy="452954"/>
          </a:xfrm>
          <a:prstGeom prst="rect">
            <a:avLst/>
          </a:prstGeom>
          <a:noFill/>
        </p:spPr>
      </p:pic>
      <p:pic>
        <p:nvPicPr>
          <p:cNvPr id="614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2276872"/>
            <a:ext cx="346646" cy="260485"/>
          </a:xfrm>
          <a:prstGeom prst="rect">
            <a:avLst/>
          </a:prstGeom>
          <a:noFill/>
        </p:spPr>
      </p:pic>
      <p:sp>
        <p:nvSpPr>
          <p:cNvPr id="6147" name="Rectangle 3"/>
          <p:cNvSpPr>
            <a:spLocks noChangeArrowheads="1"/>
          </p:cNvSpPr>
          <p:nvPr/>
        </p:nvSpPr>
        <p:spPr bwMode="auto">
          <a:xfrm>
            <a:off x="0" y="1174195"/>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parametrilor dezvoltării corporale la diferite vârste pentru lotul Țigaie ruginie X Țigaie ruginie</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2429894"/>
          <a:ext cx="9143999" cy="3154680"/>
        </p:xfrm>
        <a:graphic>
          <a:graphicData uri="http://schemas.openxmlformats.org/drawingml/2006/table">
            <a:tbl>
              <a:tblPr/>
              <a:tblGrid>
                <a:gridCol w="610867"/>
                <a:gridCol w="3207277"/>
                <a:gridCol w="510414"/>
                <a:gridCol w="897749"/>
                <a:gridCol w="770144"/>
                <a:gridCol w="769241"/>
                <a:gridCol w="898652"/>
                <a:gridCol w="769241"/>
                <a:gridCol w="710414"/>
              </a:tblGrid>
              <a:tr h="399643">
                <a:tc>
                  <a:txBody>
                    <a:bodyPr/>
                    <a:lstStyle/>
                    <a:p>
                      <a:pPr algn="just">
                        <a:lnSpc>
                          <a:spcPct val="115000"/>
                        </a:lnSpc>
                        <a:spcAft>
                          <a:spcPts val="0"/>
                        </a:spcAft>
                      </a:pPr>
                      <a:r>
                        <a:rPr lang="ro-RO" sz="1800" dirty="0">
                          <a:latin typeface="Times New Roman"/>
                          <a:ea typeface="Calibri"/>
                          <a:cs typeface="Times New Roman"/>
                        </a:rPr>
                        <a:t>Nr. Crt.</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naștere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5,05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0,121</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0,756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14,926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30 zile </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11,34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0,343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1,912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16,863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60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0,645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3,590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22,018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28,75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0,937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4,683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16,289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Înălțimea la grebăn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57,60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0,645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3,227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5,603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Lungimea trunchiului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59,92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0,726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3,628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6,045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113280" algn="r"/>
                        </a:tabLst>
                      </a:pPr>
                      <a:r>
                        <a:rPr lang="ro-RO" sz="1800">
                          <a:latin typeface="Times New Roman"/>
                          <a:ea typeface="Calibri"/>
                          <a:cs typeface="Times New Roman"/>
                        </a:rPr>
                        <a:t>Perimetrul toracelui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74,48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0,909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4,547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6,105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82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Perimetrul fluierului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7,56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0,093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0,464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6,133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8,5</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1746"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716016" y="2613326"/>
            <a:ext cx="144016" cy="301969"/>
          </a:xfrm>
          <a:prstGeom prst="rect">
            <a:avLst/>
          </a:prstGeom>
          <a:noFill/>
        </p:spPr>
      </p:pic>
      <p:pic>
        <p:nvPicPr>
          <p:cNvPr id="3174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5" y="2636912"/>
            <a:ext cx="383305" cy="288032"/>
          </a:xfrm>
          <a:prstGeom prst="rect">
            <a:avLst/>
          </a:prstGeom>
          <a:noFill/>
        </p:spPr>
      </p:pic>
      <p:sp>
        <p:nvSpPr>
          <p:cNvPr id="31747" name="Rectangle 3"/>
          <p:cNvSpPr>
            <a:spLocks noChangeArrowheads="1"/>
          </p:cNvSpPr>
          <p:nvPr/>
        </p:nvSpPr>
        <p:spPr bwMode="auto">
          <a:xfrm>
            <a:off x="0" y="1340768"/>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parametrilor dezvoltării corporale la diferite vârste pentru lotul Țigaie ruginie X Vendeen</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 y="2429894"/>
          <a:ext cx="9143999" cy="3154680"/>
        </p:xfrm>
        <a:graphic>
          <a:graphicData uri="http://schemas.openxmlformats.org/drawingml/2006/table">
            <a:tbl>
              <a:tblPr/>
              <a:tblGrid>
                <a:gridCol w="610867"/>
                <a:gridCol w="3207277"/>
                <a:gridCol w="510414"/>
                <a:gridCol w="897749"/>
                <a:gridCol w="770144"/>
                <a:gridCol w="769241"/>
                <a:gridCol w="898652"/>
                <a:gridCol w="769241"/>
                <a:gridCol w="710414"/>
              </a:tblGrid>
              <a:tr h="399643">
                <a:tc>
                  <a:txBody>
                    <a:bodyPr/>
                    <a:lstStyle/>
                    <a:p>
                      <a:pPr algn="just">
                        <a:lnSpc>
                          <a:spcPct val="115000"/>
                        </a:lnSpc>
                        <a:spcAft>
                          <a:spcPts val="0"/>
                        </a:spcAft>
                      </a:pPr>
                      <a:r>
                        <a:rPr lang="ro-RO" sz="1800" dirty="0">
                          <a:latin typeface="Times New Roman"/>
                          <a:ea typeface="Calibri"/>
                          <a:cs typeface="Times New Roman"/>
                        </a:rPr>
                        <a:t>Nr. Crt.</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naștere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0,139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0,808</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18,971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6,70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30 zile </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9,74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0,307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1,683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17,277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6,58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12,69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60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15,61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2,294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14,694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10,99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19,67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25,87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0,760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3,950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15,272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20,35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37,69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Înălțimea la grebăn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56,78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0,537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2,792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4,917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52,00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62,00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Lungimea trunchiului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60,15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0,679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3,527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5,864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54,00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67,00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113280" algn="r"/>
                        </a:tabLst>
                      </a:pPr>
                      <a:r>
                        <a:rPr lang="ro-RO" sz="1800">
                          <a:latin typeface="Times New Roman"/>
                          <a:ea typeface="Calibri"/>
                          <a:cs typeface="Times New Roman"/>
                        </a:rPr>
                        <a:t>Perimetrul toracelui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70,19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0,673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3,498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4,983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65,00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77,00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Perimetrul fluierului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6,91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0,089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0,461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6,670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6,00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8,00</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296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716016" y="2636912"/>
            <a:ext cx="170433" cy="357360"/>
          </a:xfrm>
          <a:prstGeom prst="rect">
            <a:avLst/>
          </a:prstGeom>
          <a:noFill/>
        </p:spPr>
      </p:pic>
      <p:pic>
        <p:nvPicPr>
          <p:cNvPr id="29697"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508104" y="2636912"/>
            <a:ext cx="370464" cy="278383"/>
          </a:xfrm>
          <a:prstGeom prst="rect">
            <a:avLst/>
          </a:prstGeom>
          <a:noFill/>
        </p:spPr>
      </p:pic>
      <p:sp>
        <p:nvSpPr>
          <p:cNvPr id="29699" name="Rectangle 3"/>
          <p:cNvSpPr>
            <a:spLocks noChangeArrowheads="1"/>
          </p:cNvSpPr>
          <p:nvPr/>
        </p:nvSpPr>
        <p:spPr bwMode="auto">
          <a:xfrm>
            <a:off x="0" y="1484784"/>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parametrilor dezvoltării corporale la diferite vârste pentru lotul Țigaie ruginie X Blanche du Massif Central</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2429894"/>
          <a:ext cx="9143999" cy="3154680"/>
        </p:xfrm>
        <a:graphic>
          <a:graphicData uri="http://schemas.openxmlformats.org/drawingml/2006/table">
            <a:tbl>
              <a:tblPr/>
              <a:tblGrid>
                <a:gridCol w="610867"/>
                <a:gridCol w="3207277"/>
                <a:gridCol w="510414"/>
                <a:gridCol w="897749"/>
                <a:gridCol w="770144"/>
                <a:gridCol w="769241"/>
                <a:gridCol w="898652"/>
                <a:gridCol w="769241"/>
                <a:gridCol w="710414"/>
              </a:tblGrid>
              <a:tr h="399643">
                <a:tc>
                  <a:txBody>
                    <a:bodyPr/>
                    <a:lstStyle/>
                    <a:p>
                      <a:pPr algn="just">
                        <a:lnSpc>
                          <a:spcPct val="115000"/>
                        </a:lnSpc>
                        <a:spcAft>
                          <a:spcPts val="0"/>
                        </a:spcAft>
                      </a:pPr>
                      <a:r>
                        <a:rPr lang="ro-RO" sz="1800">
                          <a:latin typeface="Times New Roman"/>
                          <a:ea typeface="Calibri"/>
                          <a:cs typeface="Times New Roman"/>
                        </a:rPr>
                        <a:t>Nr. Crt.</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naștere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5,20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0,122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0,736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14,825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30 zile </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11,62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0,241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1,710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16,863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60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18,51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0,545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3,250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21,018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Masa corporală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30,02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0,736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4,383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15,259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Înălțimea la grebăn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57,90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0,345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5,423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Lungimea trunchiului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60,75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3,127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6,035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113280" algn="r"/>
                        </a:tabLst>
                      </a:pPr>
                      <a:r>
                        <a:rPr lang="ro-RO" sz="1800">
                          <a:latin typeface="Times New Roman"/>
                          <a:ea typeface="Calibri"/>
                          <a:cs typeface="Times New Roman"/>
                        </a:rPr>
                        <a:t>Perimetrul toracelui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76,48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0,809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4,246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6,005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84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Perimetrul fluierului la 100 zile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7,86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0,092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0,266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6,103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9</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072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716016" y="2564904"/>
            <a:ext cx="167110" cy="350392"/>
          </a:xfrm>
          <a:prstGeom prst="rect">
            <a:avLst/>
          </a:prstGeom>
          <a:noFill/>
        </p:spPr>
      </p:pic>
      <p:pic>
        <p:nvPicPr>
          <p:cNvPr id="3072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508104" y="2636912"/>
            <a:ext cx="370464" cy="278383"/>
          </a:xfrm>
          <a:prstGeom prst="rect">
            <a:avLst/>
          </a:prstGeom>
          <a:noFill/>
        </p:spPr>
      </p:pic>
      <p:sp>
        <p:nvSpPr>
          <p:cNvPr id="30723" name="Rectangle 3"/>
          <p:cNvSpPr>
            <a:spLocks noChangeArrowheads="1"/>
          </p:cNvSpPr>
          <p:nvPr/>
        </p:nvSpPr>
        <p:spPr bwMode="auto">
          <a:xfrm>
            <a:off x="0" y="1484784"/>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parametrilor dezvoltării corporale la diferite vârste pentru lotul Țigaie ruginie X Berrichon du Cher</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1" y="1412776"/>
          <a:ext cx="9143999" cy="2118949"/>
        </p:xfrm>
        <a:graphic>
          <a:graphicData uri="http://schemas.openxmlformats.org/drawingml/2006/table">
            <a:tbl>
              <a:tblPr/>
              <a:tblGrid>
                <a:gridCol w="610867"/>
                <a:gridCol w="3207277"/>
                <a:gridCol w="510414"/>
                <a:gridCol w="897748"/>
                <a:gridCol w="770145"/>
                <a:gridCol w="769240"/>
                <a:gridCol w="898652"/>
                <a:gridCol w="769240"/>
                <a:gridCol w="710416"/>
              </a:tblGrid>
              <a:tr h="559508">
                <a:tc>
                  <a:txBody>
                    <a:bodyPr/>
                    <a:lstStyle/>
                    <a:p>
                      <a:pPr algn="just">
                        <a:lnSpc>
                          <a:spcPct val="115000"/>
                        </a:lnSpc>
                        <a:spcAft>
                          <a:spcPts val="0"/>
                        </a:spcAft>
                      </a:pPr>
                      <a:r>
                        <a:rPr lang="ro-RO" sz="1800" dirty="0">
                          <a:latin typeface="Times New Roman"/>
                          <a:ea typeface="Calibri"/>
                          <a:cs typeface="Times New Roman"/>
                        </a:rPr>
                        <a:t>Nr. Crt.</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603">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formatului corporal</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101,89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0,842</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4,612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4,526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89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603">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compactitate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123,08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1,435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7,862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6,388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603">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osaturii</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9,94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0,086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0,472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4,747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603">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masivitate</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125,22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1,313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7,190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5,741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1603">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încărcare a fluierului</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27,15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0,541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2,961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10,903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35</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122"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77072" y="1628800"/>
            <a:ext cx="137369" cy="288032"/>
          </a:xfrm>
          <a:prstGeom prst="rect">
            <a:avLst/>
          </a:prstGeom>
          <a:noFill/>
        </p:spPr>
      </p:pic>
      <p:pic>
        <p:nvPicPr>
          <p:cNvPr id="5121"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1636634"/>
            <a:ext cx="360040" cy="270550"/>
          </a:xfrm>
          <a:prstGeom prst="rect">
            <a:avLst/>
          </a:prstGeom>
          <a:noFill/>
        </p:spPr>
      </p:pic>
      <p:sp>
        <p:nvSpPr>
          <p:cNvPr id="5123" name="Rectangle 3"/>
          <p:cNvSpPr>
            <a:spLocks noChangeArrowheads="1"/>
          </p:cNvSpPr>
          <p:nvPr/>
        </p:nvSpPr>
        <p:spPr bwMode="auto">
          <a:xfrm>
            <a:off x="0" y="764704"/>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indicilor dezvoltării corporale la vârsta de 100 de zile pentru lotul Țigaie ruginie X Țigaie ruginie</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0" y="4653136"/>
          <a:ext cx="9143999" cy="2208276"/>
        </p:xfrm>
        <a:graphic>
          <a:graphicData uri="http://schemas.openxmlformats.org/drawingml/2006/table">
            <a:tbl>
              <a:tblPr/>
              <a:tblGrid>
                <a:gridCol w="610505"/>
                <a:gridCol w="3082370"/>
                <a:gridCol w="510109"/>
                <a:gridCol w="898121"/>
                <a:gridCol w="768783"/>
                <a:gridCol w="769687"/>
                <a:gridCol w="768783"/>
                <a:gridCol w="897215"/>
                <a:gridCol w="838426"/>
              </a:tblGrid>
              <a:tr h="399643">
                <a:tc>
                  <a:txBody>
                    <a:bodyPr/>
                    <a:lstStyle/>
                    <a:p>
                      <a:pPr algn="just">
                        <a:lnSpc>
                          <a:spcPct val="115000"/>
                        </a:lnSpc>
                        <a:spcAft>
                          <a:spcPts val="0"/>
                        </a:spcAft>
                      </a:pPr>
                      <a:r>
                        <a:rPr lang="ro-RO" sz="1800">
                          <a:latin typeface="Times New Roman"/>
                          <a:ea typeface="Calibri"/>
                          <a:cs typeface="Times New Roman"/>
                        </a:rPr>
                        <a:t>Nr. Crt.</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formatului corporal</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104,15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1,125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5,264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5,400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94,44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116,67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compactitate</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124,62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1,819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9,096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7,299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104,47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143,86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osaturii</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10,17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0,112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0,562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5,528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9,092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11,42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masivitate</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129,47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1,450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7,252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5,601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107,70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139,28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încărcare a fluierului</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25,17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0,791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3,957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15,717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18,16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34,65</a:t>
                      </a:r>
                      <a:endParaRPr lang="ro-RO" sz="1800" dirty="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5125"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44008" y="4845574"/>
            <a:ext cx="144016" cy="301969"/>
          </a:xfrm>
          <a:prstGeom prst="rect">
            <a:avLst/>
          </a:prstGeom>
          <a:noFill/>
        </p:spPr>
      </p:pic>
      <p:pic>
        <p:nvPicPr>
          <p:cNvPr id="5124"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40270" y="4869160"/>
            <a:ext cx="370464" cy="278383"/>
          </a:xfrm>
          <a:prstGeom prst="rect">
            <a:avLst/>
          </a:prstGeom>
          <a:noFill/>
        </p:spPr>
      </p:pic>
      <p:sp>
        <p:nvSpPr>
          <p:cNvPr id="5126" name="Rectangle 6"/>
          <p:cNvSpPr>
            <a:spLocks noChangeArrowheads="1"/>
          </p:cNvSpPr>
          <p:nvPr/>
        </p:nvSpPr>
        <p:spPr bwMode="auto">
          <a:xfrm>
            <a:off x="0" y="4005064"/>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indicilor dezvoltării corporale la vârsta de 100 de zile pentru lotul Țigaie ruginie X Vendeen</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2" y="1412776"/>
          <a:ext cx="9144002" cy="2208276"/>
        </p:xfrm>
        <a:graphic>
          <a:graphicData uri="http://schemas.openxmlformats.org/drawingml/2006/table">
            <a:tbl>
              <a:tblPr/>
              <a:tblGrid>
                <a:gridCol w="610505"/>
                <a:gridCol w="3082370"/>
                <a:gridCol w="510109"/>
                <a:gridCol w="898121"/>
                <a:gridCol w="768784"/>
                <a:gridCol w="769687"/>
                <a:gridCol w="768784"/>
                <a:gridCol w="897215"/>
                <a:gridCol w="838427"/>
              </a:tblGrid>
              <a:tr h="399643">
                <a:tc>
                  <a:txBody>
                    <a:bodyPr/>
                    <a:lstStyle/>
                    <a:p>
                      <a:pPr algn="just">
                        <a:lnSpc>
                          <a:spcPct val="115000"/>
                        </a:lnSpc>
                        <a:spcAft>
                          <a:spcPts val="0"/>
                        </a:spcAft>
                      </a:pPr>
                      <a:r>
                        <a:rPr lang="ro-RO" sz="1800" dirty="0">
                          <a:latin typeface="Times New Roman"/>
                          <a:ea typeface="Calibri"/>
                          <a:cs typeface="Times New Roman"/>
                        </a:rPr>
                        <a:t>Nr. Crt.</a:t>
                      </a:r>
                      <a:endParaRPr lang="ro-RO" sz="1800" dirty="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n</a:t>
                      </a:r>
                      <a:endParaRPr lang="ro-RO" sz="1800" dirty="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dirty="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formatului corporal</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105,93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0,602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3,130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2,95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100,00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115,79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compactitate</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116,87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1,055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5,481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4,69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104,54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126,66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osaturii</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9,84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0,082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0,429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4,35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8,95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10,52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masivitate</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123,71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0,967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5,024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4,06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113,33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135,18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încărcare a fluierului</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25,81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4,061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2,734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10,59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19,23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30,70</a:t>
                      </a:r>
                      <a:endParaRPr lang="ro-RO" sz="1800" dirty="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098"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44008" y="4869160"/>
            <a:ext cx="98425" cy="206375"/>
          </a:xfrm>
          <a:prstGeom prst="rect">
            <a:avLst/>
          </a:prstGeom>
          <a:noFill/>
        </p:spPr>
      </p:pic>
      <p:pic>
        <p:nvPicPr>
          <p:cNvPr id="4097"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64088" y="4869160"/>
            <a:ext cx="274638" cy="206375"/>
          </a:xfrm>
          <a:prstGeom prst="rect">
            <a:avLst/>
          </a:prstGeom>
          <a:noFill/>
        </p:spPr>
      </p:pic>
      <p:sp>
        <p:nvSpPr>
          <p:cNvPr id="4099" name="Rectangle 3"/>
          <p:cNvSpPr>
            <a:spLocks noChangeArrowheads="1"/>
          </p:cNvSpPr>
          <p:nvPr/>
        </p:nvSpPr>
        <p:spPr bwMode="auto">
          <a:xfrm>
            <a:off x="0" y="692696"/>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indicilor dezvoltării corporale la vârsta de 100 de zile pentru lotul Țigaie ruginie X Blanche du Massif Central</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Table 7"/>
          <p:cNvGraphicFramePr>
            <a:graphicFrameLocks noGrp="1"/>
          </p:cNvGraphicFramePr>
          <p:nvPr/>
        </p:nvGraphicFramePr>
        <p:xfrm>
          <a:off x="0" y="4649724"/>
          <a:ext cx="9143999" cy="2208276"/>
        </p:xfrm>
        <a:graphic>
          <a:graphicData uri="http://schemas.openxmlformats.org/drawingml/2006/table">
            <a:tbl>
              <a:tblPr/>
              <a:tblGrid>
                <a:gridCol w="610505"/>
                <a:gridCol w="3082370"/>
                <a:gridCol w="510109"/>
                <a:gridCol w="898121"/>
                <a:gridCol w="768783"/>
                <a:gridCol w="769687"/>
                <a:gridCol w="768783"/>
                <a:gridCol w="897215"/>
                <a:gridCol w="838426"/>
              </a:tblGrid>
              <a:tr h="399643">
                <a:tc>
                  <a:txBody>
                    <a:bodyPr/>
                    <a:lstStyle/>
                    <a:p>
                      <a:pPr algn="just">
                        <a:lnSpc>
                          <a:spcPct val="115000"/>
                        </a:lnSpc>
                        <a:spcAft>
                          <a:spcPts val="0"/>
                        </a:spcAft>
                      </a:pPr>
                      <a:r>
                        <a:rPr lang="ro-RO" sz="1800">
                          <a:latin typeface="Times New Roman"/>
                          <a:ea typeface="Calibri"/>
                          <a:cs typeface="Times New Roman"/>
                        </a:rPr>
                        <a:t>Nr. Crt.</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Specificare</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34390" marR="34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formatului corporal</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104,75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1,123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5,244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5,320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95,64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116,68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compactitate</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125,74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1,817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8,096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6,493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110,42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144,89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osaturii</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10,39</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0,102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0,532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5,628</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9,122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11,423</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masivitate</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130,57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1,350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7,222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5,421</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109,60</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139,292</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a:txBody>
                    <a:bodyPr/>
                    <a:lstStyle/>
                    <a:p>
                      <a:pPr algn="just">
                        <a:lnSpc>
                          <a:spcPct val="115000"/>
                        </a:lnSpc>
                        <a:spcAft>
                          <a:spcPts val="0"/>
                        </a:spcAft>
                      </a:pPr>
                      <a:r>
                        <a:rPr lang="ro-RO" sz="1800">
                          <a:latin typeface="Times New Roman"/>
                          <a:ea typeface="Calibri"/>
                          <a:cs typeface="Times New Roman"/>
                        </a:rPr>
                        <a:t>5.</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Indicele de încărcare a fluierului</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26,17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0,786</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3,757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15,207</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18,34</a:t>
                      </a:r>
                      <a:endParaRPr lang="ro-RO" sz="180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34,85</a:t>
                      </a:r>
                      <a:endParaRPr lang="ro-RO" sz="1800" dirty="0">
                        <a:latin typeface="Calibri"/>
                        <a:ea typeface="Calibri"/>
                        <a:cs typeface="Times New Roman"/>
                      </a:endParaRPr>
                    </a:p>
                  </a:txBody>
                  <a:tcPr marL="34390" marR="34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101"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4644008" y="1700808"/>
            <a:ext cx="98425" cy="206375"/>
          </a:xfrm>
          <a:prstGeom prst="rect">
            <a:avLst/>
          </a:prstGeom>
          <a:noFill/>
        </p:spPr>
      </p:pic>
      <p:pic>
        <p:nvPicPr>
          <p:cNvPr id="4100"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364088" y="1700808"/>
            <a:ext cx="274638" cy="206375"/>
          </a:xfrm>
          <a:prstGeom prst="rect">
            <a:avLst/>
          </a:prstGeom>
          <a:noFill/>
        </p:spPr>
      </p:pic>
      <p:sp>
        <p:nvSpPr>
          <p:cNvPr id="4102" name="Rectangle 6"/>
          <p:cNvSpPr>
            <a:spLocks noChangeArrowheads="1"/>
          </p:cNvSpPr>
          <p:nvPr/>
        </p:nvSpPr>
        <p:spPr bwMode="auto">
          <a:xfrm>
            <a:off x="0" y="3933056"/>
            <a:ext cx="9144001"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Valorile medii și estimatele variabilității indicilor dezvoltării corporale la vârsta de 100 de zile pentru lotul Țigaie ruginie X Berrichon du Cher</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0" y="2348880"/>
          <a:ext cx="9144003" cy="1577340"/>
        </p:xfrm>
        <a:graphic>
          <a:graphicData uri="http://schemas.openxmlformats.org/drawingml/2006/table">
            <a:tbl>
              <a:tblPr/>
              <a:tblGrid>
                <a:gridCol w="539554"/>
                <a:gridCol w="432048"/>
                <a:gridCol w="3312368"/>
                <a:gridCol w="432048"/>
                <a:gridCol w="728578"/>
                <a:gridCol w="727234"/>
                <a:gridCol w="726380"/>
                <a:gridCol w="848581"/>
                <a:gridCol w="726380"/>
                <a:gridCol w="670832"/>
              </a:tblGrid>
              <a:tr h="399643">
                <a:tc>
                  <a:txBody>
                    <a:bodyPr/>
                    <a:lstStyle/>
                    <a:p>
                      <a:pPr algn="just">
                        <a:lnSpc>
                          <a:spcPct val="115000"/>
                        </a:lnSpc>
                        <a:spcAft>
                          <a:spcPts val="0"/>
                        </a:spcAft>
                      </a:pPr>
                      <a:r>
                        <a:rPr lang="en-US" sz="1800" dirty="0" smtClean="0">
                          <a:latin typeface="Calibri"/>
                          <a:ea typeface="Calibri"/>
                          <a:cs typeface="Times New Roman"/>
                        </a:rPr>
                        <a:t>Lot </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dirty="0">
                          <a:latin typeface="Times New Roman"/>
                          <a:ea typeface="Calibri"/>
                          <a:cs typeface="Times New Roman"/>
                        </a:rPr>
                        <a:t>Nr. </a:t>
                      </a:r>
                      <a:r>
                        <a:rPr lang="ro-RO" sz="1800" dirty="0" smtClean="0">
                          <a:latin typeface="Times New Roman"/>
                          <a:ea typeface="Calibri"/>
                          <a:cs typeface="Times New Roman"/>
                        </a:rPr>
                        <a:t>Crt</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Specificare</a:t>
                      </a:r>
                      <a:endParaRPr lang="ro-RO" sz="1800" dirty="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ro-RO" sz="1800">
                        <a:latin typeface="Times New Roman"/>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s</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V%</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Min.</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Max.</a:t>
                      </a:r>
                      <a:endParaRPr lang="ro-RO" sz="180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rowSpan="3">
                  <a:txBody>
                    <a:bodyPr/>
                    <a:lstStyle/>
                    <a:p>
                      <a:pPr algn="ctr">
                        <a:lnSpc>
                          <a:spcPct val="115000"/>
                        </a:lnSpc>
                        <a:spcAft>
                          <a:spcPts val="0"/>
                        </a:spcAft>
                      </a:pPr>
                      <a:r>
                        <a:rPr lang="ro-RO" sz="1800" dirty="0" smtClean="0">
                          <a:latin typeface="Calibri"/>
                          <a:ea typeface="Calibri"/>
                          <a:cs typeface="Times New Roman"/>
                        </a:rPr>
                        <a:t>Ți</a:t>
                      </a:r>
                      <a:endParaRPr lang="ro-RO" sz="1800" dirty="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dirty="0">
                          <a:latin typeface="Times New Roman"/>
                          <a:ea typeface="Calibri"/>
                          <a:cs typeface="Times New Roman"/>
                        </a:rPr>
                        <a:t>1.</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dirty="0">
                          <a:latin typeface="Times New Roman"/>
                          <a:ea typeface="Calibri"/>
                          <a:cs typeface="Times New Roman"/>
                        </a:rPr>
                        <a:t>Spor mediu zilnic 0-30 zile (kg)</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0,190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0,011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0,062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30,339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0,093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0,350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30-60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0,194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0,086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23,301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0,101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0,370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60-100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30</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0,214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0,049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22,840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Calibri"/>
                          <a:cs typeface="Times New Roman"/>
                        </a:rPr>
                        <a:t>0,105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0,321</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3074" name="Picture 2"/>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076056" y="2564904"/>
            <a:ext cx="98425" cy="206375"/>
          </a:xfrm>
          <a:prstGeom prst="rect">
            <a:avLst/>
          </a:prstGeom>
          <a:noFill/>
        </p:spPr>
      </p:pic>
      <p:pic>
        <p:nvPicPr>
          <p:cNvPr id="307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724128" y="2564904"/>
            <a:ext cx="274638" cy="206375"/>
          </a:xfrm>
          <a:prstGeom prst="rect">
            <a:avLst/>
          </a:prstGeom>
          <a:noFill/>
        </p:spPr>
      </p:pic>
      <p:sp>
        <p:nvSpPr>
          <p:cNvPr id="3075" name="Rectangle 3"/>
          <p:cNvSpPr>
            <a:spLocks noChangeArrowheads="1"/>
          </p:cNvSpPr>
          <p:nvPr/>
        </p:nvSpPr>
        <p:spPr bwMode="auto">
          <a:xfrm>
            <a:off x="0" y="1484784"/>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Valorile medii și estimatele variabilității sporului mediu zilnic pentru perioadele de creștere analizate la lotul Țigaie ruginie X Țigaie ruginie</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nvGraphicFramePr>
        <p:xfrm>
          <a:off x="2" y="3933056"/>
          <a:ext cx="9143998" cy="946404"/>
        </p:xfrm>
        <a:graphic>
          <a:graphicData uri="http://schemas.openxmlformats.org/drawingml/2006/table">
            <a:tbl>
              <a:tblPr/>
              <a:tblGrid>
                <a:gridCol w="539551"/>
                <a:gridCol w="432048"/>
                <a:gridCol w="3312368"/>
                <a:gridCol w="432048"/>
                <a:gridCol w="755623"/>
                <a:gridCol w="721916"/>
                <a:gridCol w="721069"/>
                <a:gridCol w="842378"/>
                <a:gridCol w="721069"/>
                <a:gridCol w="665928"/>
              </a:tblGrid>
              <a:tr h="199821">
                <a:tc rowSpan="3">
                  <a:txBody>
                    <a:bodyPr/>
                    <a:lstStyle/>
                    <a:p>
                      <a:pPr algn="ctr">
                        <a:lnSpc>
                          <a:spcPct val="115000"/>
                        </a:lnSpc>
                        <a:spcAft>
                          <a:spcPts val="0"/>
                        </a:spcAft>
                      </a:pPr>
                      <a:r>
                        <a:rPr lang="ro-RO" sz="1800" dirty="0" smtClean="0">
                          <a:latin typeface="Calibri"/>
                          <a:ea typeface="Calibri"/>
                          <a:cs typeface="Times New Roman"/>
                        </a:rPr>
                        <a:t>V</a:t>
                      </a:r>
                      <a:endParaRPr lang="ro-RO" sz="1800" dirty="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dirty="0">
                          <a:latin typeface="Times New Roman"/>
                          <a:ea typeface="Calibri"/>
                          <a:cs typeface="Times New Roman"/>
                        </a:rPr>
                        <a:t>1.</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0-30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0,229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0,009</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0,050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21,806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0,126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0,359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30-60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0,253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0,020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0,104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41,162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0,149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0,601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60-100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latin typeface="Times New Roman"/>
                          <a:ea typeface="Calibri"/>
                          <a:cs typeface="Times New Roman"/>
                        </a:rPr>
                        <a:t>0,277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0,010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0,052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18,868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0,201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0,389</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8" name="Table 7"/>
          <p:cNvGraphicFramePr>
            <a:graphicFrameLocks noGrp="1"/>
          </p:cNvGraphicFramePr>
          <p:nvPr/>
        </p:nvGraphicFramePr>
        <p:xfrm>
          <a:off x="0" y="4941168"/>
          <a:ext cx="9144001" cy="946404"/>
        </p:xfrm>
        <a:graphic>
          <a:graphicData uri="http://schemas.openxmlformats.org/drawingml/2006/table">
            <a:tbl>
              <a:tblPr/>
              <a:tblGrid>
                <a:gridCol w="539553"/>
                <a:gridCol w="432048"/>
                <a:gridCol w="3312368"/>
                <a:gridCol w="432048"/>
                <a:gridCol w="755622"/>
                <a:gridCol w="721917"/>
                <a:gridCol w="721070"/>
                <a:gridCol w="842377"/>
                <a:gridCol w="721070"/>
                <a:gridCol w="665928"/>
              </a:tblGrid>
              <a:tr h="199821">
                <a:tc rowSpan="3">
                  <a:txBody>
                    <a:bodyPr/>
                    <a:lstStyle/>
                    <a:p>
                      <a:pPr algn="ctr">
                        <a:lnSpc>
                          <a:spcPct val="115000"/>
                        </a:lnSpc>
                        <a:spcAft>
                          <a:spcPts val="0"/>
                        </a:spcAft>
                      </a:pPr>
                      <a:r>
                        <a:rPr lang="ro-RO" sz="1600" dirty="0" smtClean="0">
                          <a:latin typeface="Calibri"/>
                          <a:ea typeface="Calibri"/>
                          <a:cs typeface="Times New Roman"/>
                        </a:rPr>
                        <a:t>BMC</a:t>
                      </a:r>
                      <a:endParaRPr lang="ro-RO" sz="1600" dirty="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dirty="0">
                          <a:latin typeface="Times New Roman"/>
                          <a:ea typeface="Calibri"/>
                          <a:cs typeface="Times New Roman"/>
                        </a:rPr>
                        <a:t>1.</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0-30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0,198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0,046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23,031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0,285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30-60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0,210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0,046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21,670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0,138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0,302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60-100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latin typeface="Times New Roman"/>
                          <a:ea typeface="Calibri"/>
                          <a:cs typeface="Times New Roman"/>
                        </a:rPr>
                        <a:t>0,239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0,012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0,061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25,442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0,157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0,410</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1" y="5911596"/>
          <a:ext cx="9143999" cy="946404"/>
        </p:xfrm>
        <a:graphic>
          <a:graphicData uri="http://schemas.openxmlformats.org/drawingml/2006/table">
            <a:tbl>
              <a:tblPr/>
              <a:tblGrid>
                <a:gridCol w="539551"/>
                <a:gridCol w="432048"/>
                <a:gridCol w="3312368"/>
                <a:gridCol w="432048"/>
                <a:gridCol w="755624"/>
                <a:gridCol w="721917"/>
                <a:gridCol w="721069"/>
                <a:gridCol w="842377"/>
                <a:gridCol w="721069"/>
                <a:gridCol w="665928"/>
              </a:tblGrid>
              <a:tr h="199821">
                <a:tc rowSpan="3">
                  <a:txBody>
                    <a:bodyPr/>
                    <a:lstStyle/>
                    <a:p>
                      <a:pPr algn="ctr">
                        <a:lnSpc>
                          <a:spcPct val="115000"/>
                        </a:lnSpc>
                        <a:spcAft>
                          <a:spcPts val="0"/>
                        </a:spcAft>
                      </a:pPr>
                      <a:r>
                        <a:rPr lang="ro-RO" sz="1800" dirty="0" smtClean="0">
                          <a:latin typeface="Calibri"/>
                          <a:ea typeface="Calibri"/>
                          <a:cs typeface="Times New Roman"/>
                        </a:rPr>
                        <a:t>BC</a:t>
                      </a:r>
                      <a:endParaRPr lang="ro-RO" sz="1800" dirty="0">
                        <a:latin typeface="Calibri"/>
                        <a:ea typeface="Calibri"/>
                        <a:cs typeface="Times New Roman"/>
                      </a:endParaRPr>
                    </a:p>
                  </a:txBody>
                  <a:tcPr marL="65159" marR="651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dirty="0">
                          <a:latin typeface="Times New Roman"/>
                          <a:ea typeface="Calibri"/>
                          <a:cs typeface="Times New Roman"/>
                        </a:rPr>
                        <a:t>1.</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0-30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0,214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0,040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20,205</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0,128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0,361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dirty="0">
                          <a:latin typeface="Times New Roman"/>
                          <a:ea typeface="Calibri"/>
                          <a:cs typeface="Times New Roman"/>
                        </a:rPr>
                        <a:t>Spor mediu zilnic 30-60 zile (kg)</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20</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0,229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0,019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0,114</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39,062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0,151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0,402</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9821">
                <a:tc vMerge="1">
                  <a:txBody>
                    <a:bodyPr/>
                    <a:lstStyle/>
                    <a:p>
                      <a:pPr algn="just">
                        <a:lnSpc>
                          <a:spcPct val="115000"/>
                        </a:lnSpc>
                        <a:spcAft>
                          <a:spcPts val="0"/>
                        </a:spcAft>
                      </a:pP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3.</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ro-RO" sz="1800">
                          <a:latin typeface="Times New Roman"/>
                          <a:ea typeface="Calibri"/>
                          <a:cs typeface="Times New Roman"/>
                        </a:rPr>
                        <a:t>Spor mediu zilnic 60-100 zile (kg)</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800">
                          <a:latin typeface="Times New Roman"/>
                          <a:ea typeface="Calibri"/>
                          <a:cs typeface="Times New Roman"/>
                        </a:rPr>
                        <a:t>0,287</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0,009</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0,048</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16,866</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latin typeface="Times New Roman"/>
                          <a:ea typeface="Calibri"/>
                          <a:cs typeface="Times New Roman"/>
                        </a:rPr>
                        <a:t>0,201</a:t>
                      </a:r>
                      <a:endParaRPr lang="ro-RO" sz="180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latin typeface="Times New Roman"/>
                          <a:ea typeface="Calibri"/>
                          <a:cs typeface="Times New Roman"/>
                        </a:rPr>
                        <a:t>0,419</a:t>
                      </a:r>
                      <a:endParaRPr lang="ro-RO" sz="1800" dirty="0">
                        <a:latin typeface="Calibri"/>
                        <a:ea typeface="Calibri"/>
                        <a:cs typeface="Times New Roman"/>
                      </a:endParaRPr>
                    </a:p>
                  </a:txBody>
                  <a:tcPr marL="65159" marR="651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o-RO"/>
          </a:p>
        </p:txBody>
      </p:sp>
      <p:graphicFrame>
        <p:nvGraphicFramePr>
          <p:cNvPr id="8" name="Table 7"/>
          <p:cNvGraphicFramePr>
            <a:graphicFrameLocks noGrp="1"/>
          </p:cNvGraphicFramePr>
          <p:nvPr/>
        </p:nvGraphicFramePr>
        <p:xfrm>
          <a:off x="2051720" y="6172200"/>
          <a:ext cx="4739005" cy="685800"/>
        </p:xfrm>
        <a:graphic>
          <a:graphicData uri="http://schemas.openxmlformats.org/drawingml/2006/table">
            <a:tbl>
              <a:tblPr/>
              <a:tblGrid>
                <a:gridCol w="4739005"/>
              </a:tblGrid>
              <a:tr h="444500">
                <a:tc>
                  <a:txBody>
                    <a:bodyPr/>
                    <a:lstStyle/>
                    <a:p>
                      <a:pPr algn="ctr">
                        <a:spcAft>
                          <a:spcPts val="0"/>
                        </a:spcAft>
                      </a:pPr>
                      <a:r>
                        <a:rPr lang="ro-RO" sz="1800" dirty="0" smtClean="0">
                          <a:latin typeface="Times New Roman"/>
                          <a:ea typeface="Times New Roman"/>
                          <a:cs typeface="Times New Roman"/>
                        </a:rPr>
                        <a:t>Carcase </a:t>
                      </a:r>
                      <a:r>
                        <a:rPr lang="ro-RO" sz="1800" dirty="0">
                          <a:latin typeface="Times New Roman"/>
                          <a:ea typeface="Times New Roman"/>
                          <a:cs typeface="Times New Roman"/>
                        </a:rPr>
                        <a:t>provenite din cele 4 loturi</a:t>
                      </a:r>
                      <a:endParaRPr lang="ro-RO" sz="1800" dirty="0">
                        <a:latin typeface="Calibri"/>
                        <a:cs typeface="Times New Roman"/>
                      </a:endParaRPr>
                    </a:p>
                    <a:p>
                      <a:pPr algn="ctr">
                        <a:lnSpc>
                          <a:spcPct val="150000"/>
                        </a:lnSpc>
                        <a:spcAft>
                          <a:spcPts val="0"/>
                        </a:spcAft>
                      </a:pPr>
                      <a:r>
                        <a:rPr lang="ro-RO" sz="1800" dirty="0">
                          <a:latin typeface="Times New Roman"/>
                          <a:ea typeface="Times New Roman"/>
                          <a:cs typeface="Times New Roman"/>
                        </a:rPr>
                        <a:t>a-Ți; b- metisV; c- metis BC; d metis BMC</a:t>
                      </a:r>
                      <a:endParaRPr lang="ro-RO" sz="1800" dirty="0">
                        <a:latin typeface="Calibri"/>
                        <a:cs typeface="Times New Roman"/>
                      </a:endParaRPr>
                    </a:p>
                  </a:txBody>
                  <a:tcPr marL="68580" marR="68580" marT="0" marB="0">
                    <a:lnL>
                      <a:noFill/>
                    </a:lnL>
                    <a:lnR>
                      <a:noFill/>
                    </a:lnR>
                    <a:lnT>
                      <a:noFill/>
                    </a:lnT>
                    <a:lnB>
                      <a:noFill/>
                    </a:lnB>
                  </a:tcPr>
                </a:tc>
              </a:tr>
            </a:tbl>
          </a:graphicData>
        </a:graphic>
      </p:graphicFrame>
      <p:pic>
        <p:nvPicPr>
          <p:cNvPr id="2052" name="Picture 9"/>
          <p:cNvPicPr>
            <a:picLocks noChangeAspect="1" noChangeArrowheads="1"/>
          </p:cNvPicPr>
          <p:nvPr/>
        </p:nvPicPr>
        <p:blipFill>
          <a:blip r:embed="rId2" cstate="print"/>
          <a:srcRect l="33379" t="19295" r="31779"/>
          <a:stretch>
            <a:fillRect/>
          </a:stretch>
        </p:blipFill>
        <p:spPr bwMode="auto">
          <a:xfrm>
            <a:off x="860658" y="260648"/>
            <a:ext cx="1839134" cy="5616624"/>
          </a:xfrm>
          <a:prstGeom prst="rect">
            <a:avLst/>
          </a:prstGeom>
          <a:noFill/>
        </p:spPr>
      </p:pic>
      <p:pic>
        <p:nvPicPr>
          <p:cNvPr id="2051" name="Picture 3"/>
          <p:cNvPicPr>
            <a:picLocks noChangeAspect="1" noChangeArrowheads="1"/>
          </p:cNvPicPr>
          <p:nvPr/>
        </p:nvPicPr>
        <p:blipFill>
          <a:blip r:embed="rId3" cstate="print"/>
          <a:srcRect l="31650" t="18011" r="35664" b="1196"/>
          <a:stretch>
            <a:fillRect/>
          </a:stretch>
        </p:blipFill>
        <p:spPr bwMode="auto">
          <a:xfrm>
            <a:off x="2722689" y="260648"/>
            <a:ext cx="1705295" cy="5616624"/>
          </a:xfrm>
          <a:prstGeom prst="rect">
            <a:avLst/>
          </a:prstGeom>
          <a:noFill/>
        </p:spPr>
      </p:pic>
      <p:pic>
        <p:nvPicPr>
          <p:cNvPr id="2050" name="Picture 4" descr="20200415_160153"/>
          <p:cNvPicPr>
            <a:picLocks noChangeAspect="1" noChangeArrowheads="1"/>
          </p:cNvPicPr>
          <p:nvPr/>
        </p:nvPicPr>
        <p:blipFill>
          <a:blip r:embed="rId4" cstate="print"/>
          <a:srcRect/>
          <a:stretch>
            <a:fillRect/>
          </a:stretch>
        </p:blipFill>
        <p:spPr bwMode="auto">
          <a:xfrm>
            <a:off x="4407245" y="260648"/>
            <a:ext cx="1604915" cy="5572553"/>
          </a:xfrm>
          <a:prstGeom prst="rect">
            <a:avLst/>
          </a:prstGeom>
          <a:noFill/>
        </p:spPr>
      </p:pic>
      <p:pic>
        <p:nvPicPr>
          <p:cNvPr id="2049" name="Picture 6" descr="20200528_141628"/>
          <p:cNvPicPr>
            <a:picLocks noChangeAspect="1" noChangeArrowheads="1"/>
          </p:cNvPicPr>
          <p:nvPr/>
        </p:nvPicPr>
        <p:blipFill>
          <a:blip r:embed="rId5" cstate="print"/>
          <a:srcRect t="13629"/>
          <a:stretch>
            <a:fillRect/>
          </a:stretch>
        </p:blipFill>
        <p:spPr bwMode="auto">
          <a:xfrm>
            <a:off x="6012160" y="260648"/>
            <a:ext cx="1584176" cy="5580148"/>
          </a:xfrm>
          <a:prstGeom prst="rect">
            <a:avLst/>
          </a:prstGeom>
          <a:noFill/>
        </p:spPr>
      </p:pic>
      <p:sp>
        <p:nvSpPr>
          <p:cNvPr id="20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o-RO"/>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0" y="2587752"/>
          <a:ext cx="9143999" cy="2208276"/>
        </p:xfrm>
        <a:graphic>
          <a:graphicData uri="http://schemas.openxmlformats.org/drawingml/2006/table">
            <a:tbl>
              <a:tblPr/>
              <a:tblGrid>
                <a:gridCol w="539882"/>
                <a:gridCol w="801824"/>
                <a:gridCol w="1418689"/>
                <a:gridCol w="1229731"/>
                <a:gridCol w="1442683"/>
                <a:gridCol w="1305715"/>
                <a:gridCol w="1242729"/>
                <a:gridCol w="1162746"/>
              </a:tblGrid>
              <a:tr h="480695">
                <a:tc>
                  <a:txBody>
                    <a:bodyPr/>
                    <a:lstStyle/>
                    <a:p>
                      <a:pPr>
                        <a:lnSpc>
                          <a:spcPct val="115000"/>
                        </a:lnSpc>
                        <a:spcAft>
                          <a:spcPts val="0"/>
                        </a:spcAft>
                      </a:pPr>
                      <a:r>
                        <a:rPr lang="ro-RO" sz="1800" dirty="0">
                          <a:solidFill>
                            <a:srgbClr val="000000"/>
                          </a:solidFill>
                          <a:latin typeface="Times New Roman"/>
                          <a:ea typeface="Times New Roman"/>
                          <a:cs typeface="Times New Roman"/>
                        </a:rPr>
                        <a:t>Nr.</a:t>
                      </a:r>
                      <a:endParaRPr lang="ro-RO" sz="1800" dirty="0">
                        <a:latin typeface="Calibri"/>
                        <a:ea typeface="Calibri"/>
                        <a:cs typeface="Times New Roman"/>
                      </a:endParaRPr>
                    </a:p>
                    <a:p>
                      <a:pPr>
                        <a:lnSpc>
                          <a:spcPct val="115000"/>
                        </a:lnSpc>
                        <a:spcAft>
                          <a:spcPts val="0"/>
                        </a:spcAft>
                      </a:pPr>
                      <a:r>
                        <a:rPr lang="ro-RO" sz="1800" dirty="0">
                          <a:solidFill>
                            <a:srgbClr val="000000"/>
                          </a:solidFill>
                          <a:latin typeface="Times New Roman"/>
                          <a:ea typeface="Times New Roman"/>
                          <a:cs typeface="Times New Roman"/>
                        </a:rPr>
                        <a:t>crt.</a:t>
                      </a:r>
                      <a:endParaRPr lang="ro-RO"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o-RO" sz="1800">
                          <a:solidFill>
                            <a:srgbClr val="000000"/>
                          </a:solidFill>
                          <a:latin typeface="Times New Roman"/>
                          <a:ea typeface="Times New Roman"/>
                          <a:cs typeface="Times New Roman"/>
                        </a:rPr>
                        <a:t>Lot</a:t>
                      </a:r>
                      <a:endParaRPr lang="ro-RO"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o-RO" sz="1800">
                          <a:solidFill>
                            <a:srgbClr val="000000"/>
                          </a:solidFill>
                          <a:latin typeface="Times New Roman"/>
                          <a:ea typeface="Times New Roman"/>
                          <a:cs typeface="Times New Roman"/>
                        </a:rPr>
                        <a:t>Indicele formatului carcasei</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Indicele formatului jigoului</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Indicele de compactitate al carcasei</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Indicele lărgimii carcasei</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Indicele dezvoltării jgoului</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Indicele adancimii toracelui</a:t>
                      </a:r>
                      <a:endParaRPr lang="ro-RO" sz="180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735">
                <a:tc>
                  <a:txBody>
                    <a:bodyPr/>
                    <a:lstStyle/>
                    <a:p>
                      <a:pPr algn="r">
                        <a:lnSpc>
                          <a:spcPct val="115000"/>
                        </a:lnSpc>
                        <a:spcAft>
                          <a:spcPts val="0"/>
                        </a:spcAft>
                      </a:pPr>
                      <a:r>
                        <a:rPr lang="ro-RO" sz="1800">
                          <a:solidFill>
                            <a:srgbClr val="000000"/>
                          </a:solidFill>
                          <a:latin typeface="Times New Roman"/>
                          <a:ea typeface="Times New Roman"/>
                          <a:cs typeface="Times New Roman"/>
                        </a:rPr>
                        <a:t>1</a:t>
                      </a:r>
                      <a:endParaRPr lang="ro-RO"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o-RO" sz="1800">
                          <a:solidFill>
                            <a:srgbClr val="000000"/>
                          </a:solidFill>
                          <a:latin typeface="Times New Roman"/>
                          <a:ea typeface="Calibri"/>
                          <a:cs typeface="Times New Roman"/>
                        </a:rPr>
                        <a:t>BMC </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36,84</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72,41</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112,28</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100,00</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120,00</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36,84</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9385">
                <a:tc>
                  <a:txBody>
                    <a:bodyPr/>
                    <a:lstStyle/>
                    <a:p>
                      <a:pPr algn="r">
                        <a:lnSpc>
                          <a:spcPct val="115000"/>
                        </a:lnSpc>
                        <a:spcAft>
                          <a:spcPts val="0"/>
                        </a:spcAft>
                      </a:pPr>
                      <a:r>
                        <a:rPr lang="ro-RO" sz="1800">
                          <a:solidFill>
                            <a:srgbClr val="000000"/>
                          </a:solidFill>
                          <a:latin typeface="Times New Roman"/>
                          <a:ea typeface="Times New Roman"/>
                          <a:cs typeface="Times New Roman"/>
                        </a:rPr>
                        <a:t>2</a:t>
                      </a:r>
                      <a:endParaRPr lang="ro-RO"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o-RO" sz="1800">
                          <a:solidFill>
                            <a:srgbClr val="000000"/>
                          </a:solidFill>
                          <a:latin typeface="Times New Roman"/>
                          <a:ea typeface="Calibri"/>
                          <a:cs typeface="Times New Roman"/>
                        </a:rPr>
                        <a:t>V </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37,25</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70,37</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119,60</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110,52</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112,5</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39,21</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5415">
                <a:tc>
                  <a:txBody>
                    <a:bodyPr/>
                    <a:lstStyle/>
                    <a:p>
                      <a:pPr algn="r">
                        <a:lnSpc>
                          <a:spcPct val="115000"/>
                        </a:lnSpc>
                        <a:spcAft>
                          <a:spcPts val="0"/>
                        </a:spcAft>
                      </a:pPr>
                      <a:r>
                        <a:rPr lang="ro-RO" sz="1800">
                          <a:solidFill>
                            <a:srgbClr val="000000"/>
                          </a:solidFill>
                          <a:latin typeface="Times New Roman"/>
                          <a:ea typeface="Times New Roman"/>
                          <a:cs typeface="Times New Roman"/>
                        </a:rPr>
                        <a:t>3</a:t>
                      </a:r>
                      <a:endParaRPr lang="ro-RO"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o-RO" sz="1800">
                          <a:solidFill>
                            <a:srgbClr val="000000"/>
                          </a:solidFill>
                          <a:latin typeface="Times New Roman"/>
                          <a:ea typeface="Calibri"/>
                          <a:cs typeface="Times New Roman"/>
                        </a:rPr>
                        <a:t>TI </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34,78</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64,00</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121,73</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106,25</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109,09</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41,30</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1925">
                <a:tc>
                  <a:txBody>
                    <a:bodyPr/>
                    <a:lstStyle/>
                    <a:p>
                      <a:pPr algn="r">
                        <a:lnSpc>
                          <a:spcPct val="115000"/>
                        </a:lnSpc>
                        <a:spcAft>
                          <a:spcPts val="0"/>
                        </a:spcAft>
                      </a:pPr>
                      <a:r>
                        <a:rPr lang="ro-RO" sz="1800">
                          <a:solidFill>
                            <a:srgbClr val="000000"/>
                          </a:solidFill>
                          <a:latin typeface="Times New Roman"/>
                          <a:ea typeface="Times New Roman"/>
                          <a:cs typeface="Times New Roman"/>
                        </a:rPr>
                        <a:t>4</a:t>
                      </a:r>
                      <a:endParaRPr lang="ro-RO"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ro-RO" sz="1800">
                          <a:solidFill>
                            <a:srgbClr val="000000"/>
                          </a:solidFill>
                          <a:latin typeface="Times New Roman"/>
                          <a:ea typeface="Times New Roman"/>
                          <a:cs typeface="Times New Roman"/>
                        </a:rPr>
                        <a:t>BC</a:t>
                      </a:r>
                      <a:endParaRPr lang="ro-RO"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36,25</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69,30</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121,00</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109,72</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a:solidFill>
                            <a:srgbClr val="000000"/>
                          </a:solidFill>
                          <a:latin typeface="Times New Roman"/>
                          <a:ea typeface="Times New Roman"/>
                          <a:cs typeface="Times New Roman"/>
                        </a:rPr>
                        <a:t>114,5</a:t>
                      </a:r>
                      <a:endParaRPr lang="ro-RO"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800" dirty="0">
                          <a:solidFill>
                            <a:srgbClr val="000000"/>
                          </a:solidFill>
                          <a:latin typeface="Times New Roman"/>
                          <a:ea typeface="Times New Roman"/>
                          <a:cs typeface="Times New Roman"/>
                        </a:rPr>
                        <a:t>40,51</a:t>
                      </a:r>
                      <a:endParaRPr lang="ro-RO"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2769" name="Rectangle 1"/>
          <p:cNvSpPr>
            <a:spLocks noChangeArrowheads="1"/>
          </p:cNvSpPr>
          <p:nvPr/>
        </p:nvSpPr>
        <p:spPr bwMode="auto">
          <a:xfrm>
            <a:off x="611560" y="2132856"/>
            <a:ext cx="7977376"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Valorile medii ale principalilor indici ai carcaselor calculați pentru cele 4 loturi</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929669"/>
            <a:ext cx="9144000"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o-RO"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CONCLUZII</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1. </a:t>
            </a:r>
            <a:r>
              <a:rPr kumimoji="0" lang="ro-RO" b="0" i="0" u="none" strike="noStrike" cap="none" normalizeH="0" baseline="0" dirty="0" smtClean="0">
                <a:ln>
                  <a:noFill/>
                </a:ln>
                <a:solidFill>
                  <a:schemeClr val="tx1"/>
                </a:solidFill>
                <a:effectLst/>
                <a:latin typeface="Arial" pitchFamily="34" charset="0"/>
                <a:ea typeface="Calibri" pitchFamily="34" charset="0"/>
                <a:cs typeface="Arial" pitchFamily="34" charset="0"/>
              </a:rPr>
              <a:t>Durata ciclului  sexual a femelelor Țigaie ruginie a fost în medie de 17 zile cu limite între 16 și 20 de zile.</a:t>
            </a: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pitchFamily="34" charset="0"/>
                <a:ea typeface="Calibri" pitchFamily="34" charset="0"/>
                <a:cs typeface="Arial" pitchFamily="34" charset="0"/>
              </a:rPr>
              <a:t>2. </a:t>
            </a:r>
            <a:r>
              <a:rPr kumimoji="0" lang="ro-RO" b="0" i="0" u="none" strike="noStrike" cap="none" normalizeH="0" baseline="0" dirty="0" smtClean="0">
                <a:ln>
                  <a:noFill/>
                </a:ln>
                <a:solidFill>
                  <a:schemeClr val="tx1"/>
                </a:solidFill>
                <a:effectLst/>
                <a:latin typeface="Arial" pitchFamily="34" charset="0"/>
                <a:ea typeface="Calibri" pitchFamily="34" charset="0"/>
                <a:cs typeface="Arial" pitchFamily="34" charset="0"/>
              </a:rPr>
              <a:t>Perioada de gestatie a variat între 144 și 153 de zile media fiiind de 147 de zile</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3. </a:t>
            </a:r>
            <a:r>
              <a:rPr kumimoji="0" lang="ro-RO"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Procentul de fătări distocice a fost de 6%, majoritatea cazurilor înregistrându-se la femelele primipare.</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Calibri" pitchFamily="34" charset="0"/>
                <a:cs typeface="Arial" pitchFamily="34" charset="0"/>
              </a:rPr>
              <a:t>4. Calcularea principalilor indici de reproducție a oilor din experiment a rezultat un indice de fecunditate de 96,29% si un indice de prolificitate de 102,30%.</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Calibri" pitchFamily="34" charset="0"/>
                <a:cs typeface="Arial" pitchFamily="34" charset="0"/>
              </a:rPr>
              <a:t>5. Mieii Țigaie ruginie X Țigaie ruginie (Ți) au avut o masă corporală la naștere în medie de 3,97 de kg, cu limite între 2 și 5 kg cu o omogenitate medie.</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Calibri" pitchFamily="34" charset="0"/>
                <a:cs typeface="Arial" pitchFamily="34" charset="0"/>
              </a:rPr>
              <a:t>6. </a:t>
            </a:r>
            <a:r>
              <a:rPr kumimoji="0" lang="ro-R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La vârsta de 30 zile mieii din lotul Ți au avut o masă corporală în medie de 9,69 kg iar la înțărcare au avut în medie 14kg.</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7. La vârsta de 100 de zile mieii Ți au avut o masă corporală medie de 24 kg cu o omogenitate medie de 13,29%,o înălțime la grebăn în medie de 55,63 cm, cu o lungime a trunchiului medie de 56,63cm, un perimetru toracic de 69,73cm.</a:t>
            </a:r>
            <a:endParaRPr kumimoji="0" lang="ro-RO"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o-RO"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8. Lotul Ți a avut un spor în medie de 190g/zi până la vârsta de 30 de zile, apoi sporul a crescut ușor la 194g/zi în a doua perioadă, după înțărcare și până la vârsta de 100 de zile realizându-se sporuri in medie de 214g/zi.</a:t>
            </a:r>
            <a:endParaRPr kumimoji="0" lang="ro-RO"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52736"/>
            <a:ext cx="9144000" cy="5632311"/>
          </a:xfrm>
          <a:prstGeom prst="rect">
            <a:avLst/>
          </a:prstGeom>
        </p:spPr>
        <p:txBody>
          <a:bodyPr wrap="square">
            <a:spAutoFit/>
          </a:bodyPr>
          <a:lstStyle/>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9. Mieii metiși Țigaie ruginie X Vendeen (V) au avut masa corporală la naștere în medie de peste 5 kg, la vârsta de 30 de zile de 11,34 kg, la înțărcare masa corporală a fost în medie de 16 kg iar la vârsta de 100 de zile 28,75 kg cu o omogenitate medie și limite între 21 și 41 kg. </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10. În urma măsurătorilor se constată ca mieii V au o înălțime la grebăn medie de 57,6 kg  cu o lungime a trunchiului de aproximativ 60 de cm, un perimetru al toracelui de 74 cm și un perimetru al fluierului cu limite între 7 și 8,5 cm.</a:t>
            </a:r>
            <a:endParaRPr lang="ro-RO" dirty="0" smtClean="0">
              <a:latin typeface="Arial" pitchFamily="34" charset="0"/>
              <a:cs typeface="Arial" pitchFamily="34" charset="0"/>
            </a:endParaRPr>
          </a:p>
          <a:p>
            <a:pPr lvl="0" algn="just" eaLnBrk="0" fontAlgn="base" hangingPunct="0">
              <a:spcBef>
                <a:spcPct val="0"/>
              </a:spcBef>
              <a:spcAft>
                <a:spcPct val="0"/>
              </a:spcAft>
            </a:pPr>
            <a:endParaRPr lang="ro-RO" dirty="0" smtClean="0">
              <a:latin typeface="Arial" pitchFamily="34" charset="0"/>
              <a:ea typeface="Times New Roman" pitchFamily="18"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11</a:t>
            </a:r>
            <a:r>
              <a:rPr lang="ro-RO" dirty="0" smtClean="0">
                <a:latin typeface="Arial" pitchFamily="34" charset="0"/>
                <a:ea typeface="Times New Roman" pitchFamily="18" charset="0"/>
                <a:cs typeface="Arial" pitchFamily="34" charset="0"/>
              </a:rPr>
              <a:t>. Indicele formatului corporal indică un format putin dreptunghiular cu latura mare pe orizontală omogenitatea acestui indice fiind destul de mare pentru lotul V. Valoarea indicelui de compactitate arată că acești metiși au un format corporal puțin mai compact decât lotul Ti</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12. </a:t>
            </a:r>
            <a:r>
              <a:rPr lang="ro-RO" dirty="0" smtClean="0">
                <a:latin typeface="Arial" pitchFamily="34" charset="0"/>
                <a:ea typeface="Calibri" pitchFamily="34" charset="0"/>
                <a:cs typeface="Arial" pitchFamily="34" charset="0"/>
              </a:rPr>
              <a:t>Metișii BMC au avut o masă corporală la naștere în medie de 4,26 kg cu limite între 2,7 și 6,7 kg, lotul având o omogenitate medie. Omogenitatea lotului BMC s-a păstrat și la celelalte trei determinări ale masei corporale, înregistrîndu-se valori medii de 9,7 kg la vârsta de 30 de zile, 15,61 kg la înțărcare și 25,87 kg la vârsta de 100 de zile.</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Calibri" pitchFamily="34" charset="0"/>
                <a:cs typeface="Arial" pitchFamily="34" charset="0"/>
              </a:rPr>
              <a:t>13.</a:t>
            </a:r>
            <a:r>
              <a:rPr lang="ro-RO" dirty="0" smtClean="0">
                <a:latin typeface="Arial" pitchFamily="34" charset="0"/>
                <a:ea typeface="Times New Roman" pitchFamily="18" charset="0"/>
                <a:cs typeface="Arial" pitchFamily="34" charset="0"/>
              </a:rPr>
              <a:t> Sporul mediu zilnic realizat de metișii BMC a fost în medie de 198g/zi până la vârsta de 30 de zile, 210 g/zi până la înțărcare și 239 g/zi pentru perioada 60-100 de zile.</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14. Metișii BC </a:t>
            </a:r>
            <a:r>
              <a:rPr lang="ro-RO" dirty="0" smtClean="0">
                <a:latin typeface="Arial" pitchFamily="34" charset="0"/>
                <a:ea typeface="Calibri" pitchFamily="34" charset="0"/>
                <a:cs typeface="Arial" pitchFamily="34" charset="0"/>
              </a:rPr>
              <a:t>au avut o masă corporală la naștere de 5,2 kg, la vârsta de 30 de zile au avut 11,62 kg, la înțărcare 18,51 kg iar la 100 de zile 30 de </a:t>
            </a:r>
            <a:r>
              <a:rPr lang="ro-RO" dirty="0" smtClean="0">
                <a:latin typeface="Arial" pitchFamily="34" charset="0"/>
                <a:ea typeface="Calibri" pitchFamily="34" charset="0"/>
                <a:cs typeface="Arial" pitchFamily="34" charset="0"/>
              </a:rPr>
              <a:t>kg</a:t>
            </a:r>
            <a:endParaRPr lang="ro-RO" dirty="0" smtClean="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52736"/>
            <a:ext cx="9144000" cy="5909310"/>
          </a:xfrm>
          <a:prstGeom prst="rect">
            <a:avLst/>
          </a:prstGeom>
        </p:spPr>
        <p:txBody>
          <a:bodyPr wrap="square">
            <a:spAutoFit/>
          </a:bodyPr>
          <a:lstStyle/>
          <a:p>
            <a:pPr algn="just" eaLnBrk="0" fontAlgn="base" hangingPunct="0">
              <a:spcBef>
                <a:spcPct val="0"/>
              </a:spcBef>
              <a:spcAft>
                <a:spcPct val="0"/>
              </a:spcAft>
            </a:pPr>
            <a:r>
              <a:rPr lang="ro-RO" dirty="0" smtClean="0">
                <a:latin typeface="Arial" pitchFamily="34" charset="0"/>
                <a:ea typeface="Calibri" pitchFamily="34" charset="0"/>
                <a:cs typeface="Arial" pitchFamily="34" charset="0"/>
              </a:rPr>
              <a:t>15. </a:t>
            </a:r>
            <a:r>
              <a:rPr lang="ro-RO" dirty="0" smtClean="0">
                <a:latin typeface="Arial" pitchFamily="34" charset="0"/>
                <a:ea typeface="Times New Roman" pitchFamily="18" charset="0"/>
                <a:cs typeface="Arial" pitchFamily="34" charset="0"/>
              </a:rPr>
              <a:t>Sporul mediu zilnic pentru lotul BC a înregistrat valori medii de 214g/zi pentru perioada 0-30 de zile, 229g/zi pentru perioada 30-60de zile și 287g/zi de la înțărcare la vârsta de 100 de zile.</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16. </a:t>
            </a:r>
            <a:r>
              <a:rPr lang="ro-RO" dirty="0" smtClean="0">
                <a:latin typeface="Arial" pitchFamily="34" charset="0"/>
                <a:ea typeface="Times New Roman" pitchFamily="18" charset="0"/>
                <a:cs typeface="Arial" pitchFamily="34" charset="0"/>
              </a:rPr>
              <a:t>Consumul specific calculat a fost în medie de 6,3 UN/kg spor la lotul </a:t>
            </a:r>
            <a:r>
              <a:rPr lang="ro-RO" dirty="0" smtClean="0">
                <a:latin typeface="Arial" pitchFamily="34" charset="0"/>
                <a:ea typeface="Calibri" pitchFamily="34" charset="0"/>
                <a:cs typeface="Arial" pitchFamily="34" charset="0"/>
              </a:rPr>
              <a:t>Țigaie ruginie X Țigaie ruginie, 5,9 UN/kg spor la  Țigaie ruginie X Berrichon du Cher, 5,6 UN/kg spor la Țigaie ruginie X Blanche du Massif Central și 5,5UN/kg spor la Țigaie ruginie X Vendeen.</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17. </a:t>
            </a:r>
            <a:r>
              <a:rPr lang="ro-RO" dirty="0" smtClean="0">
                <a:latin typeface="Arial" pitchFamily="34" charset="0"/>
                <a:ea typeface="Times New Roman" pitchFamily="18" charset="0"/>
                <a:cs typeface="Arial" pitchFamily="34" charset="0"/>
              </a:rPr>
              <a:t>În urma aprecierii carcasei pe enimalul viu în lotul Ți au fost 4 animale notate cu 2 (necorespunzător tipului de carne) și un animal cu nota 3 (bine). În ceea ce privește metișii V patru dintre aceștia au fost cu nota patru (foarte bine) și unu cu bine. Metișii BC au fost notați cu nota 4 iar metișii BMC au primit notele 4 și 3.</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18. </a:t>
            </a:r>
            <a:r>
              <a:rPr lang="en-US" dirty="0" err="1" smtClean="0">
                <a:latin typeface="Arial" pitchFamily="34" charset="0"/>
                <a:ea typeface="Times New Roman" pitchFamily="18" charset="0"/>
                <a:cs typeface="Arial" pitchFamily="34" charset="0"/>
              </a:rPr>
              <a:t>Mieii</a:t>
            </a:r>
            <a:r>
              <a:rPr lang="en-US" dirty="0" smtClean="0">
                <a:latin typeface="Arial" pitchFamily="34" charset="0"/>
                <a:ea typeface="Times New Roman" pitchFamily="18" charset="0"/>
                <a:cs typeface="Arial" pitchFamily="34" charset="0"/>
              </a:rPr>
              <a:t> </a:t>
            </a:r>
            <a:r>
              <a:rPr lang="en-US" dirty="0" err="1" smtClean="0">
                <a:latin typeface="Arial" pitchFamily="34" charset="0"/>
                <a:ea typeface="Times New Roman" pitchFamily="18" charset="0"/>
                <a:cs typeface="Arial" pitchFamily="34" charset="0"/>
              </a:rPr>
              <a:t>sacrifica</a:t>
            </a:r>
            <a:r>
              <a:rPr lang="ro-RO" dirty="0" smtClean="0">
                <a:latin typeface="Arial" pitchFamily="34" charset="0"/>
                <a:ea typeface="Times New Roman" pitchFamily="18" charset="0"/>
                <a:cs typeface="Arial" pitchFamily="34" charset="0"/>
              </a:rPr>
              <a:t>ți</a:t>
            </a:r>
            <a:r>
              <a:rPr lang="en-US" dirty="0" smtClean="0">
                <a:latin typeface="Arial" pitchFamily="34" charset="0"/>
                <a:ea typeface="Times New Roman" pitchFamily="18" charset="0"/>
                <a:cs typeface="Arial" pitchFamily="34" charset="0"/>
              </a:rPr>
              <a:t> la </a:t>
            </a:r>
            <a:r>
              <a:rPr lang="en-US" dirty="0" err="1" smtClean="0">
                <a:latin typeface="Arial" pitchFamily="34" charset="0"/>
                <a:ea typeface="Times New Roman" pitchFamily="18" charset="0"/>
                <a:cs typeface="Arial" pitchFamily="34" charset="0"/>
              </a:rPr>
              <a:t>înțărcare</a:t>
            </a:r>
            <a:r>
              <a:rPr lang="en-US" dirty="0" smtClean="0">
                <a:latin typeface="Arial" pitchFamily="34" charset="0"/>
                <a:ea typeface="Times New Roman" pitchFamily="18" charset="0"/>
                <a:cs typeface="Arial" pitchFamily="34" charset="0"/>
              </a:rPr>
              <a:t> au </a:t>
            </a:r>
            <a:r>
              <a:rPr lang="en-US" dirty="0" err="1" smtClean="0">
                <a:latin typeface="Arial" pitchFamily="34" charset="0"/>
                <a:ea typeface="Times New Roman" pitchFamily="18" charset="0"/>
                <a:cs typeface="Arial" pitchFamily="34" charset="0"/>
              </a:rPr>
              <a:t>avut</a:t>
            </a:r>
            <a:r>
              <a:rPr lang="en-US" dirty="0" smtClean="0">
                <a:latin typeface="Arial" pitchFamily="34" charset="0"/>
                <a:ea typeface="Times New Roman" pitchFamily="18" charset="0"/>
                <a:cs typeface="Arial" pitchFamily="34" charset="0"/>
              </a:rPr>
              <a:t> </a:t>
            </a:r>
            <a:r>
              <a:rPr lang="en-US" dirty="0" err="1" smtClean="0">
                <a:latin typeface="Arial" pitchFamily="34" charset="0"/>
                <a:ea typeface="Times New Roman" pitchFamily="18" charset="0"/>
                <a:cs typeface="Arial" pitchFamily="34" charset="0"/>
              </a:rPr>
              <a:t>greutăți</a:t>
            </a:r>
            <a:r>
              <a:rPr lang="en-US" dirty="0" smtClean="0">
                <a:latin typeface="Arial" pitchFamily="34" charset="0"/>
                <a:ea typeface="Times New Roman" pitchFamily="18" charset="0"/>
                <a:cs typeface="Arial" pitchFamily="34" charset="0"/>
              </a:rPr>
              <a:t> </a:t>
            </a:r>
            <a:r>
              <a:rPr lang="en-US" dirty="0" err="1" smtClean="0">
                <a:latin typeface="Arial" pitchFamily="34" charset="0"/>
                <a:ea typeface="Times New Roman" pitchFamily="18" charset="0"/>
                <a:cs typeface="Arial" pitchFamily="34" charset="0"/>
              </a:rPr>
              <a:t>în</a:t>
            </a:r>
            <a:r>
              <a:rPr lang="en-US" dirty="0" smtClean="0">
                <a:latin typeface="Arial" pitchFamily="34" charset="0"/>
                <a:ea typeface="Times New Roman" pitchFamily="18" charset="0"/>
                <a:cs typeface="Arial" pitchFamily="34" charset="0"/>
              </a:rPr>
              <a:t> </a:t>
            </a:r>
            <a:r>
              <a:rPr lang="en-US" dirty="0" err="1" smtClean="0">
                <a:latin typeface="Arial" pitchFamily="34" charset="0"/>
                <a:ea typeface="Times New Roman" pitchFamily="18" charset="0"/>
                <a:cs typeface="Arial" pitchFamily="34" charset="0"/>
              </a:rPr>
              <a:t>viu</a:t>
            </a:r>
            <a:r>
              <a:rPr lang="en-US" dirty="0" smtClean="0">
                <a:latin typeface="Arial" pitchFamily="34" charset="0"/>
                <a:ea typeface="Times New Roman" pitchFamily="18" charset="0"/>
                <a:cs typeface="Arial" pitchFamily="34" charset="0"/>
              </a:rPr>
              <a:t> de la 16 kg la </a:t>
            </a:r>
            <a:r>
              <a:rPr lang="en-US" dirty="0" err="1" smtClean="0">
                <a:latin typeface="Arial" pitchFamily="34" charset="0"/>
                <a:ea typeface="Times New Roman" pitchFamily="18" charset="0"/>
                <a:cs typeface="Arial" pitchFamily="34" charset="0"/>
              </a:rPr>
              <a:t>Ți</a:t>
            </a:r>
            <a:r>
              <a:rPr lang="en-US" dirty="0" smtClean="0">
                <a:latin typeface="Arial" pitchFamily="34" charset="0"/>
                <a:ea typeface="Times New Roman" pitchFamily="18" charset="0"/>
                <a:cs typeface="Arial" pitchFamily="34" charset="0"/>
              </a:rPr>
              <a:t> la 25 kg la BMC cu un </a:t>
            </a:r>
            <a:r>
              <a:rPr lang="en-US" dirty="0" err="1" smtClean="0">
                <a:latin typeface="Arial" pitchFamily="34" charset="0"/>
                <a:ea typeface="Times New Roman" pitchFamily="18" charset="0"/>
                <a:cs typeface="Arial" pitchFamily="34" charset="0"/>
              </a:rPr>
              <a:t>randament</a:t>
            </a:r>
            <a:r>
              <a:rPr lang="en-US" dirty="0" smtClean="0">
                <a:latin typeface="Arial" pitchFamily="34" charset="0"/>
                <a:ea typeface="Times New Roman" pitchFamily="18" charset="0"/>
                <a:cs typeface="Arial" pitchFamily="34" charset="0"/>
              </a:rPr>
              <a:t> </a:t>
            </a:r>
            <a:r>
              <a:rPr lang="en-US" dirty="0" err="1" smtClean="0">
                <a:latin typeface="Arial" pitchFamily="34" charset="0"/>
                <a:ea typeface="Times New Roman" pitchFamily="18" charset="0"/>
                <a:cs typeface="Arial" pitchFamily="34" charset="0"/>
              </a:rPr>
              <a:t>comercial</a:t>
            </a:r>
            <a:r>
              <a:rPr lang="en-US" dirty="0" smtClean="0">
                <a:latin typeface="Arial" pitchFamily="34" charset="0"/>
                <a:ea typeface="Times New Roman" pitchFamily="18" charset="0"/>
                <a:cs typeface="Arial" pitchFamily="34" charset="0"/>
              </a:rPr>
              <a:t> de  52% la </a:t>
            </a:r>
            <a:r>
              <a:rPr lang="en-US" dirty="0" err="1" smtClean="0">
                <a:latin typeface="Arial" pitchFamily="34" charset="0"/>
                <a:ea typeface="Times New Roman" pitchFamily="18" charset="0"/>
                <a:cs typeface="Arial" pitchFamily="34" charset="0"/>
              </a:rPr>
              <a:t>Ți</a:t>
            </a:r>
            <a:r>
              <a:rPr lang="en-US" dirty="0" smtClean="0">
                <a:latin typeface="Arial" pitchFamily="34" charset="0"/>
                <a:ea typeface="Times New Roman" pitchFamily="18" charset="0"/>
                <a:cs typeface="Arial" pitchFamily="34" charset="0"/>
              </a:rPr>
              <a:t>, 54% la V, 55% la BC </a:t>
            </a:r>
            <a:r>
              <a:rPr lang="en-US" dirty="0" err="1" smtClean="0">
                <a:latin typeface="Arial" pitchFamily="34" charset="0"/>
                <a:ea typeface="Times New Roman" pitchFamily="18" charset="0"/>
                <a:cs typeface="Arial" pitchFamily="34" charset="0"/>
              </a:rPr>
              <a:t>și</a:t>
            </a:r>
            <a:r>
              <a:rPr lang="en-US" dirty="0" smtClean="0">
                <a:latin typeface="Arial" pitchFamily="34" charset="0"/>
                <a:ea typeface="Times New Roman" pitchFamily="18" charset="0"/>
                <a:cs typeface="Arial" pitchFamily="34" charset="0"/>
              </a:rPr>
              <a:t> 57% la BMC</a:t>
            </a:r>
            <a:endParaRPr lang="ro-RO" dirty="0" smtClean="0">
              <a:latin typeface="Arial" pitchFamily="34" charset="0"/>
              <a:cs typeface="Arial" pitchFamily="34" charset="0"/>
            </a:endParaRPr>
          </a:p>
          <a:p>
            <a:pPr lvl="0" algn="just" eaLnBrk="0" fontAlgn="base" hangingPunct="0">
              <a:spcBef>
                <a:spcPct val="0"/>
              </a:spcBef>
              <a:spcAft>
                <a:spcPct val="0"/>
              </a:spcAft>
            </a:pPr>
            <a:r>
              <a:rPr lang="en-US" dirty="0" smtClean="0">
                <a:latin typeface="Arial" pitchFamily="34" charset="0"/>
                <a:ea typeface="Times New Roman" pitchFamily="18" charset="0"/>
                <a:cs typeface="Arial" pitchFamily="34" charset="0"/>
              </a:rPr>
              <a:t>1</a:t>
            </a:r>
            <a:r>
              <a:rPr lang="ro-RO" dirty="0" smtClean="0">
                <a:latin typeface="Arial" pitchFamily="34" charset="0"/>
                <a:ea typeface="Times New Roman" pitchFamily="18" charset="0"/>
                <a:cs typeface="Arial" pitchFamily="34" charset="0"/>
              </a:rPr>
              <a:t>9</a:t>
            </a:r>
            <a:r>
              <a:rPr lang="en-US" dirty="0" smtClean="0">
                <a:latin typeface="Arial" pitchFamily="34" charset="0"/>
                <a:ea typeface="Times New Roman" pitchFamily="18" charset="0"/>
                <a:cs typeface="Arial" pitchFamily="34" charset="0"/>
              </a:rPr>
              <a:t>. </a:t>
            </a:r>
            <a:r>
              <a:rPr lang="en-US" dirty="0" err="1" smtClean="0">
                <a:latin typeface="Arial" pitchFamily="34" charset="0"/>
                <a:ea typeface="Times New Roman" pitchFamily="18" charset="0"/>
                <a:cs typeface="Arial" pitchFamily="34" charset="0"/>
              </a:rPr>
              <a:t>Înveli</a:t>
            </a:r>
            <a:r>
              <a:rPr lang="ro-RO" dirty="0" smtClean="0">
                <a:latin typeface="Arial" pitchFamily="34" charset="0"/>
                <a:ea typeface="Times New Roman" pitchFamily="18" charset="0"/>
                <a:cs typeface="Arial" pitchFamily="34" charset="0"/>
              </a:rPr>
              <a:t>șul pilos a avut o pondere de 11% la Ți și de aproximativ 9% la metiși din greutatea în viu a animalului. Organele interne ce intră în componența carcasei comerciale au avut o pondere de 3,85% la Ți, 4,60 la V, 4,70% la BC și 5% la BMC.</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20</a:t>
            </a:r>
            <a:r>
              <a:rPr lang="en-US" dirty="0" smtClean="0">
                <a:latin typeface="Arial" pitchFamily="34" charset="0"/>
                <a:ea typeface="Times New Roman" pitchFamily="18" charset="0"/>
                <a:cs typeface="Arial" pitchFamily="34" charset="0"/>
              </a:rPr>
              <a:t>. </a:t>
            </a:r>
            <a:r>
              <a:rPr lang="ro-RO" dirty="0" smtClean="0">
                <a:latin typeface="Arial" pitchFamily="34" charset="0"/>
                <a:ea typeface="Times New Roman" pitchFamily="18" charset="0"/>
                <a:cs typeface="Arial" pitchFamily="34" charset="0"/>
              </a:rPr>
              <a:t>Valorile medii ale indicilor carcasei arată că cel mai bun format al carcasei îl au metisii V urmați de metișii BMC. Formatul jigoului arată mase musculare mai evidente la metișii BMC urmați de metișii V.</a:t>
            </a:r>
            <a:endParaRPr lang="ro-RO" dirty="0" smtClean="0">
              <a:latin typeface="Arial" pitchFamily="34" charset="0"/>
              <a:cs typeface="Arial" pitchFamily="34" charset="0"/>
            </a:endParaRPr>
          </a:p>
          <a:p>
            <a:pPr lvl="0" algn="just" eaLnBrk="0" fontAlgn="base" hangingPunct="0">
              <a:spcBef>
                <a:spcPct val="0"/>
              </a:spcBef>
              <a:spcAft>
                <a:spcPct val="0"/>
              </a:spcAft>
            </a:pPr>
            <a:r>
              <a:rPr lang="ro-RO" dirty="0" smtClean="0">
                <a:latin typeface="Arial" pitchFamily="34" charset="0"/>
                <a:ea typeface="Times New Roman" pitchFamily="18" charset="0"/>
                <a:cs typeface="Arial" pitchFamily="34" charset="0"/>
              </a:rPr>
              <a:t>21. </a:t>
            </a:r>
            <a:r>
              <a:rPr lang="ro-RO" dirty="0" smtClean="0">
                <a:latin typeface="Arial" pitchFamily="34" charset="0"/>
                <a:ea typeface="Times New Roman" pitchFamily="18" charset="0"/>
                <a:cs typeface="Arial" pitchFamily="34" charset="0"/>
              </a:rPr>
              <a:t>Omogenitatea carcasei este cea mai bună la metișii BMC fiind de 100% ca și cea mai bună dezvoltare a jigoului redată prin indicele dezvoltării jigoului (120%).</a:t>
            </a:r>
            <a:endParaRPr lang="ro-RO"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151</TotalTime>
  <Words>2662</Words>
  <Application>Microsoft Office PowerPoint</Application>
  <PresentationFormat>On-screen Show (4:3)</PresentationFormat>
  <Paragraphs>770</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Flow</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22</cp:revision>
  <dcterms:created xsi:type="dcterms:W3CDTF">2019-11-05T21:23:16Z</dcterms:created>
  <dcterms:modified xsi:type="dcterms:W3CDTF">2020-08-04T14:11:33Z</dcterms:modified>
</cp:coreProperties>
</file>